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tags/tag11.xml" ContentType="application/vnd.openxmlformats-officedocument.presentationml.tags+xml"/>
  <Override PartName="/ppt/notesSlides/notesSlide15.xml" ContentType="application/vnd.openxmlformats-officedocument.presentationml.notesSlide+xml"/>
  <Override PartName="/ppt/tags/tag12.xml" ContentType="application/vnd.openxmlformats-officedocument.presentationml.tags+xml"/>
  <Override PartName="/ppt/notesSlides/notesSlide16.xml" ContentType="application/vnd.openxmlformats-officedocument.presentationml.notesSlide+xml"/>
  <Override PartName="/ppt/tags/tag13.xml" ContentType="application/vnd.openxmlformats-officedocument.presentationml.tags+xml"/>
  <Override PartName="/ppt/notesSlides/notesSlide17.xml" ContentType="application/vnd.openxmlformats-officedocument.presentationml.notesSlide+xml"/>
  <Override PartName="/ppt/tags/tag14.xml" ContentType="application/vnd.openxmlformats-officedocument.presentationml.tags+xml"/>
  <Override PartName="/ppt/notesSlides/notesSlide18.xml" ContentType="application/vnd.openxmlformats-officedocument.presentationml.notesSlide+xml"/>
  <Override PartName="/ppt/tags/tag15.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6.xml" ContentType="application/vnd.openxmlformats-officedocument.presentationml.tags+xml"/>
  <Override PartName="/ppt/notesSlides/notesSlide22.xml" ContentType="application/vnd.openxmlformats-officedocument.presentationml.notesSlide+xml"/>
  <Override PartName="/ppt/tags/tag17.xml" ContentType="application/vnd.openxmlformats-officedocument.presentationml.tags+xml"/>
  <Override PartName="/ppt/notesSlides/notesSlide23.xml" ContentType="application/vnd.openxmlformats-officedocument.presentationml.notesSlide+xml"/>
  <Override PartName="/ppt/tags/tag18.xml" ContentType="application/vnd.openxmlformats-officedocument.presentationml.tags+xml"/>
  <Override PartName="/ppt/notesSlides/notesSlide24.xml" ContentType="application/vnd.openxmlformats-officedocument.presentationml.notesSlide+xml"/>
  <Override PartName="/ppt/tags/tag19.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20.xml" ContentType="application/vnd.openxmlformats-officedocument.presentationml.tags+xml"/>
  <Override PartName="/ppt/notesSlides/notesSlide28.xml" ContentType="application/vnd.openxmlformats-officedocument.presentationml.notesSlide+xml"/>
  <Override PartName="/ppt/tags/tag21.xml" ContentType="application/vnd.openxmlformats-officedocument.presentationml.tags+xml"/>
  <Override PartName="/ppt/notesSlides/notesSlide29.xml" ContentType="application/vnd.openxmlformats-officedocument.presentationml.notesSlide+xml"/>
  <Override PartName="/ppt/tags/tag22.xml" ContentType="application/vnd.openxmlformats-officedocument.presentationml.tags+xml"/>
  <Override PartName="/ppt/notesSlides/notesSlide30.xml" ContentType="application/vnd.openxmlformats-officedocument.presentationml.notesSlide+xml"/>
  <Override PartName="/ppt/tags/tag23.xml" ContentType="application/vnd.openxmlformats-officedocument.presentationml.tags+xml"/>
  <Override PartName="/ppt/notesSlides/notesSlide31.xml" ContentType="application/vnd.openxmlformats-officedocument.presentationml.notesSlide+xml"/>
  <Override PartName="/ppt/tags/tag24.xml" ContentType="application/vnd.openxmlformats-officedocument.presentationml.tags+xml"/>
  <Override PartName="/ppt/notesSlides/notesSlide32.xml" ContentType="application/vnd.openxmlformats-officedocument.presentationml.notesSlide+xml"/>
  <Override PartName="/ppt/tags/tag25.xml" ContentType="application/vnd.openxmlformats-officedocument.presentationml.tags+xml"/>
  <Override PartName="/ppt/notesSlides/notesSlide33.xml" ContentType="application/vnd.openxmlformats-officedocument.presentationml.notesSlide+xml"/>
  <Override PartName="/ppt/tags/tag26.xml" ContentType="application/vnd.openxmlformats-officedocument.presentationml.tags+xml"/>
  <Override PartName="/ppt/notesSlides/notesSlide3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35.xml" ContentType="application/vnd.openxmlformats-officedocument.presentationml.notesSlide+xml"/>
  <Override PartName="/ppt/tags/tag33.xml" ContentType="application/vnd.openxmlformats-officedocument.presentationml.tags+xml"/>
  <Override PartName="/ppt/notesSlides/notesSlide36.xml" ContentType="application/vnd.openxmlformats-officedocument.presentationml.notesSlide+xml"/>
  <Override PartName="/ppt/tags/tag34.xml" ContentType="application/vnd.openxmlformats-officedocument.presentationml.tags+xml"/>
  <Override PartName="/ppt/notesSlides/notesSlide37.xml" ContentType="application/vnd.openxmlformats-officedocument.presentationml.notesSlide+xml"/>
  <Override PartName="/ppt/tags/tag35.xml" ContentType="application/vnd.openxmlformats-officedocument.presentationml.tags+xml"/>
  <Override PartName="/ppt/notesSlides/notesSlide38.xml" ContentType="application/vnd.openxmlformats-officedocument.presentationml.notesSlide+xml"/>
  <Override PartName="/ppt/tags/tag36.xml" ContentType="application/vnd.openxmlformats-officedocument.presentationml.tags+xml"/>
  <Override PartName="/ppt/notesSlides/notesSlide3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40.xml" ContentType="application/vnd.openxmlformats-officedocument.presentationml.notesSlide+xml"/>
  <Override PartName="/ppt/tags/tag49.xml" ContentType="application/vnd.openxmlformats-officedocument.presentationml.tags+xml"/>
  <Override PartName="/ppt/notesSlides/notesSlide41.xml" ContentType="application/vnd.openxmlformats-officedocument.presentationml.notesSlide+xml"/>
  <Override PartName="/ppt/tags/tag50.xml" ContentType="application/vnd.openxmlformats-officedocument.presentationml.tags+xml"/>
  <Override PartName="/ppt/notesSlides/notesSlide42.xml" ContentType="application/vnd.openxmlformats-officedocument.presentationml.notesSlide+xml"/>
  <Override PartName="/ppt/tags/tag51.xml" ContentType="application/vnd.openxmlformats-officedocument.presentationml.tags+xml"/>
  <Override PartName="/ppt/notesSlides/notesSlide43.xml" ContentType="application/vnd.openxmlformats-officedocument.presentationml.notesSlide+xml"/>
  <Override PartName="/ppt/tags/tag52.xml" ContentType="application/vnd.openxmlformats-officedocument.presentationml.tags+xml"/>
  <Override PartName="/ppt/notesSlides/notesSlide44.xml" ContentType="application/vnd.openxmlformats-officedocument.presentationml.notesSlide+xml"/>
  <Override PartName="/ppt/tags/tag53.xml" ContentType="application/vnd.openxmlformats-officedocument.presentationml.tags+xml"/>
  <Override PartName="/ppt/notesSlides/notesSlide45.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46.xml" ContentType="application/vnd.openxmlformats-officedocument.presentationml.notesSlide+xml"/>
  <Override PartName="/ppt/tags/tag58.xml" ContentType="application/vnd.openxmlformats-officedocument.presentationml.tags+xml"/>
  <Override PartName="/ppt/notesSlides/notesSlide47.xml" ContentType="application/vnd.openxmlformats-officedocument.presentationml.notesSlide+xml"/>
  <Override PartName="/ppt/tags/tag59.xml" ContentType="application/vnd.openxmlformats-officedocument.presentationml.tags+xml"/>
  <Override PartName="/ppt/notesSlides/notesSlide48.xml" ContentType="application/vnd.openxmlformats-officedocument.presentationml.notesSlide+xml"/>
  <Override PartName="/ppt/tags/tag60.xml" ContentType="application/vnd.openxmlformats-officedocument.presentationml.tags+xml"/>
  <Override PartName="/ppt/notesSlides/notesSlide49.xml" ContentType="application/vnd.openxmlformats-officedocument.presentationml.notesSlide+xml"/>
  <Override PartName="/ppt/tags/tag61.xml" ContentType="application/vnd.openxmlformats-officedocument.presentationml.tags+xml"/>
  <Override PartName="/ppt/notesSlides/notesSlide50.xml" ContentType="application/vnd.openxmlformats-officedocument.presentationml.notesSlide+xml"/>
  <Override PartName="/ppt/tags/tag62.xml" ContentType="application/vnd.openxmlformats-officedocument.presentationml.tags+xml"/>
  <Override PartName="/ppt/notesSlides/notesSlide51.xml" ContentType="application/vnd.openxmlformats-officedocument.presentationml.notesSlide+xml"/>
  <Override PartName="/ppt/tags/tag63.xml" ContentType="application/vnd.openxmlformats-officedocument.presentationml.tags+xml"/>
  <Override PartName="/ppt/notesSlides/notesSlide52.xml" ContentType="application/vnd.openxmlformats-officedocument.presentationml.notesSlide+xml"/>
  <Override PartName="/ppt/tags/tag64.xml" ContentType="application/vnd.openxmlformats-officedocument.presentationml.tags+xml"/>
  <Override PartName="/ppt/notesSlides/notesSlide53.xml" ContentType="application/vnd.openxmlformats-officedocument.presentationml.notesSlide+xml"/>
  <Override PartName="/ppt/tags/tag65.xml" ContentType="application/vnd.openxmlformats-officedocument.presentationml.tags+xml"/>
  <Override PartName="/ppt/notesSlides/notesSlide54.xml" ContentType="application/vnd.openxmlformats-officedocument.presentationml.notesSlide+xml"/>
  <Override PartName="/ppt/tags/tag66.xml" ContentType="application/vnd.openxmlformats-officedocument.presentationml.tags+xml"/>
  <Override PartName="/ppt/notesSlides/notesSlide55.xml" ContentType="application/vnd.openxmlformats-officedocument.presentationml.notesSlide+xml"/>
  <Override PartName="/ppt/tags/tag67.xml" ContentType="application/vnd.openxmlformats-officedocument.presentationml.tags+xml"/>
  <Override PartName="/ppt/notesSlides/notesSlide56.xml" ContentType="application/vnd.openxmlformats-officedocument.presentationml.notesSlide+xml"/>
  <Override PartName="/ppt/tags/tag68.xml" ContentType="application/vnd.openxmlformats-officedocument.presentationml.tags+xml"/>
  <Override PartName="/ppt/notesSlides/notesSlide57.xml" ContentType="application/vnd.openxmlformats-officedocument.presentationml.notesSlide+xml"/>
  <Override PartName="/ppt/tags/tag69.xml" ContentType="application/vnd.openxmlformats-officedocument.presentationml.tags+xml"/>
  <Override PartName="/ppt/notesSlides/notesSlide58.xml" ContentType="application/vnd.openxmlformats-officedocument.presentationml.notesSlide+xml"/>
  <Override PartName="/ppt/tags/tag70.xml" ContentType="application/vnd.openxmlformats-officedocument.presentationml.tags+xml"/>
  <Override PartName="/ppt/notesSlides/notesSlide59.xml" ContentType="application/vnd.openxmlformats-officedocument.presentationml.notesSlide+xml"/>
  <Override PartName="/ppt/tags/tag71.xml" ContentType="application/vnd.openxmlformats-officedocument.presentationml.tags+xml"/>
  <Override PartName="/ppt/notesSlides/notesSlide60.xml" ContentType="application/vnd.openxmlformats-officedocument.presentationml.notesSlide+xml"/>
  <Override PartName="/ppt/tags/tag72.xml" ContentType="application/vnd.openxmlformats-officedocument.presentationml.tags+xml"/>
  <Override PartName="/ppt/notesSlides/notesSlide61.xml" ContentType="application/vnd.openxmlformats-officedocument.presentationml.notesSlide+xml"/>
  <Override PartName="/ppt/tags/tag73.xml" ContentType="application/vnd.openxmlformats-officedocument.presentationml.tags+xml"/>
  <Override PartName="/ppt/notesSlides/notesSlide62.xml" ContentType="application/vnd.openxmlformats-officedocument.presentationml.notesSlide+xml"/>
  <Override PartName="/ppt/tags/tag74.xml" ContentType="application/vnd.openxmlformats-officedocument.presentationml.tags+xml"/>
  <Override PartName="/ppt/notesSlides/notesSlide63.xml" ContentType="application/vnd.openxmlformats-officedocument.presentationml.notesSlide+xml"/>
  <Override PartName="/ppt/tags/tag75.xml" ContentType="application/vnd.openxmlformats-officedocument.presentationml.tags+xml"/>
  <Override PartName="/ppt/notesSlides/notesSlide64.xml" ContentType="application/vnd.openxmlformats-officedocument.presentationml.notesSlide+xml"/>
  <Override PartName="/ppt/tags/tag76.xml" ContentType="application/vnd.openxmlformats-officedocument.presentationml.tags+xml"/>
  <Override PartName="/ppt/notesSlides/notesSlide65.xml" ContentType="application/vnd.openxmlformats-officedocument.presentationml.notesSlide+xml"/>
  <Override PartName="/ppt/tags/tag77.xml" ContentType="application/vnd.openxmlformats-officedocument.presentationml.tags+xml"/>
  <Override PartName="/ppt/notesSlides/notesSlide66.xml" ContentType="application/vnd.openxmlformats-officedocument.presentationml.notesSlide+xml"/>
  <Override PartName="/ppt/tags/tag78.xml" ContentType="application/vnd.openxmlformats-officedocument.presentationml.tags+xml"/>
  <Override PartName="/ppt/notesSlides/notesSlide67.xml" ContentType="application/vnd.openxmlformats-officedocument.presentationml.notesSlide+xml"/>
  <Override PartName="/ppt/tags/tag79.xml" ContentType="application/vnd.openxmlformats-officedocument.presentationml.tags+xml"/>
  <Override PartName="/ppt/notesSlides/notesSlide68.xml" ContentType="application/vnd.openxmlformats-officedocument.presentationml.notesSlide+xml"/>
  <Override PartName="/ppt/tags/tag80.xml" ContentType="application/vnd.openxmlformats-officedocument.presentationml.tags+xml"/>
  <Override PartName="/ppt/notesSlides/notesSlide69.xml" ContentType="application/vnd.openxmlformats-officedocument.presentationml.notesSlide+xml"/>
  <Override PartName="/ppt/tags/tag81.xml" ContentType="application/vnd.openxmlformats-officedocument.presentationml.tags+xml"/>
  <Override PartName="/ppt/notesSlides/notesSlide70.xml" ContentType="application/vnd.openxmlformats-officedocument.presentationml.notesSlide+xml"/>
  <Override PartName="/ppt/tags/tag82.xml" ContentType="application/vnd.openxmlformats-officedocument.presentationml.tags+xml"/>
  <Override PartName="/ppt/notesSlides/notesSlide71.xml" ContentType="application/vnd.openxmlformats-officedocument.presentationml.notesSlide+xml"/>
  <Override PartName="/ppt/tags/tag83.xml" ContentType="application/vnd.openxmlformats-officedocument.presentationml.tags+xml"/>
  <Override PartName="/ppt/notesSlides/notesSlide72.xml" ContentType="application/vnd.openxmlformats-officedocument.presentationml.notesSlide+xml"/>
  <Override PartName="/ppt/tags/tag84.xml" ContentType="application/vnd.openxmlformats-officedocument.presentationml.tags+xml"/>
  <Override PartName="/ppt/notesSlides/notesSlide73.xml" ContentType="application/vnd.openxmlformats-officedocument.presentationml.notesSlide+xml"/>
  <Override PartName="/ppt/tags/tag85.xml" ContentType="application/vnd.openxmlformats-officedocument.presentationml.tags+xml"/>
  <Override PartName="/ppt/notesSlides/notesSlide74.xml" ContentType="application/vnd.openxmlformats-officedocument.presentationml.notesSlide+xml"/>
  <Override PartName="/ppt/tags/tag86.xml" ContentType="application/vnd.openxmlformats-officedocument.presentationml.tags+xml"/>
  <Override PartName="/ppt/notesSlides/notesSlide75.xml" ContentType="application/vnd.openxmlformats-officedocument.presentationml.notesSlide+xml"/>
  <Override PartName="/ppt/tags/tag87.xml" ContentType="application/vnd.openxmlformats-officedocument.presentationml.tags+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tags/tag88.xml" ContentType="application/vnd.openxmlformats-officedocument.presentationml.tags+xml"/>
  <Override PartName="/ppt/notesSlides/notesSlide78.xml" ContentType="application/vnd.openxmlformats-officedocument.presentationml.notesSlide+xml"/>
  <Override PartName="/ppt/tags/tag89.xml" ContentType="application/vnd.openxmlformats-officedocument.presentationml.tags+xml"/>
  <Override PartName="/ppt/notesSlides/notesSlide7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13"/>
  </p:notesMasterIdLst>
  <p:handoutMasterIdLst>
    <p:handoutMasterId r:id="rId114"/>
  </p:handoutMasterIdLst>
  <p:sldIdLst>
    <p:sldId id="256" r:id="rId6"/>
    <p:sldId id="352" r:id="rId7"/>
    <p:sldId id="551" r:id="rId8"/>
    <p:sldId id="552" r:id="rId9"/>
    <p:sldId id="553" r:id="rId10"/>
    <p:sldId id="554" r:id="rId11"/>
    <p:sldId id="555" r:id="rId12"/>
    <p:sldId id="1198" r:id="rId13"/>
    <p:sldId id="1199" r:id="rId14"/>
    <p:sldId id="1200" r:id="rId15"/>
    <p:sldId id="1201" r:id="rId16"/>
    <p:sldId id="1203" r:id="rId17"/>
    <p:sldId id="1204" r:id="rId18"/>
    <p:sldId id="357" r:id="rId19"/>
    <p:sldId id="358" r:id="rId20"/>
    <p:sldId id="525" r:id="rId21"/>
    <p:sldId id="464" r:id="rId22"/>
    <p:sldId id="433" r:id="rId23"/>
    <p:sldId id="529" r:id="rId24"/>
    <p:sldId id="540" r:id="rId25"/>
    <p:sldId id="541" r:id="rId26"/>
    <p:sldId id="429" r:id="rId27"/>
    <p:sldId id="361" r:id="rId28"/>
    <p:sldId id="362" r:id="rId29"/>
    <p:sldId id="430" r:id="rId30"/>
    <p:sldId id="542" r:id="rId31"/>
    <p:sldId id="543" r:id="rId32"/>
    <p:sldId id="514" r:id="rId33"/>
    <p:sldId id="1205" r:id="rId34"/>
    <p:sldId id="414" r:id="rId35"/>
    <p:sldId id="1207" r:id="rId36"/>
    <p:sldId id="1209" r:id="rId37"/>
    <p:sldId id="1210" r:id="rId38"/>
    <p:sldId id="386" r:id="rId39"/>
    <p:sldId id="1211" r:id="rId40"/>
    <p:sldId id="530" r:id="rId41"/>
    <p:sldId id="531" r:id="rId42"/>
    <p:sldId id="532" r:id="rId43"/>
    <p:sldId id="1212" r:id="rId44"/>
    <p:sldId id="1320" r:id="rId45"/>
    <p:sldId id="280" r:id="rId46"/>
    <p:sldId id="1224" r:id="rId47"/>
    <p:sldId id="1226" r:id="rId48"/>
    <p:sldId id="1225" r:id="rId49"/>
    <p:sldId id="474" r:id="rId50"/>
    <p:sldId id="476" r:id="rId51"/>
    <p:sldId id="478" r:id="rId52"/>
    <p:sldId id="480" r:id="rId53"/>
    <p:sldId id="481" r:id="rId54"/>
    <p:sldId id="482" r:id="rId55"/>
    <p:sldId id="484" r:id="rId56"/>
    <p:sldId id="487" r:id="rId57"/>
    <p:sldId id="490" r:id="rId58"/>
    <p:sldId id="492" r:id="rId59"/>
    <p:sldId id="496" r:id="rId60"/>
    <p:sldId id="1243" r:id="rId61"/>
    <p:sldId id="498" r:id="rId62"/>
    <p:sldId id="1245" r:id="rId63"/>
    <p:sldId id="1318" r:id="rId64"/>
    <p:sldId id="515" r:id="rId65"/>
    <p:sldId id="1321" r:id="rId66"/>
    <p:sldId id="1310" r:id="rId67"/>
    <p:sldId id="1325" r:id="rId68"/>
    <p:sldId id="1311" r:id="rId69"/>
    <p:sldId id="1312" r:id="rId70"/>
    <p:sldId id="1313" r:id="rId71"/>
    <p:sldId id="1240" r:id="rId72"/>
    <p:sldId id="1241" r:id="rId73"/>
    <p:sldId id="1228" r:id="rId74"/>
    <p:sldId id="1251" r:id="rId75"/>
    <p:sldId id="1252" r:id="rId76"/>
    <p:sldId id="1253" r:id="rId77"/>
    <p:sldId id="1254" r:id="rId78"/>
    <p:sldId id="1322" r:id="rId79"/>
    <p:sldId id="1255" r:id="rId80"/>
    <p:sldId id="1256" r:id="rId81"/>
    <p:sldId id="1257" r:id="rId82"/>
    <p:sldId id="1258" r:id="rId83"/>
    <p:sldId id="1259" r:id="rId84"/>
    <p:sldId id="1260" r:id="rId85"/>
    <p:sldId id="1261" r:id="rId86"/>
    <p:sldId id="1323" r:id="rId87"/>
    <p:sldId id="1262" r:id="rId88"/>
    <p:sldId id="1263" r:id="rId89"/>
    <p:sldId id="1264" r:id="rId90"/>
    <p:sldId id="1265" r:id="rId91"/>
    <p:sldId id="1266" r:id="rId92"/>
    <p:sldId id="1267" r:id="rId93"/>
    <p:sldId id="1268" r:id="rId94"/>
    <p:sldId id="1270" r:id="rId95"/>
    <p:sldId id="1271" r:id="rId96"/>
    <p:sldId id="1272" r:id="rId97"/>
    <p:sldId id="1273" r:id="rId98"/>
    <p:sldId id="1274" r:id="rId99"/>
    <p:sldId id="1275" r:id="rId100"/>
    <p:sldId id="1291" r:id="rId101"/>
    <p:sldId id="1316" r:id="rId102"/>
    <p:sldId id="1317" r:id="rId103"/>
    <p:sldId id="1295" r:id="rId104"/>
    <p:sldId id="1304" r:id="rId105"/>
    <p:sldId id="1305" r:id="rId106"/>
    <p:sldId id="1324" r:id="rId107"/>
    <p:sldId id="1296" r:id="rId108"/>
    <p:sldId id="2145706690" r:id="rId109"/>
    <p:sldId id="1297" r:id="rId110"/>
    <p:sldId id="1298" r:id="rId111"/>
    <p:sldId id="1299" r:id="rId1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1EA93E8-D200-4DA2-96B3-AD65AA2D3F5C}">
          <p14:sldIdLst>
            <p14:sldId id="256"/>
            <p14:sldId id="352"/>
            <p14:sldId id="551"/>
            <p14:sldId id="552"/>
            <p14:sldId id="553"/>
            <p14:sldId id="554"/>
            <p14:sldId id="555"/>
            <p14:sldId id="1198"/>
            <p14:sldId id="1199"/>
            <p14:sldId id="1200"/>
            <p14:sldId id="1201"/>
            <p14:sldId id="1203"/>
            <p14:sldId id="1204"/>
            <p14:sldId id="357"/>
            <p14:sldId id="358"/>
            <p14:sldId id="525"/>
            <p14:sldId id="464"/>
            <p14:sldId id="433"/>
            <p14:sldId id="529"/>
            <p14:sldId id="540"/>
            <p14:sldId id="541"/>
            <p14:sldId id="429"/>
            <p14:sldId id="361"/>
            <p14:sldId id="362"/>
            <p14:sldId id="430"/>
            <p14:sldId id="542"/>
            <p14:sldId id="543"/>
            <p14:sldId id="514"/>
            <p14:sldId id="1205"/>
            <p14:sldId id="414"/>
            <p14:sldId id="1207"/>
            <p14:sldId id="1209"/>
            <p14:sldId id="1210"/>
            <p14:sldId id="386"/>
            <p14:sldId id="1211"/>
            <p14:sldId id="530"/>
            <p14:sldId id="531"/>
            <p14:sldId id="532"/>
            <p14:sldId id="1212"/>
            <p14:sldId id="1320"/>
            <p14:sldId id="280"/>
            <p14:sldId id="1224"/>
            <p14:sldId id="1226"/>
            <p14:sldId id="1225"/>
            <p14:sldId id="474"/>
            <p14:sldId id="476"/>
            <p14:sldId id="478"/>
            <p14:sldId id="480"/>
            <p14:sldId id="481"/>
            <p14:sldId id="482"/>
            <p14:sldId id="484"/>
            <p14:sldId id="487"/>
            <p14:sldId id="490"/>
            <p14:sldId id="492"/>
            <p14:sldId id="496"/>
            <p14:sldId id="1243"/>
            <p14:sldId id="498"/>
            <p14:sldId id="1245"/>
            <p14:sldId id="1318"/>
            <p14:sldId id="515"/>
            <p14:sldId id="1321"/>
            <p14:sldId id="1310"/>
            <p14:sldId id="1325"/>
            <p14:sldId id="1311"/>
            <p14:sldId id="1312"/>
            <p14:sldId id="1313"/>
            <p14:sldId id="1240"/>
            <p14:sldId id="1241"/>
            <p14:sldId id="1228"/>
            <p14:sldId id="1251"/>
            <p14:sldId id="1252"/>
            <p14:sldId id="1253"/>
            <p14:sldId id="1254"/>
            <p14:sldId id="1322"/>
            <p14:sldId id="1255"/>
            <p14:sldId id="1256"/>
            <p14:sldId id="1257"/>
            <p14:sldId id="1258"/>
            <p14:sldId id="1259"/>
            <p14:sldId id="1260"/>
            <p14:sldId id="1261"/>
            <p14:sldId id="1323"/>
            <p14:sldId id="1262"/>
            <p14:sldId id="1263"/>
            <p14:sldId id="1264"/>
            <p14:sldId id="1265"/>
            <p14:sldId id="1266"/>
            <p14:sldId id="1267"/>
            <p14:sldId id="1268"/>
            <p14:sldId id="1270"/>
            <p14:sldId id="1271"/>
            <p14:sldId id="1272"/>
            <p14:sldId id="1273"/>
            <p14:sldId id="1274"/>
            <p14:sldId id="1275"/>
            <p14:sldId id="1291"/>
            <p14:sldId id="1316"/>
            <p14:sldId id="1317"/>
            <p14:sldId id="1295"/>
            <p14:sldId id="1304"/>
            <p14:sldId id="1305"/>
            <p14:sldId id="1324"/>
            <p14:sldId id="1296"/>
            <p14:sldId id="2145706690"/>
            <p14:sldId id="1297"/>
            <p14:sldId id="1298"/>
            <p14:sldId id="129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z Howard" initials="LH" lastIdx="2" clrIdx="0">
    <p:extLst>
      <p:ext uri="{19B8F6BF-5375-455C-9EA6-DF929625EA0E}">
        <p15:presenceInfo xmlns:p15="http://schemas.microsoft.com/office/powerpoint/2012/main" userId="S::Liz.Howard@cornwall.gov.uk::0c4ccfb9-d753-42c4-865a-ca095ac4e8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38B"/>
    <a:srgbClr val="00FF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08" y="10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viewProps" Target="viewProps.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slide" Target="slides/slide97.xml"/><Relationship Id="rId110" Type="http://schemas.openxmlformats.org/officeDocument/2006/relationships/slide" Target="slides/slide105.xml"/><Relationship Id="rId115"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13" Type="http://schemas.openxmlformats.org/officeDocument/2006/relationships/notesMaster" Target="notesMasters/notesMaster1.xml"/><Relationship Id="rId118"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handoutMaster" Target="handoutMasters/handoutMaster1.xml"/><Relationship Id="rId119"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microsoft.com/office/2016/11/relationships/changesInfo" Target="changesInfos/changesInfo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 Howard" userId="0c4ccfb9-d753-42c4-865a-ca095ac4e870" providerId="ADAL" clId="{53A5887A-2505-4D12-B6E5-565D7ECB7590}"/>
    <pc:docChg chg="modSld">
      <pc:chgData name="Liz Howard" userId="0c4ccfb9-d753-42c4-865a-ca095ac4e870" providerId="ADAL" clId="{53A5887A-2505-4D12-B6E5-565D7ECB7590}" dt="2026-06-18T15:48:54.156" v="2" actId="20577"/>
      <pc:docMkLst>
        <pc:docMk/>
      </pc:docMkLst>
      <pc:sldChg chg="modSp mod">
        <pc:chgData name="Liz Howard" userId="0c4ccfb9-d753-42c4-865a-ca095ac4e870" providerId="ADAL" clId="{53A5887A-2505-4D12-B6E5-565D7ECB7590}" dt="2026-06-18T15:48:54.156" v="2" actId="20577"/>
        <pc:sldMkLst>
          <pc:docMk/>
          <pc:sldMk cId="1593324578" sldId="474"/>
        </pc:sldMkLst>
        <pc:spChg chg="mod">
          <ac:chgData name="Liz Howard" userId="0c4ccfb9-d753-42c4-865a-ca095ac4e870" providerId="ADAL" clId="{53A5887A-2505-4D12-B6E5-565D7ECB7590}" dt="2026-06-18T15:48:54.156" v="2" actId="20577"/>
          <ac:spMkLst>
            <pc:docMk/>
            <pc:sldMk cId="1593324578" sldId="474"/>
            <ac:spMk id="12" creationId="{58663F6B-650C-4A7A-8F10-FD04691FE38F}"/>
          </ac:spMkLst>
        </pc:spChg>
      </pc:sldChg>
      <pc:sldChg chg="modSp mod">
        <pc:chgData name="Liz Howard" userId="0c4ccfb9-d753-42c4-865a-ca095ac4e870" providerId="ADAL" clId="{53A5887A-2505-4D12-B6E5-565D7ECB7590}" dt="2026-06-18T15:48:40.184" v="0" actId="20577"/>
        <pc:sldMkLst>
          <pc:docMk/>
          <pc:sldMk cId="4084465662" sldId="553"/>
        </pc:sldMkLst>
        <pc:spChg chg="mod">
          <ac:chgData name="Liz Howard" userId="0c4ccfb9-d753-42c4-865a-ca095ac4e870" providerId="ADAL" clId="{53A5887A-2505-4D12-B6E5-565D7ECB7590}" dt="2026-06-18T15:48:40.184" v="0" actId="20577"/>
          <ac:spMkLst>
            <pc:docMk/>
            <pc:sldMk cId="4084465662" sldId="553"/>
            <ac:spMk id="3" creationId="{00000000-0000-0000-0000-000000000000}"/>
          </ac:spMkLst>
        </pc:spChg>
      </pc:sldChg>
    </pc:docChg>
  </pc:docChgLst>
  <pc:docChgLst>
    <pc:chgData name="Kim Hager" userId="19daef17-043c-4d80-9dd8-aa76b93a38f4" providerId="ADAL" clId="{B6BA9E56-F0BC-4AF6-AC95-8ECE99D7FE61}"/>
    <pc:docChg chg="undo custSel addSld delSld modSection">
      <pc:chgData name="Kim Hager" userId="19daef17-043c-4d80-9dd8-aa76b93a38f4" providerId="ADAL" clId="{B6BA9E56-F0BC-4AF6-AC95-8ECE99D7FE61}" dt="2026-06-18T15:14:15.200" v="1" actId="47"/>
      <pc:docMkLst>
        <pc:docMk/>
      </pc:docMkLst>
      <pc:sldChg chg="add del">
        <pc:chgData name="Kim Hager" userId="19daef17-043c-4d80-9dd8-aa76b93a38f4" providerId="ADAL" clId="{B6BA9E56-F0BC-4AF6-AC95-8ECE99D7FE61}" dt="2026-06-18T15:14:15.200" v="1" actId="47"/>
        <pc:sldMkLst>
          <pc:docMk/>
          <pc:sldMk cId="4244725709" sldId="1262"/>
        </pc:sldMkLst>
      </pc:sldChg>
      <pc:sldChg chg="add del">
        <pc:chgData name="Kim Hager" userId="19daef17-043c-4d80-9dd8-aa76b93a38f4" providerId="ADAL" clId="{B6BA9E56-F0BC-4AF6-AC95-8ECE99D7FE61}" dt="2026-06-18T15:14:15.200" v="1" actId="47"/>
        <pc:sldMkLst>
          <pc:docMk/>
          <pc:sldMk cId="1875464794" sldId="1263"/>
        </pc:sldMkLst>
      </pc:sldChg>
      <pc:sldChg chg="add del">
        <pc:chgData name="Kim Hager" userId="19daef17-043c-4d80-9dd8-aa76b93a38f4" providerId="ADAL" clId="{B6BA9E56-F0BC-4AF6-AC95-8ECE99D7FE61}" dt="2026-06-18T15:14:15.200" v="1" actId="47"/>
        <pc:sldMkLst>
          <pc:docMk/>
          <pc:sldMk cId="2275792799" sldId="1264"/>
        </pc:sldMkLst>
      </pc:sldChg>
      <pc:sldChg chg="add del">
        <pc:chgData name="Kim Hager" userId="19daef17-043c-4d80-9dd8-aa76b93a38f4" providerId="ADAL" clId="{B6BA9E56-F0BC-4AF6-AC95-8ECE99D7FE61}" dt="2026-06-18T15:14:15.200" v="1" actId="47"/>
        <pc:sldMkLst>
          <pc:docMk/>
          <pc:sldMk cId="3577140717" sldId="1265"/>
        </pc:sldMkLst>
      </pc:sldChg>
      <pc:sldChg chg="add del">
        <pc:chgData name="Kim Hager" userId="19daef17-043c-4d80-9dd8-aa76b93a38f4" providerId="ADAL" clId="{B6BA9E56-F0BC-4AF6-AC95-8ECE99D7FE61}" dt="2026-06-18T15:14:15.200" v="1" actId="47"/>
        <pc:sldMkLst>
          <pc:docMk/>
          <pc:sldMk cId="483803256" sldId="1266"/>
        </pc:sldMkLst>
      </pc:sldChg>
      <pc:sldChg chg="add del">
        <pc:chgData name="Kim Hager" userId="19daef17-043c-4d80-9dd8-aa76b93a38f4" providerId="ADAL" clId="{B6BA9E56-F0BC-4AF6-AC95-8ECE99D7FE61}" dt="2026-06-18T15:14:15.200" v="1" actId="47"/>
        <pc:sldMkLst>
          <pc:docMk/>
          <pc:sldMk cId="1132722535" sldId="1267"/>
        </pc:sldMkLst>
      </pc:sldChg>
      <pc:sldChg chg="add del">
        <pc:chgData name="Kim Hager" userId="19daef17-043c-4d80-9dd8-aa76b93a38f4" providerId="ADAL" clId="{B6BA9E56-F0BC-4AF6-AC95-8ECE99D7FE61}" dt="2026-06-18T15:14:15.200" v="1" actId="47"/>
        <pc:sldMkLst>
          <pc:docMk/>
          <pc:sldMk cId="2773842044" sldId="1268"/>
        </pc:sldMkLst>
      </pc:sldChg>
      <pc:sldChg chg="add del">
        <pc:chgData name="Kim Hager" userId="19daef17-043c-4d80-9dd8-aa76b93a38f4" providerId="ADAL" clId="{B6BA9E56-F0BC-4AF6-AC95-8ECE99D7FE61}" dt="2026-06-18T15:14:15.200" v="1" actId="47"/>
        <pc:sldMkLst>
          <pc:docMk/>
          <pc:sldMk cId="1619157191" sldId="1270"/>
        </pc:sldMkLst>
      </pc:sldChg>
      <pc:sldChg chg="add del">
        <pc:chgData name="Kim Hager" userId="19daef17-043c-4d80-9dd8-aa76b93a38f4" providerId="ADAL" clId="{B6BA9E56-F0BC-4AF6-AC95-8ECE99D7FE61}" dt="2026-06-18T15:14:15.200" v="1" actId="47"/>
        <pc:sldMkLst>
          <pc:docMk/>
          <pc:sldMk cId="577492751" sldId="1271"/>
        </pc:sldMkLst>
      </pc:sldChg>
      <pc:sldChg chg="add del">
        <pc:chgData name="Kim Hager" userId="19daef17-043c-4d80-9dd8-aa76b93a38f4" providerId="ADAL" clId="{B6BA9E56-F0BC-4AF6-AC95-8ECE99D7FE61}" dt="2026-06-18T15:14:15.200" v="1" actId="47"/>
        <pc:sldMkLst>
          <pc:docMk/>
          <pc:sldMk cId="2094299807" sldId="1272"/>
        </pc:sldMkLst>
      </pc:sldChg>
      <pc:sldChg chg="add del">
        <pc:chgData name="Kim Hager" userId="19daef17-043c-4d80-9dd8-aa76b93a38f4" providerId="ADAL" clId="{B6BA9E56-F0BC-4AF6-AC95-8ECE99D7FE61}" dt="2026-06-18T15:14:15.200" v="1" actId="47"/>
        <pc:sldMkLst>
          <pc:docMk/>
          <pc:sldMk cId="1284400119" sldId="132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04AB490D-6F5F-4DF0-96A9-720063477849}" type="datetimeFigureOut">
              <a:rPr lang="en-GB" smtClean="0"/>
              <a:t>18/06/2026</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00EB694D-9334-415E-B062-0B7D0BFB4CAE}" type="slidenum">
              <a:rPr lang="en-GB" smtClean="0"/>
              <a:t>‹#›</a:t>
            </a:fld>
            <a:endParaRPr lang="en-GB"/>
          </a:p>
        </p:txBody>
      </p:sp>
    </p:spTree>
    <p:extLst>
      <p:ext uri="{BB962C8B-B14F-4D97-AF65-F5344CB8AC3E}">
        <p14:creationId xmlns:p14="http://schemas.microsoft.com/office/powerpoint/2010/main" val="1447715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F53FD59-9757-4FC2-A0F4-92CD15F3AE97}" type="datetimeFigureOut">
              <a:rPr lang="en-GB" smtClean="0"/>
              <a:t>18/06/2026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0CBA6D5-0B23-4168-BD0A-E2F4B3956292}" type="slidenum">
              <a:rPr lang="en-GB" smtClean="0"/>
              <a:t>‹#›</a:t>
            </a:fld>
            <a:endParaRPr lang="en-GB"/>
          </a:p>
        </p:txBody>
      </p:sp>
    </p:spTree>
    <p:extLst>
      <p:ext uri="{BB962C8B-B14F-4D97-AF65-F5344CB8AC3E}">
        <p14:creationId xmlns:p14="http://schemas.microsoft.com/office/powerpoint/2010/main" val="553586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en.wikipedia.org/wiki/Turkey" TargetMode="External"/><Relationship Id="rId13" Type="http://schemas.openxmlformats.org/officeDocument/2006/relationships/hyperlink" Target="https://en.wikipedia.org/wiki/Tobacco#cite_note-10" TargetMode="External"/><Relationship Id="rId18" Type="http://schemas.openxmlformats.org/officeDocument/2006/relationships/hyperlink" Target="https://en.wikipedia.org/wiki/Beer" TargetMode="External"/><Relationship Id="rId26" Type="http://schemas.openxmlformats.org/officeDocument/2006/relationships/hyperlink" Target="https://en.wikipedia.org/wiki/BBC" TargetMode="External"/><Relationship Id="rId3" Type="http://schemas.openxmlformats.org/officeDocument/2006/relationships/hyperlink" Target="https://en.wikipedia.org/wiki/Yemen" TargetMode="External"/><Relationship Id="rId21" Type="http://schemas.openxmlformats.org/officeDocument/2006/relationships/hyperlink" Target="https://en.wikipedia.org/wiki/Gin#cite_note-11" TargetMode="External"/><Relationship Id="rId7" Type="http://schemas.openxmlformats.org/officeDocument/2006/relationships/hyperlink" Target="https://en.wikipedia.org/wiki/Persia" TargetMode="External"/><Relationship Id="rId12" Type="http://schemas.openxmlformats.org/officeDocument/2006/relationships/hyperlink" Target="https://en.wikipedia.org/wiki/Tobacco#cite_note-9" TargetMode="External"/><Relationship Id="rId17" Type="http://schemas.openxmlformats.org/officeDocument/2006/relationships/hyperlink" Target="https://en.wikipedia.org/wiki/Barley" TargetMode="External"/><Relationship Id="rId25" Type="http://schemas.openxmlformats.org/officeDocument/2006/relationships/hyperlink" Target="https://en.wikipedia.org/wiki/Beer_Street_and_Gin_Lane" TargetMode="External"/><Relationship Id="rId2" Type="http://schemas.openxmlformats.org/officeDocument/2006/relationships/slide" Target="../slides/slide15.xml"/><Relationship Id="rId16" Type="http://schemas.openxmlformats.org/officeDocument/2006/relationships/hyperlink" Target="https://en.wikipedia.org/wiki/Brandy" TargetMode="External"/><Relationship Id="rId20" Type="http://schemas.openxmlformats.org/officeDocument/2006/relationships/hyperlink" Target="https://en.wikipedia.org/wiki/Gin#cite_note-10" TargetMode="External"/><Relationship Id="rId29" Type="http://schemas.openxmlformats.org/officeDocument/2006/relationships/hyperlink" Target="https://en.wikipedia.org/wiki/Pot_still" TargetMode="External"/><Relationship Id="rId1" Type="http://schemas.openxmlformats.org/officeDocument/2006/relationships/notesMaster" Target="../notesMasters/notesMaster1.xml"/><Relationship Id="rId6" Type="http://schemas.openxmlformats.org/officeDocument/2006/relationships/hyperlink" Target="https://en.wikipedia.org/wiki/Coffee#cite_note-Coffee:_A_dark_history-6" TargetMode="External"/><Relationship Id="rId11" Type="http://schemas.openxmlformats.org/officeDocument/2006/relationships/hyperlink" Target="https://en.wikipedia.org/wiki/Ceremonial_pipe" TargetMode="External"/><Relationship Id="rId24" Type="http://schemas.openxmlformats.org/officeDocument/2006/relationships/hyperlink" Target="https://en.wikipedia.org/wiki/William_Hogarth" TargetMode="External"/><Relationship Id="rId32" Type="http://schemas.openxmlformats.org/officeDocument/2006/relationships/hyperlink" Target="https://en.wikipedia.org/wiki/Gin#cite_note-Gin_definition-9" TargetMode="External"/><Relationship Id="rId5" Type="http://schemas.openxmlformats.org/officeDocument/2006/relationships/hyperlink" Target="https://en.wikipedia.org/wiki/Coffee#cite_note-Wein34-5" TargetMode="External"/><Relationship Id="rId15" Type="http://schemas.openxmlformats.org/officeDocument/2006/relationships/hyperlink" Target="https://en.wikipedia.org/wiki/Duty_(economics)" TargetMode="External"/><Relationship Id="rId23" Type="http://schemas.openxmlformats.org/officeDocument/2006/relationships/hyperlink" Target="https://en.wikipedia.org/wiki/Gin#cite_note-nb-8" TargetMode="External"/><Relationship Id="rId28" Type="http://schemas.openxmlformats.org/officeDocument/2006/relationships/hyperlink" Target="https://en.wikipedia.org/wiki/Gin_Act_1751" TargetMode="External"/><Relationship Id="rId10" Type="http://schemas.openxmlformats.org/officeDocument/2006/relationships/hyperlink" Target="https://en.wikipedia.org/wiki/Tobacco#cite_note-8" TargetMode="External"/><Relationship Id="rId19" Type="http://schemas.openxmlformats.org/officeDocument/2006/relationships/hyperlink" Target="https://en.wikipedia.org/wiki/Gin_Craze" TargetMode="External"/><Relationship Id="rId31" Type="http://schemas.openxmlformats.org/officeDocument/2006/relationships/hyperlink" Target="https://en.wikipedia.org/wiki/Webster's_Dictionary" TargetMode="External"/><Relationship Id="rId4" Type="http://schemas.openxmlformats.org/officeDocument/2006/relationships/hyperlink" Target="https://en.wikipedia.org/wiki/Sufism" TargetMode="External"/><Relationship Id="rId9" Type="http://schemas.openxmlformats.org/officeDocument/2006/relationships/hyperlink" Target="https://en.wikipedia.org/wiki/North_Africa" TargetMode="External"/><Relationship Id="rId14" Type="http://schemas.openxmlformats.org/officeDocument/2006/relationships/hyperlink" Target="https://en.wikipedia.org/wiki/Creator_deity" TargetMode="External"/><Relationship Id="rId22" Type="http://schemas.openxmlformats.org/officeDocument/2006/relationships/hyperlink" Target="https://en.wikipedia.org/wiki/Gin#cite_note-12" TargetMode="External"/><Relationship Id="rId27" Type="http://schemas.openxmlformats.org/officeDocument/2006/relationships/hyperlink" Target="https://en.wikipedia.org/wiki/Gin#cite_note-finlo-13" TargetMode="External"/><Relationship Id="rId30" Type="http://schemas.openxmlformats.org/officeDocument/2006/relationships/hyperlink" Target="https://en.wikipedia.org/wiki/Gin#cite_note-15"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en.wikipedia.org/wiki/Shamian_Island" TargetMode="External"/><Relationship Id="rId13" Type="http://schemas.openxmlformats.org/officeDocument/2006/relationships/hyperlink" Target="https://en.wikipedia.org/wiki/Extraterritoriality" TargetMode="External"/><Relationship Id="rId3" Type="http://schemas.openxmlformats.org/officeDocument/2006/relationships/hyperlink" Target="https://en.wikipedia.org/wiki/Treaty_of_Nanking" TargetMode="External"/><Relationship Id="rId7" Type="http://schemas.openxmlformats.org/officeDocument/2006/relationships/hyperlink" Target="https://en.wikipedia.org/wiki/Shanghai_International_Settlement" TargetMode="External"/><Relationship Id="rId12" Type="http://schemas.openxmlformats.org/officeDocument/2006/relationships/hyperlink" Target="https://en.wikipedia.org/wiki/Most_favoured_nation" TargetMode="External"/><Relationship Id="rId2" Type="http://schemas.openxmlformats.org/officeDocument/2006/relationships/slide" Target="../slides/slide17.xml"/><Relationship Id="rId16" Type="http://schemas.openxmlformats.org/officeDocument/2006/relationships/hyperlink" Target="https://en.wikipedia.org/wiki/Likin_(taxation)" TargetMode="External"/><Relationship Id="rId1" Type="http://schemas.openxmlformats.org/officeDocument/2006/relationships/notesMaster" Target="../notesMasters/notesMaster1.xml"/><Relationship Id="rId6" Type="http://schemas.openxmlformats.org/officeDocument/2006/relationships/hyperlink" Target="https://en.wikipedia.org/wiki/Chinese_treaty_ports" TargetMode="External"/><Relationship Id="rId11" Type="http://schemas.openxmlformats.org/officeDocument/2006/relationships/hyperlink" Target="https://en.wikipedia.org/wiki/Amoy" TargetMode="External"/><Relationship Id="rId5" Type="http://schemas.openxmlformats.org/officeDocument/2006/relationships/hyperlink" Target="https://en.wikipedia.org/wiki/United_Kingdom" TargetMode="External"/><Relationship Id="rId15" Type="http://schemas.openxmlformats.org/officeDocument/2006/relationships/hyperlink" Target="https://en.wikipedia.org/wiki/Coolie" TargetMode="External"/><Relationship Id="rId10" Type="http://schemas.openxmlformats.org/officeDocument/2006/relationships/hyperlink" Target="https://en.wikipedia.org/wiki/Fuchow" TargetMode="External"/><Relationship Id="rId4" Type="http://schemas.openxmlformats.org/officeDocument/2006/relationships/hyperlink" Target="https://en.wikipedia.org/wiki/Hong_Kong_island" TargetMode="External"/><Relationship Id="rId9" Type="http://schemas.openxmlformats.org/officeDocument/2006/relationships/hyperlink" Target="https://en.wikipedia.org/wiki/Ningpo" TargetMode="External"/><Relationship Id="rId14" Type="http://schemas.openxmlformats.org/officeDocument/2006/relationships/hyperlink" Target="https://en.wikipedia.org/wiki/Opium_trad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n.wikipedia.org/wiki/Prescription_drug"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n.wikipedia.org/wiki/Misuse_of_Drugs_Act_1971" TargetMode="External"/><Relationship Id="rId5" Type="http://schemas.openxmlformats.org/officeDocument/2006/relationships/hyperlink" Target="https://en.wikipedia.org/wiki/Pharmaceutical_drug" TargetMode="External"/><Relationship Id="rId4" Type="http://schemas.openxmlformats.org/officeDocument/2006/relationships/hyperlink" Target="https://en.wikipedia.org/wiki/Medicines_Act_1968#cite_note-2"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famousscientists.org/francis-crick/"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famousscientists.org/francis-crick/"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A0CBA6D5-0B23-4168-BD0A-E2F4B3956292}" type="slidenum">
              <a:rPr lang="en-GB" smtClean="0"/>
              <a:t>1</a:t>
            </a:fld>
            <a:endParaRPr lang="en-GB"/>
          </a:p>
        </p:txBody>
      </p:sp>
    </p:spTree>
    <p:extLst>
      <p:ext uri="{BB962C8B-B14F-4D97-AF65-F5344CB8AC3E}">
        <p14:creationId xmlns:p14="http://schemas.microsoft.com/office/powerpoint/2010/main" val="2746483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Drugs are often presented as unnatural contaminants, pushed into a society from the</a:t>
            </a:r>
          </a:p>
          <a:p>
            <a:r>
              <a:rPr lang="en-US"/>
              <a:t>outside or by deviant forces, and many people fear them. In reality, taking substances to</a:t>
            </a:r>
          </a:p>
          <a:p>
            <a:r>
              <a:rPr lang="en-US"/>
              <a:t>alter one’s mind seems to be a universal impulse, seen in almost all cultures around the</a:t>
            </a:r>
          </a:p>
          <a:p>
            <a:r>
              <a:rPr lang="en-US"/>
              <a:t>world and across history (though the substances used vary). Furthermore, while there</a:t>
            </a:r>
          </a:p>
          <a:p>
            <a:r>
              <a:rPr lang="en-US"/>
              <a:t>are certainly risks involved in all drug use, the legal status of a drug rarely corresponds</a:t>
            </a:r>
          </a:p>
          <a:p>
            <a:r>
              <a:rPr lang="en-US"/>
              <a:t>to the potential harms of that drug. In addition, the potential harms of a substance are</a:t>
            </a:r>
          </a:p>
          <a:p>
            <a:r>
              <a:rPr lang="en-US"/>
              <a:t>increased when it is produced, obtained and consumed illegally.</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6565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9312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9613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901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Drugs have been used in all societies at least since records began. </a:t>
            </a:r>
          </a:p>
          <a:p>
            <a:r>
              <a:rPr lang="en-GB">
                <a:solidFill>
                  <a:srgbClr val="00FF00"/>
                </a:solidFill>
              </a:rPr>
              <a:t>The desire to achieve altered states of mind seems to be almost universal.</a:t>
            </a:r>
          </a:p>
          <a:p>
            <a:r>
              <a:rPr lang="en-GB"/>
              <a:t>Different societies and cultures throughout history have experimented widely with </a:t>
            </a:r>
            <a:r>
              <a:rPr lang="en-GB">
                <a:solidFill>
                  <a:srgbClr val="FFFF00"/>
                </a:solidFill>
              </a:rPr>
              <a:t>different drugs</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2541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t>The earliest credible evidence of coffee-drinking appears in </a:t>
            </a:r>
            <a:r>
              <a:rPr lang="en-GB">
                <a:hlinkClick r:id="rId3" tooltip="Yemen"/>
              </a:rPr>
              <a:t>Yemen</a:t>
            </a:r>
            <a:r>
              <a:rPr lang="en-GB"/>
              <a:t> in southern Arabia in the middle of the 15th century in </a:t>
            </a:r>
            <a:r>
              <a:rPr lang="en-GB">
                <a:hlinkClick r:id="rId4" tooltip="Sufism"/>
              </a:rPr>
              <a:t>Sufi</a:t>
            </a:r>
            <a:r>
              <a:rPr lang="en-GB"/>
              <a:t> shrines.</a:t>
            </a:r>
            <a:r>
              <a:rPr lang="en-GB" baseline="30000">
                <a:hlinkClick r:id="rId5"/>
              </a:rPr>
              <a:t>[5]</a:t>
            </a:r>
            <a:r>
              <a:rPr lang="en-GB"/>
              <a:t> It was here in Arabia that coffee seeds were first roasted and brewed in a similar way to how it is now prepared. Coffee seeds were first exported from East Africa to Yemen, as the </a:t>
            </a:r>
            <a:r>
              <a:rPr lang="en-GB" err="1"/>
              <a:t>coffea</a:t>
            </a:r>
            <a:r>
              <a:rPr lang="en-GB"/>
              <a:t> </a:t>
            </a:r>
            <a:r>
              <a:rPr lang="en-GB" err="1"/>
              <a:t>arabica</a:t>
            </a:r>
            <a:r>
              <a:rPr lang="en-GB"/>
              <a:t> plant is thought to have been indigenous to the former.</a:t>
            </a:r>
            <a:r>
              <a:rPr lang="en-GB" baseline="30000">
                <a:hlinkClick r:id="rId6"/>
              </a:rPr>
              <a:t>[6]</a:t>
            </a:r>
            <a:r>
              <a:rPr lang="en-GB"/>
              <a:t> Yemeni traders took coffee back to their homeland and began to cultivate the seed. By the 16th century, it had reached </a:t>
            </a:r>
            <a:r>
              <a:rPr lang="en-GB">
                <a:hlinkClick r:id="rId7" tooltip="Persia"/>
              </a:rPr>
              <a:t>Persia</a:t>
            </a:r>
            <a:r>
              <a:rPr lang="en-GB"/>
              <a:t>, </a:t>
            </a:r>
            <a:r>
              <a:rPr lang="en-GB">
                <a:hlinkClick r:id="rId8" tooltip="Turkey"/>
              </a:rPr>
              <a:t>Turkey</a:t>
            </a:r>
            <a:r>
              <a:rPr lang="en-GB"/>
              <a:t>, and </a:t>
            </a:r>
            <a:r>
              <a:rPr lang="en-GB">
                <a:hlinkClick r:id="rId9" tooltip="North Africa"/>
              </a:rPr>
              <a:t>North Africa</a:t>
            </a:r>
            <a:r>
              <a:rPr lang="en-GB"/>
              <a:t>. From there, it spread to Europe and the rest of the world.</a:t>
            </a:r>
          </a:p>
          <a:p>
            <a:pPr marL="0" marR="0" indent="0" algn="l" defTabSz="914400" rtl="0" eaLnBrk="1" fontAlgn="auto" latinLnBrk="0" hangingPunct="1">
              <a:lnSpc>
                <a:spcPct val="100000"/>
              </a:lnSpc>
              <a:spcBef>
                <a:spcPts val="0"/>
              </a:spcBef>
              <a:spcAft>
                <a:spcPts val="0"/>
              </a:spcAft>
              <a:buClrTx/>
              <a:buSzTx/>
              <a:buFontTx/>
              <a:buNone/>
              <a:tabLst/>
              <a:defRPr/>
            </a:pPr>
            <a:r>
              <a:rPr lang="en-GB"/>
              <a:t>Tobacco has long been used in the Americas, with some cultivation sites in Mexico dating back to 1400–1000 BC.</a:t>
            </a:r>
            <a:r>
              <a:rPr lang="en-GB" baseline="30000">
                <a:hlinkClick r:id="rId10"/>
              </a:rPr>
              <a:t>[8]</a:t>
            </a:r>
            <a:r>
              <a:rPr lang="en-GB"/>
              <a:t> Many Native American tribes have traditionally grown and used tobacco. Eastern North American tribes historically carried tobacco in pouches as a readily accepted trade item, as well as smoking it, both socially and </a:t>
            </a:r>
            <a:r>
              <a:rPr lang="en-GB">
                <a:hlinkClick r:id="rId11" tooltip="Ceremonial pipe"/>
              </a:rPr>
              <a:t>ceremonially</a:t>
            </a:r>
            <a:r>
              <a:rPr lang="en-GB"/>
              <a:t>, such as to seal a peace treaty or trade agreement.</a:t>
            </a:r>
            <a:r>
              <a:rPr lang="en-GB" baseline="30000">
                <a:hlinkClick r:id="rId12"/>
              </a:rPr>
              <a:t>[9]</a:t>
            </a:r>
            <a:r>
              <a:rPr lang="en-GB" baseline="30000">
                <a:hlinkClick r:id="rId13"/>
              </a:rPr>
              <a:t>[10]</a:t>
            </a:r>
            <a:r>
              <a:rPr lang="en-GB"/>
              <a:t> In some populations, tobacco is seen as a gift from the </a:t>
            </a:r>
            <a:r>
              <a:rPr lang="en-GB">
                <a:hlinkClick r:id="rId14" tooltip="Creator deity"/>
              </a:rPr>
              <a:t>Creator</a:t>
            </a:r>
            <a:r>
              <a:rPr lang="en-GB"/>
              <a:t>, with the ceremonial tobacco smoke carrying one's thoughts and prayers to the Creator.</a:t>
            </a:r>
          </a:p>
          <a:p>
            <a:pPr rtl="0"/>
            <a:r>
              <a:rPr lang="en-GB"/>
              <a:t>Gin drinking in England rose significantly after the government allowed unlicensed gin production, and at the same time imposed a heavy </a:t>
            </a:r>
            <a:r>
              <a:rPr lang="en-GB">
                <a:hlinkClick r:id="rId15" tooltip="Duty (economics)"/>
              </a:rPr>
              <a:t>duty</a:t>
            </a:r>
            <a:r>
              <a:rPr lang="en-GB"/>
              <a:t> on all imported spirits such as French </a:t>
            </a:r>
            <a:r>
              <a:rPr lang="en-GB">
                <a:hlinkClick r:id="rId16" tooltip="Brandy"/>
              </a:rPr>
              <a:t>brandy</a:t>
            </a:r>
            <a:r>
              <a:rPr lang="en-GB"/>
              <a:t>. This created a larger market for poor-quality </a:t>
            </a:r>
            <a:r>
              <a:rPr lang="en-GB">
                <a:hlinkClick r:id="rId17" tooltip="Barley"/>
              </a:rPr>
              <a:t>barley</a:t>
            </a:r>
            <a:r>
              <a:rPr lang="en-GB"/>
              <a:t> that was unfit for brewing </a:t>
            </a:r>
            <a:r>
              <a:rPr lang="en-GB">
                <a:hlinkClick r:id="rId18" tooltip="Beer"/>
              </a:rPr>
              <a:t>beer</a:t>
            </a:r>
            <a:r>
              <a:rPr lang="en-GB"/>
              <a:t>, and in 1695-1735 thousands of gin-shops sprang up throughout England, a period known as the </a:t>
            </a:r>
            <a:r>
              <a:rPr lang="en-GB">
                <a:hlinkClick r:id="rId19" tooltip="Gin Craze"/>
              </a:rPr>
              <a:t>Gin Craze</a:t>
            </a:r>
            <a:r>
              <a:rPr lang="en-GB"/>
              <a:t>.</a:t>
            </a:r>
            <a:r>
              <a:rPr lang="en-GB" baseline="30000">
                <a:hlinkClick r:id="rId20"/>
              </a:rPr>
              <a:t>[10]</a:t>
            </a:r>
            <a:r>
              <a:rPr lang="en-GB"/>
              <a:t> Because of the low price of gin, when compared with other drinks available at the same time, and in the same geographic location, gin began to be consumed regularly by the poor.</a:t>
            </a:r>
            <a:r>
              <a:rPr lang="en-GB" baseline="30000">
                <a:hlinkClick r:id="rId21"/>
              </a:rPr>
              <a:t>[11]</a:t>
            </a:r>
            <a:r>
              <a:rPr lang="en-GB"/>
              <a:t> Of the 15,000 drinking establishments in London, not including coffee shops and drinking chocolate shops, over half were gin shops. Beer maintained a healthy reputation as it was often safer to drink the brewed ale than unclean plain water</a:t>
            </a:r>
            <a:r>
              <a:rPr lang="en-GB" baseline="30000">
                <a:hlinkClick r:id="rId22"/>
              </a:rPr>
              <a:t>[12]</a:t>
            </a:r>
            <a:r>
              <a:rPr lang="en-GB"/>
              <a:t>. Gin, though, was blamed for various social problems, and it may have been a factor in the higher death rates which stabilized London's previously growing population.</a:t>
            </a:r>
            <a:r>
              <a:rPr lang="en-GB" baseline="30000">
                <a:hlinkClick r:id="rId23"/>
              </a:rPr>
              <a:t>[8]</a:t>
            </a:r>
            <a:r>
              <a:rPr lang="en-GB"/>
              <a:t> The reputation of the two drinks was illustrated by </a:t>
            </a:r>
            <a:r>
              <a:rPr lang="en-GB">
                <a:hlinkClick r:id="rId24" tooltip="William Hogarth"/>
              </a:rPr>
              <a:t>William Hogarth</a:t>
            </a:r>
            <a:r>
              <a:rPr lang="en-GB"/>
              <a:t> in his engravings </a:t>
            </a:r>
            <a:r>
              <a:rPr lang="en-GB" i="1">
                <a:hlinkClick r:id="rId25" tooltip="Beer Street and Gin Lane"/>
              </a:rPr>
              <a:t>Beer Street and Gin Lane</a:t>
            </a:r>
            <a:r>
              <a:rPr lang="en-GB"/>
              <a:t> (1751), described by the </a:t>
            </a:r>
            <a:r>
              <a:rPr lang="en-GB">
                <a:hlinkClick r:id="rId26" tooltip="BBC"/>
              </a:rPr>
              <a:t>BBC</a:t>
            </a:r>
            <a:r>
              <a:rPr lang="en-GB"/>
              <a:t> as "arguably the most potent anti-drug poster ever conceived."</a:t>
            </a:r>
            <a:r>
              <a:rPr lang="en-GB" baseline="30000">
                <a:hlinkClick r:id="rId27"/>
              </a:rPr>
              <a:t>[13]</a:t>
            </a:r>
            <a:r>
              <a:rPr lang="en-GB"/>
              <a:t> The negative reputation of gin survives today in the English language, in terms like "gin mills" or the American phrase "gin joints" to describe disreputable bars, or "gin-soaked" to refer to drunks. The epithet "mother's ruin" is a common British name for gin, the origin of which is the subject of ongoing debate</a:t>
            </a:r>
          </a:p>
          <a:p>
            <a:pPr rtl="0"/>
            <a:r>
              <a:rPr lang="en-GB"/>
              <a:t>The </a:t>
            </a:r>
            <a:r>
              <a:rPr lang="en-GB">
                <a:hlinkClick r:id="rId19" tooltip="Gin Craze"/>
              </a:rPr>
              <a:t>Gin Act 1736</a:t>
            </a:r>
            <a:r>
              <a:rPr lang="en-GB"/>
              <a:t> imposed high taxes on retailers and led to riots in the streets. The prohibitive duty was gradually reduced and finally abolished in 1742. The </a:t>
            </a:r>
            <a:r>
              <a:rPr lang="en-GB">
                <a:hlinkClick r:id="rId28" tooltip="Gin Act 1751"/>
              </a:rPr>
              <a:t>Gin Act 1751</a:t>
            </a:r>
            <a:r>
              <a:rPr lang="en-GB"/>
              <a:t> was more successful, however; it forced distillers to sell only to licensed retailers and brought gin shops under the jurisdiction of local magistrates.</a:t>
            </a:r>
            <a:r>
              <a:rPr lang="en-GB" baseline="30000">
                <a:hlinkClick r:id="rId23"/>
              </a:rPr>
              <a:t>[8]</a:t>
            </a:r>
            <a:r>
              <a:rPr lang="en-GB"/>
              <a:t> Gin in the 18th century was produced in </a:t>
            </a:r>
            <a:r>
              <a:rPr lang="en-GB">
                <a:hlinkClick r:id="rId29" tooltip="Pot still"/>
              </a:rPr>
              <a:t>pot stills</a:t>
            </a:r>
            <a:r>
              <a:rPr lang="en-GB"/>
              <a:t>, and was somewhat sweeter than the London gin known today.</a:t>
            </a:r>
          </a:p>
          <a:p>
            <a:pPr rtl="0"/>
            <a:r>
              <a:rPr lang="en-GB"/>
              <a:t>In London in the early 18th century, much gin was distilled legally in residential houses (there were estimated to be 1,500 residential stills in 1726) and was often flavoured with turpentine to generate resinous woody notes in addition to the juniper.</a:t>
            </a:r>
            <a:r>
              <a:rPr lang="en-GB" baseline="30000">
                <a:hlinkClick r:id="rId30"/>
              </a:rPr>
              <a:t>[15]</a:t>
            </a:r>
            <a:r>
              <a:rPr lang="en-GB"/>
              <a:t> As late as 1913, </a:t>
            </a:r>
            <a:r>
              <a:rPr lang="en-GB" i="1">
                <a:hlinkClick r:id="rId31" tooltip="Webster's Dictionary"/>
              </a:rPr>
              <a:t>Webster's Dictionary</a:t>
            </a:r>
            <a:r>
              <a:rPr lang="en-GB"/>
              <a:t> states without further comment, " 'common gin' is usually flavoured with turpentine".</a:t>
            </a:r>
            <a:r>
              <a:rPr lang="en-GB" baseline="30000">
                <a:hlinkClick r:id="rId32"/>
              </a:rPr>
              <a:t>[9]</a:t>
            </a:r>
            <a:endParaRPr lang="en-GB"/>
          </a:p>
          <a:p>
            <a:pPr marL="0" marR="0" indent="0" algn="l" defTabSz="914400" rtl="0" eaLnBrk="1" fontAlgn="auto" latinLnBrk="0" hangingPunct="1">
              <a:lnSpc>
                <a:spcPct val="100000"/>
              </a:lnSpc>
              <a:spcBef>
                <a:spcPts val="0"/>
              </a:spcBef>
              <a:spcAft>
                <a:spcPts val="0"/>
              </a:spcAft>
              <a:buClrTx/>
              <a:buSzTx/>
              <a:buFontTx/>
              <a:buNone/>
              <a:tabLst/>
              <a:defRPr/>
            </a:pPr>
            <a:endParaRPr lang="en-GB"/>
          </a:p>
          <a:p>
            <a:pPr marL="0" marR="0" indent="0" algn="l" defTabSz="914400" rtl="0" eaLnBrk="1" fontAlgn="auto" latinLnBrk="0" hangingPunct="1">
              <a:lnSpc>
                <a:spcPct val="100000"/>
              </a:lnSpc>
              <a:spcBef>
                <a:spcPts val="0"/>
              </a:spcBef>
              <a:spcAft>
                <a:spcPts val="0"/>
              </a:spcAft>
              <a:buClrTx/>
              <a:buSzTx/>
              <a:buFontTx/>
              <a:buNone/>
              <a:tabLst/>
              <a:defRPr/>
            </a:pPr>
            <a:r>
              <a:rPr lang="en-GB"/>
              <a:t>Blue Ruin; The </a:t>
            </a:r>
            <a:r>
              <a:rPr lang="en-GB" err="1"/>
              <a:t>Cuckol’s</a:t>
            </a:r>
            <a:r>
              <a:rPr lang="en-GB"/>
              <a:t> delight</a:t>
            </a:r>
          </a:p>
          <a:p>
            <a:pPr marL="0" marR="0" indent="0" algn="l" defTabSz="914400" rtl="0" eaLnBrk="1" fontAlgn="auto" latinLnBrk="0" hangingPunct="1">
              <a:lnSpc>
                <a:spcPct val="100000"/>
              </a:lnSpc>
              <a:spcBef>
                <a:spcPts val="0"/>
              </a:spcBef>
              <a:spcAft>
                <a:spcPts val="0"/>
              </a:spcAft>
              <a:buClrTx/>
              <a:buSzTx/>
              <a:buFontTx/>
              <a:buNone/>
              <a:tabLst/>
              <a:defRPr/>
            </a:pPr>
            <a:r>
              <a:rPr lang="en-GB"/>
              <a:t>The routine use of drugs that would be thought of as seriously worrying today is famously reflected in literature of the 19th century. For instance, Dr Watson asked Sherlock Holmes, seeing him injecting, “Which is it today, morphine or cocaine?” Holmes testified to the power of cocaine to stimulate and clarify his mind. </a:t>
            </a:r>
            <a:br>
              <a:rPr lang="en-GB"/>
            </a:br>
            <a:br>
              <a:rPr lang="en-GB"/>
            </a:br>
            <a:endParaRPr lang="en-GB"/>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1343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9680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First Opium War, during 1839–1842, was concluded by the </a:t>
            </a:r>
            <a:r>
              <a:rPr lang="en-GB">
                <a:hlinkClick r:id="rId3" tooltip="Treaty of Nanking"/>
              </a:rPr>
              <a:t>Treaty of Nanking</a:t>
            </a:r>
            <a:r>
              <a:rPr lang="en-GB"/>
              <a:t> in 1842. The treaty ceded the </a:t>
            </a:r>
            <a:r>
              <a:rPr lang="en-GB">
                <a:hlinkClick r:id="rId4" tooltip="Hong Kong island"/>
              </a:rPr>
              <a:t>Hong Kong island</a:t>
            </a:r>
            <a:r>
              <a:rPr lang="en-GB"/>
              <a:t> to the </a:t>
            </a:r>
            <a:r>
              <a:rPr lang="en-GB">
                <a:hlinkClick r:id="rId5" tooltip="United Kingdom"/>
              </a:rPr>
              <a:t>United Kingdom</a:t>
            </a:r>
            <a:r>
              <a:rPr lang="en-GB"/>
              <a:t> in perpetuity, and it established five </a:t>
            </a:r>
            <a:r>
              <a:rPr lang="en-GB">
                <a:hlinkClick r:id="rId6" tooltip="Chinese treaty ports"/>
              </a:rPr>
              <a:t>treaty ports</a:t>
            </a:r>
            <a:r>
              <a:rPr lang="en-GB"/>
              <a:t> at </a:t>
            </a:r>
            <a:r>
              <a:rPr lang="en-GB">
                <a:hlinkClick r:id="rId7" tooltip="Shanghai International Settlement"/>
              </a:rPr>
              <a:t>Shanghai</a:t>
            </a:r>
            <a:r>
              <a:rPr lang="en-GB"/>
              <a:t>, </a:t>
            </a:r>
            <a:r>
              <a:rPr lang="en-GB">
                <a:hlinkClick r:id="rId8" tooltip="Shamian Island"/>
              </a:rPr>
              <a:t>Canton</a:t>
            </a:r>
            <a:r>
              <a:rPr lang="en-GB"/>
              <a:t>, </a:t>
            </a:r>
            <a:r>
              <a:rPr lang="en-GB" err="1">
                <a:hlinkClick r:id="rId9" tooltip="Ningpo"/>
              </a:rPr>
              <a:t>Ningpo</a:t>
            </a:r>
            <a:r>
              <a:rPr lang="en-GB"/>
              <a:t>, </a:t>
            </a:r>
            <a:r>
              <a:rPr lang="en-GB" err="1">
                <a:hlinkClick r:id="rId10" tooltip="Fuchow"/>
              </a:rPr>
              <a:t>Fuchow</a:t>
            </a:r>
            <a:r>
              <a:rPr lang="en-GB"/>
              <a:t>, and </a:t>
            </a:r>
            <a:r>
              <a:rPr lang="en-GB">
                <a:hlinkClick r:id="rId11" tooltip="Amoy"/>
              </a:rPr>
              <a:t>Amoy</a:t>
            </a:r>
            <a:r>
              <a:rPr lang="en-GB"/>
              <a:t>. Another treaty the next year gave </a:t>
            </a:r>
            <a:r>
              <a:rPr lang="en-GB">
                <a:hlinkClick r:id="rId12" tooltip="Most favoured nation"/>
              </a:rPr>
              <a:t>most </a:t>
            </a:r>
            <a:r>
              <a:rPr lang="en-GB" err="1">
                <a:hlinkClick r:id="rId12" tooltip="Most favoured nation"/>
              </a:rPr>
              <a:t>favored</a:t>
            </a:r>
            <a:r>
              <a:rPr lang="en-GB">
                <a:hlinkClick r:id="rId12" tooltip="Most favoured nation"/>
              </a:rPr>
              <a:t> nation</a:t>
            </a:r>
            <a:r>
              <a:rPr lang="en-GB"/>
              <a:t> status to the United Kingdom and added provisions for British </a:t>
            </a:r>
            <a:r>
              <a:rPr lang="en-GB">
                <a:hlinkClick r:id="rId13" tooltip="Extraterritoriality"/>
              </a:rPr>
              <a:t>extraterritoriality</a:t>
            </a:r>
            <a:r>
              <a:rPr lang="en-GB"/>
              <a:t>. Then France secured concessions on the same terms as the British, in treaties of 1843 and 1844.</a:t>
            </a:r>
          </a:p>
          <a:p>
            <a:pPr algn="l"/>
            <a:r>
              <a:rPr lang="en-GB"/>
              <a:t>During 1856–1860, British forces fought towards legalisation of the </a:t>
            </a:r>
            <a:r>
              <a:rPr lang="en-GB">
                <a:hlinkClick r:id="rId14" tooltip="Opium trade"/>
              </a:rPr>
              <a:t>opium trade</a:t>
            </a:r>
            <a:r>
              <a:rPr lang="en-GB"/>
              <a:t>, to expand </a:t>
            </a:r>
            <a:r>
              <a:rPr lang="en-GB">
                <a:hlinkClick r:id="rId15" tooltip="Coolie"/>
              </a:rPr>
              <a:t>coolie</a:t>
            </a:r>
            <a:r>
              <a:rPr lang="en-GB"/>
              <a:t> trade, to open all of China to British merchants, and to exempt foreign imports from </a:t>
            </a:r>
            <a:r>
              <a:rPr lang="en-GB">
                <a:hlinkClick r:id="rId16" tooltip="Likin (taxation)"/>
              </a:rPr>
              <a:t>internal transit duties</a:t>
            </a:r>
            <a:r>
              <a:rPr lang="en-GB"/>
              <a:t>. France joined the British. The war is also known as the "Arrow War", referring to the name of a vessel at the starting point of the conflict. The war resulted in a second group of treaty ports being set up; eventually more than 80 treaty ports were established in China, involving many foreign powers. All foreign traders gained rights to travel within China</a:t>
            </a:r>
            <a:br>
              <a:rPr lang="en-GB"/>
            </a:br>
            <a:br>
              <a:rPr lang="en-GB"/>
            </a:br>
            <a:r>
              <a:rPr lang="en-GB"/>
              <a:t>Napoleon</a:t>
            </a:r>
            <a:br>
              <a:rPr lang="en-GB"/>
            </a:br>
            <a:r>
              <a:rPr lang="en-GB" b="0" i="0">
                <a:solidFill>
                  <a:srgbClr val="000000"/>
                </a:solidFill>
                <a:effectLst/>
                <a:latin typeface="Times New Roman" panose="02020603050405020304" pitchFamily="18" charset="0"/>
              </a:rPr>
              <a:t>Although it had not been his intention of doing so, Napoleon's military exploits were also responsible for introducing thousands of French soldiers to hashish. The initiation came about as a consequence of the French invasion of Egypt in 1798 and caused Napoleon some concern that his troops might become dissipated and unruly because of their indulgence in the drug.</a:t>
            </a:r>
          </a:p>
          <a:p>
            <a:pPr algn="l"/>
            <a:r>
              <a:rPr lang="en-GB" b="0" i="0">
                <a:solidFill>
                  <a:srgbClr val="000000"/>
                </a:solidFill>
                <a:effectLst/>
                <a:latin typeface="Times New Roman" panose="02020603050405020304" pitchFamily="18" charset="0"/>
              </a:rPr>
              <a:t>Then, as now, army life was basically a series of endless routines and insurmountable boredom. To pass the time, some men will drink themselves into oblivion. But in Moslem Egypt, alcohol was not the intoxicant of choice. The Egyptians preferred another drug, and that drug, of course, was hashish. So widespread did the hashish habit become among his men that in October 1800 Napoleon issued the following ordinance to the French army of occupation:</a:t>
            </a:r>
          </a:p>
          <a:p>
            <a:r>
              <a:rPr lang="en-GB"/>
              <a:t>It is forbidden in all of Egypt to use certain Moslem beverages made with hashish or likewise to inhale the smoke from seeds of hashish. Habitual drinkers and smokers of this plant lose their reason and are victims of violent delirium which is the lot of those who give themselves full to excesses of all sorts. [2]</a:t>
            </a:r>
          </a:p>
          <a:p>
            <a:pPr algn="l"/>
            <a:r>
              <a:rPr lang="en-GB" b="0" i="0">
                <a:solidFill>
                  <a:srgbClr val="000000"/>
                </a:solidFill>
                <a:effectLst/>
                <a:latin typeface="Times New Roman" panose="02020603050405020304" pitchFamily="18" charset="0"/>
              </a:rPr>
              <a:t>The soldiers heard the order, probably nodded in agreement, and went right on using hashish. Along with the soldiers, three French scientists - Silvestre de </a:t>
            </a:r>
            <a:r>
              <a:rPr lang="en-GB" b="0" i="0" err="1">
                <a:solidFill>
                  <a:srgbClr val="000000"/>
                </a:solidFill>
                <a:effectLst/>
                <a:latin typeface="Times New Roman" panose="02020603050405020304" pitchFamily="18" charset="0"/>
              </a:rPr>
              <a:t>Sacy</a:t>
            </a:r>
            <a:r>
              <a:rPr lang="en-GB" b="0" i="0">
                <a:solidFill>
                  <a:srgbClr val="000000"/>
                </a:solidFill>
                <a:effectLst/>
                <a:latin typeface="Times New Roman" panose="02020603050405020304" pitchFamily="18" charset="0"/>
              </a:rPr>
              <a:t>, </a:t>
            </a:r>
            <a:r>
              <a:rPr lang="en-GB" b="0" i="0" err="1">
                <a:solidFill>
                  <a:srgbClr val="000000"/>
                </a:solidFill>
                <a:effectLst/>
                <a:latin typeface="Times New Roman" panose="02020603050405020304" pitchFamily="18" charset="0"/>
              </a:rPr>
              <a:t>Rouyer</a:t>
            </a:r>
            <a:r>
              <a:rPr lang="en-GB" b="0" i="0">
                <a:solidFill>
                  <a:srgbClr val="000000"/>
                </a:solidFill>
                <a:effectLst/>
                <a:latin typeface="Times New Roman" panose="02020603050405020304" pitchFamily="18" charset="0"/>
              </a:rPr>
              <a:t>, and </a:t>
            </a:r>
            <a:r>
              <a:rPr lang="en-GB" b="0" i="0" err="1">
                <a:solidFill>
                  <a:srgbClr val="000000"/>
                </a:solidFill>
                <a:effectLst/>
                <a:latin typeface="Times New Roman" panose="02020603050405020304" pitchFamily="18" charset="0"/>
              </a:rPr>
              <a:t>Desgenettes</a:t>
            </a:r>
            <a:r>
              <a:rPr lang="en-GB" b="0" i="0">
                <a:solidFill>
                  <a:srgbClr val="000000"/>
                </a:solidFill>
                <a:effectLst/>
                <a:latin typeface="Times New Roman" panose="02020603050405020304" pitchFamily="18" charset="0"/>
              </a:rPr>
              <a:t> - whom Napoleon had brought with him to study the country and its people, also began using hashish, ostensibly to see for themselves what this drug did to the human body. Intrigued by their experiences with hashish, they sent some back to France for their colleagues to conduct further experiments in their laboratories.</a:t>
            </a:r>
          </a:p>
          <a:p>
            <a:pPr algn="l"/>
            <a:r>
              <a:rPr lang="en-GB" b="0" i="0">
                <a:solidFill>
                  <a:srgbClr val="000000"/>
                </a:solidFill>
                <a:effectLst/>
                <a:latin typeface="Times New Roman" panose="02020603050405020304" pitchFamily="18" charset="0"/>
              </a:rPr>
              <a:t>The first of these studies to be published appeared in 1803 by a </a:t>
            </a:r>
            <a:r>
              <a:rPr lang="en-GB" b="0" i="0" err="1">
                <a:solidFill>
                  <a:srgbClr val="000000"/>
                </a:solidFill>
                <a:effectLst/>
                <a:latin typeface="Times New Roman" panose="02020603050405020304" pitchFamily="18" charset="0"/>
              </a:rPr>
              <a:t>Dr.</a:t>
            </a:r>
            <a:r>
              <a:rPr lang="en-GB" b="0" i="0">
                <a:solidFill>
                  <a:srgbClr val="000000"/>
                </a:solidFill>
                <a:effectLst/>
                <a:latin typeface="Times New Roman" panose="02020603050405020304" pitchFamily="18" charset="0"/>
              </a:rPr>
              <a:t> </a:t>
            </a:r>
            <a:r>
              <a:rPr lang="en-GB" b="0" i="0" err="1">
                <a:solidFill>
                  <a:srgbClr val="000000"/>
                </a:solidFill>
                <a:effectLst/>
                <a:latin typeface="Times New Roman" panose="02020603050405020304" pitchFamily="18" charset="0"/>
              </a:rPr>
              <a:t>Virey</a:t>
            </a:r>
            <a:r>
              <a:rPr lang="en-GB" b="0" i="0">
                <a:solidFill>
                  <a:srgbClr val="000000"/>
                </a:solidFill>
                <a:effectLst/>
                <a:latin typeface="Times New Roman" panose="02020603050405020304" pitchFamily="18" charset="0"/>
              </a:rPr>
              <a:t>, who made various extracts of hashish, hoping to track down the drug's elusive active principle. After studying the drug at length, it was </a:t>
            </a:r>
            <a:r>
              <a:rPr lang="en-GB" b="0" i="0" err="1">
                <a:solidFill>
                  <a:srgbClr val="000000"/>
                </a:solidFill>
                <a:effectLst/>
                <a:latin typeface="Times New Roman" panose="02020603050405020304" pitchFamily="18" charset="0"/>
              </a:rPr>
              <a:t>Virey's</a:t>
            </a:r>
            <a:r>
              <a:rPr lang="en-GB" b="0" i="0">
                <a:solidFill>
                  <a:srgbClr val="000000"/>
                </a:solidFill>
                <a:effectLst/>
                <a:latin typeface="Times New Roman" panose="02020603050405020304" pitchFamily="18" charset="0"/>
              </a:rPr>
              <a:t> opinion that hashish was nothing less than the mysterious nepenthe used by Helen of Troy to drug her guests into a stupor of forgetfulness.</a:t>
            </a:r>
          </a:p>
          <a:p>
            <a:pPr algn="l"/>
            <a:r>
              <a:rPr lang="en-GB" b="0" i="0">
                <a:solidFill>
                  <a:srgbClr val="000000"/>
                </a:solidFill>
                <a:effectLst/>
                <a:latin typeface="Times New Roman" panose="02020603050405020304" pitchFamily="18" charset="0"/>
              </a:rPr>
              <a:t>Soon after the army's return, the French began hearing about the incredible effects of hashish from both the soldiers who had used it themselves and from the country's scientists who had had an opportunity to study the drug and its mystique while serving with the army in Egypt. It was shortly after the army's return to France, for instance, that Silvestre de </a:t>
            </a:r>
            <a:r>
              <a:rPr lang="en-GB" b="0" i="0" err="1">
                <a:solidFill>
                  <a:srgbClr val="000000"/>
                </a:solidFill>
                <a:effectLst/>
                <a:latin typeface="Times New Roman" panose="02020603050405020304" pitchFamily="18" charset="0"/>
              </a:rPr>
              <a:t>Sacy</a:t>
            </a:r>
            <a:r>
              <a:rPr lang="en-GB" b="0" i="0">
                <a:solidFill>
                  <a:srgbClr val="000000"/>
                </a:solidFill>
                <a:effectLst/>
                <a:latin typeface="Times New Roman" panose="02020603050405020304" pitchFamily="18" charset="0"/>
              </a:rPr>
              <a:t>, the foremost Arabic scholar in the world at that time, announced that he had at last solved the long-baffling mystery of the origin of the name of the Assassins - the Arabic gang of cutthroats who had terrorized the Middle East at the time of the Crusades. In an address to the Institute of France in 1809, Silvestre de </a:t>
            </a:r>
            <a:r>
              <a:rPr lang="en-GB" b="0" i="0" err="1">
                <a:solidFill>
                  <a:srgbClr val="000000"/>
                </a:solidFill>
                <a:effectLst/>
                <a:latin typeface="Times New Roman" panose="02020603050405020304" pitchFamily="18" charset="0"/>
              </a:rPr>
              <a:t>Sacy</a:t>
            </a:r>
            <a:r>
              <a:rPr lang="en-GB" b="0" i="0">
                <a:solidFill>
                  <a:srgbClr val="000000"/>
                </a:solidFill>
                <a:effectLst/>
                <a:latin typeface="Times New Roman" panose="02020603050405020304" pitchFamily="18" charset="0"/>
              </a:rPr>
              <a:t> claimed that the word "assassin" was derived from hashish, a common term for herbage or grass in the Arab world. He then argued that cannabis was considered to be like grass and that the mysterious potion mentioned by Marco Polo was in fact hashish:</a:t>
            </a:r>
          </a:p>
          <a:p>
            <a:r>
              <a:rPr lang="en-GB"/>
              <a:t>The intoxication produced by the hashish [can lead to a] state of temporary insanity [such that] losing all knowledge of their debility [users] commit the most brutal actions, so as to disturb the public peace... it is not impossible that hemp, or some parts of that vegetable, mixed with other substances unknown to us, may have been sometimes employed to produce a state of frenzy and violence. [3]</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9990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41684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226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CBA6D5-0B23-4168-BD0A-E2F4B3956292}" type="slidenum">
              <a:rPr lang="en-GB" smtClean="0"/>
              <a:t>2</a:t>
            </a:fld>
            <a:endParaRPr lang="en-GB"/>
          </a:p>
        </p:txBody>
      </p:sp>
    </p:spTree>
    <p:extLst>
      <p:ext uri="{BB962C8B-B14F-4D97-AF65-F5344CB8AC3E}">
        <p14:creationId xmlns:p14="http://schemas.microsoft.com/office/powerpoint/2010/main" val="38062331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a:solidFill>
                  <a:srgbClr val="FFFF00"/>
                </a:solidFill>
                <a:effectLst/>
                <a:latin typeface="Helvetica" panose="020B0604020202020204" pitchFamily="34" charset="0"/>
                <a:ea typeface="Times New Roman" panose="02020603050405020304" pitchFamily="18" charset="0"/>
              </a:rPr>
              <a:t>Heroin first banned in 1916, permanently from 1920.</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5059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00FF00"/>
                </a:solidFill>
              </a:rPr>
              <a:t>Albert Hofmann, a Swiss chemist, gave himself the first ever dose of LSD while working on compounds intended to control blood pressure. First produced in 1938.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6950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7347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a:t>1958 The 1st Brain Committee stated that the incidence of addiction to dangerous drugs in Great Britain was small</a:t>
            </a:r>
          </a:p>
          <a:p>
            <a:pPr marL="0" indent="0">
              <a:buNone/>
            </a:pPr>
            <a:r>
              <a:rPr lang="en-GB" sz="1200">
                <a:solidFill>
                  <a:srgbClr val="00FF00"/>
                </a:solidFill>
              </a:rPr>
              <a:t>1961 The UN Convention on Narcotic Drugs</a:t>
            </a:r>
          </a:p>
          <a:p>
            <a:pPr marL="0" indent="0">
              <a:buNone/>
            </a:pPr>
            <a:r>
              <a:rPr lang="en-GB" sz="1200"/>
              <a:t>1964 The 2</a:t>
            </a:r>
            <a:r>
              <a:rPr lang="en-GB" sz="1200" baseline="30000"/>
              <a:t>nd</a:t>
            </a:r>
            <a:r>
              <a:rPr lang="en-GB" sz="1200"/>
              <a:t> Brain Committee -</a:t>
            </a:r>
            <a:r>
              <a:rPr lang="en-GB" sz="1200">
                <a:solidFill>
                  <a:srgbClr val="FFFF00"/>
                </a:solidFill>
              </a:rPr>
              <a:t>showed that there had been a significant rise in the incidence of addiction to heroin and cocaine, that the main source of supply was a small number of over-prescribing doctors. </a:t>
            </a:r>
          </a:p>
          <a:p>
            <a:pPr marL="0" indent="0">
              <a:buNone/>
            </a:pPr>
            <a:r>
              <a:rPr lang="en-GB" sz="1200">
                <a:solidFill>
                  <a:srgbClr val="00FF00"/>
                </a:solidFill>
              </a:rPr>
              <a:t>1964 The Drugs (Prevention of Misuse) Act -</a:t>
            </a:r>
            <a:r>
              <a:rPr lang="en-GB" sz="1200"/>
              <a:t>The importation of </a:t>
            </a:r>
            <a:r>
              <a:rPr lang="en-GB" sz="1200" err="1"/>
              <a:t>lysergamide</a:t>
            </a:r>
            <a:r>
              <a:rPr lang="en-GB" sz="1200"/>
              <a:t> and its derivatives was restricted by this Act.</a:t>
            </a:r>
          </a:p>
          <a:p>
            <a:pPr marL="0" indent="0">
              <a:buNone/>
            </a:pPr>
            <a:r>
              <a:rPr lang="en-GB" sz="1200"/>
              <a:t>This Act added synthetic amphetamine type drugs to restriction</a:t>
            </a:r>
            <a:endParaRPr lang="en-GB" sz="1200">
              <a:solidFill>
                <a:srgbClr val="00FF00"/>
              </a:solidFill>
            </a:endParaRPr>
          </a:p>
          <a:p>
            <a:pPr marL="0" indent="0">
              <a:buNone/>
            </a:pPr>
            <a:r>
              <a:rPr lang="en-GB" sz="1200"/>
              <a:t>The Rolleston Committee defined addiction and recommended the establishment of special treatment centres these became known as Drug Dependency Units, or DDUs.</a:t>
            </a:r>
          </a:p>
          <a:p>
            <a:pPr marL="0" indent="0">
              <a:buNone/>
            </a:pPr>
            <a:endParaRPr lang="en-GB" sz="1200"/>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34998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a:effectLst/>
              </a:rPr>
              <a:t>The Act defines three categories of medicine: </a:t>
            </a:r>
            <a:r>
              <a:rPr lang="en-GB">
                <a:effectLst/>
                <a:hlinkClick r:id="rId3" tooltip="Prescription drug"/>
              </a:rPr>
              <a:t>prescription only medicines</a:t>
            </a:r>
            <a:r>
              <a:rPr lang="en-GB">
                <a:effectLst/>
              </a:rPr>
              <a:t> (POM),</a:t>
            </a:r>
            <a:r>
              <a:rPr lang="en-GB" baseline="30000">
                <a:effectLst/>
                <a:hlinkClick r:id="rId4"/>
              </a:rPr>
              <a:t>[2]</a:t>
            </a:r>
            <a:r>
              <a:rPr lang="en-GB">
                <a:effectLst/>
              </a:rPr>
              <a:t> which are available only from a pharmacist if prescribed by an appropriate practitioner; pharmacy medicines (P), available only from a pharmacist but without a prescription; and general sales list (GSL) medicines which may be bought from any shop without a prescription.</a:t>
            </a:r>
          </a:p>
          <a:p>
            <a:pPr rtl="0"/>
            <a:r>
              <a:rPr lang="en-GB">
                <a:effectLst/>
              </a:rPr>
              <a:t>The Act controls supply of the </a:t>
            </a:r>
            <a:r>
              <a:rPr lang="en-GB">
                <a:effectLst/>
                <a:hlinkClick r:id="rId5" tooltip="Pharmaceutical drug"/>
              </a:rPr>
              <a:t>drugs</a:t>
            </a:r>
            <a:r>
              <a:rPr lang="en-GB">
                <a:effectLst/>
              </a:rPr>
              <a:t> it covers, but does define any offence of simple possession. Possession of a prescription only drug without a prescription is only an offence if the drug is also controlled under the </a:t>
            </a:r>
            <a:r>
              <a:rPr lang="en-GB">
                <a:effectLst/>
                <a:hlinkClick r:id="rId6" tooltip="Misuse of Drugs Act 1971"/>
              </a:rPr>
              <a:t>Misuse of Drugs Act 1971</a:t>
            </a:r>
            <a:r>
              <a:rPr lang="en-GB">
                <a:effectLst/>
              </a:rPr>
              <a:t> and possession is thus specified as an offence. Therefore, for example, possession of a prescription only antibiotic without a prescription is not an offence.</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9715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7599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61479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01468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legendary molecular biologist </a:t>
            </a:r>
            <a:r>
              <a:rPr lang="en-US">
                <a:hlinkClick r:id="rId3"/>
              </a:rPr>
              <a:t>Francis Crick</a:t>
            </a:r>
            <a:r>
              <a:rPr lang="en-US"/>
              <a:t> was</a:t>
            </a:r>
            <a:r>
              <a:rPr lang="en-US" baseline="0"/>
              <a:t> a great advocate of LSD.</a:t>
            </a:r>
          </a:p>
          <a:p>
            <a:r>
              <a:rPr lang="en-US"/>
              <a:t>Neurocientist John Cunningham Lilly was the most important figure in the field of electronic brain stimulation. He extensively experimented with LSD and ketamine.</a:t>
            </a:r>
          </a:p>
          <a:p>
            <a:r>
              <a:rPr lang="en-US" b="1"/>
              <a:t>John C. Lilly — LSD, Ketamine</a:t>
            </a:r>
          </a:p>
          <a:p>
            <a:r>
              <a:rPr lang="en-GB" b="1"/>
              <a:t>Kary Mullis — LSD</a:t>
            </a:r>
          </a:p>
          <a:p>
            <a:r>
              <a:rPr lang="en-US"/>
              <a:t>Kary Banks Mullis was an American biochemist who won the 1993 Nobel Prize in Chemistry for making valuable improvements to polymerase chain reaction (PCR) technique. Mullies once told </a:t>
            </a:r>
            <a:r>
              <a:rPr lang="en-US" i="1"/>
              <a:t>California Monthly</a:t>
            </a:r>
            <a:r>
              <a:rPr lang="en-US"/>
              <a:t> that he “took plenty of LSD”</a:t>
            </a:r>
          </a:p>
          <a:p>
            <a:r>
              <a:rPr lang="en-US"/>
              <a:t>Paul Erdös was a leading Hungarian mathematician and a highly prolific author. Known for his eccentric personality, reportedly wasn’t able to get any mathematical work done for almost a month when he quit taking amphetamine as he’d made a $500 bet with his friend Ronald Graham.</a:t>
            </a:r>
          </a:p>
          <a:p>
            <a:r>
              <a:rPr lang="en-GB" b="1"/>
              <a:t>Richard Feynman — LSD, Marijuana, Ketamine</a:t>
            </a:r>
          </a:p>
          <a:p>
            <a:r>
              <a:rPr lang="en-US"/>
              <a:t>Steve Jobs, arguably the most revered pioneer in the personal computer revolution, once stated that experimenting with LSD in the 1960s was “one of the two or three most important things he had done in his life.”</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5944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legendary molecular biologist </a:t>
            </a:r>
            <a:r>
              <a:rPr lang="en-US">
                <a:hlinkClick r:id="rId3"/>
              </a:rPr>
              <a:t>Francis Crick</a:t>
            </a:r>
            <a:r>
              <a:rPr lang="en-US"/>
              <a:t> was</a:t>
            </a:r>
            <a:r>
              <a:rPr lang="en-US" baseline="0"/>
              <a:t> a great advocate of LSD.</a:t>
            </a:r>
          </a:p>
          <a:p>
            <a:r>
              <a:rPr lang="en-US"/>
              <a:t>Neurocientist John Cunningham Lilly was the most important figure in the field of electronic brain stimulation. He extensively experimented with LSD and ketamine.</a:t>
            </a:r>
          </a:p>
          <a:p>
            <a:r>
              <a:rPr lang="en-US" b="1"/>
              <a:t>John C. Lilly — LSD, Ketamine</a:t>
            </a:r>
          </a:p>
          <a:p>
            <a:r>
              <a:rPr lang="en-GB" b="1"/>
              <a:t>Kary Mullis — LSD</a:t>
            </a:r>
          </a:p>
          <a:p>
            <a:r>
              <a:rPr lang="en-US"/>
              <a:t>Kary Banks Mullis was an American biochemist who won the 1993 Nobel Prize in Chemistry for making valuable improvements to polymerase chain reaction (PCR) technique. Mullies once told </a:t>
            </a:r>
            <a:r>
              <a:rPr lang="en-US" i="1"/>
              <a:t>California Monthly</a:t>
            </a:r>
            <a:r>
              <a:rPr lang="en-US"/>
              <a:t> that he “took plenty of LSD”</a:t>
            </a:r>
          </a:p>
          <a:p>
            <a:r>
              <a:rPr lang="en-US"/>
              <a:t>Paul Erdös was a leading Hungarian mathematician and a highly prolific author. Known for his eccentric personality, reportedly wasn’t able to get any mathematical work done for almost a month when he quit taking amphetamine as he’d made a $500 bet with his friend Ronald Graham.</a:t>
            </a:r>
          </a:p>
          <a:p>
            <a:r>
              <a:rPr lang="en-GB" b="1"/>
              <a:t>Richard Feynman — LSD, Marijuana, Ketamine</a:t>
            </a:r>
          </a:p>
          <a:p>
            <a:r>
              <a:rPr lang="en-US"/>
              <a:t>Steve Jobs, arguably the most revered pioneer in the personal computer revolution, once stated that experimenting with LSD in the 1960s was “one of the two or three most important things he had done in his life.”</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8889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Rich- perhaps have handouts of slides for them to make notes 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40384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CBA6D5-0B23-4168-BD0A-E2F4B3956292}" type="slidenum">
              <a:rPr lang="en-GB" smtClean="0"/>
              <a:t>30</a:t>
            </a:fld>
            <a:endParaRPr lang="en-GB"/>
          </a:p>
        </p:txBody>
      </p:sp>
    </p:spTree>
    <p:extLst>
      <p:ext uri="{BB962C8B-B14F-4D97-AF65-F5344CB8AC3E}">
        <p14:creationId xmlns:p14="http://schemas.microsoft.com/office/powerpoint/2010/main" val="1454114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23362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War on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33122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PERCEPTIONS SURROUNDING PEOPLE WHO USE DRUGS</a:t>
            </a:r>
          </a:p>
          <a:p>
            <a:r>
              <a:rPr lang="en-US"/>
              <a:t>When considering the reasons why someone might take drugs, psychological and moral explanations generally prevail, primarily the assumption that the person is “weak” or “immoral.” Thus, the general public often sees problematic drug use as an individual problem and not one that society needs to deal with. Another common stereotype of people who use drugs is that of people living on the margins of society, who are not equal members of it or entitled to the same rights as others.</a:t>
            </a:r>
          </a:p>
          <a:p>
            <a:r>
              <a:rPr lang="en-US"/>
              <a:t>These perceptions and stereotypes contrast with what experts consider to be the primary reasons for consuming drugs. These include youthful experimentation, pursuit of pleasure, socializing, enhancing performance, and self-medication to manage moods and physical pain.</a:t>
            </a:r>
          </a:p>
          <a:p>
            <a:r>
              <a:rPr lang="en-US"/>
              <a:t>Another widespread perception is that people who use drugs, and particularly people with problematic drug use, engage in criminal activities. But the vast majority of those who use drugs are not committing any crime other than the contravention of drug laws.</a:t>
            </a:r>
          </a:p>
          <a:p>
            <a:r>
              <a:rPr lang="en-US"/>
              <a:t>Individuals with problematic drug use often cannot afford the drugs they need without resorting to crime themselves. In addition, people who use drugs are often forced out of the mainstream and into marginalized subcultures where crime is rife. Once they have a criminal record, they find it much harder to find employment, thus making the illegal</a:t>
            </a:r>
          </a:p>
          <a:p>
            <a:r>
              <a:rPr lang="en-US"/>
              <a:t>market and criminal activity among their only means of survival.</a:t>
            </a:r>
          </a:p>
          <a:p>
            <a:r>
              <a:rPr lang="en-US"/>
              <a:t>PORTRAYALS IN THE MEDIA AND AMONG THE GENERAL PUBLIC</a:t>
            </a:r>
          </a:p>
          <a:p>
            <a:r>
              <a:rPr lang="en-US"/>
              <a:t>The perceptions discussed in the report are largely influenced by the media, which portray the effects of drugs as overwhelmingly negative. Two narratives of drugs and people who use them have been dominant: one links drugs and crime, the other suggests that the devastating consequences of drug use on an individual are inevitable.</a:t>
            </a:r>
          </a:p>
          <a:p>
            <a:r>
              <a:rPr lang="en-US"/>
              <a:t>Public opinion and media portrayals reinforce one another, and they contribute to and perpetuate the stigma associated with drugs and drug use. Commonly encountered terms such as “junkie,” “drug abuser”, and “crackhead” are alienating, and designate people who use drugs as “others” – morally flawed and inferior individuals.</a:t>
            </a:r>
          </a:p>
          <a:p>
            <a:r>
              <a:rPr lang="en-US"/>
              <a:t>Such stigma and discrimination, combined with the criminalization of drug use, are directly related to the violation of the human rights of people who use drugs in many countries. Therefore, in order to change how drug consumption is considered and how people who use drugs are treated, we need to shift our perceptions, and the first step is</a:t>
            </a:r>
          </a:p>
          <a:p>
            <a:r>
              <a:rPr lang="en-US"/>
              <a:t>to change how we speak.</a:t>
            </a:r>
          </a:p>
          <a:p>
            <a:endParaRPr lang="en-US"/>
          </a:p>
          <a:p>
            <a:r>
              <a:rPr lang="en-US"/>
              <a:t>THE LINK BETWEEN PERCEPTIONS OF DRUGS, THOSE WHO USE THEM,AND DRUG CONTROL POLICIES</a:t>
            </a:r>
          </a:p>
          <a:p>
            <a:r>
              <a:rPr lang="en-US"/>
              <a:t>The link between the perception of drugs, the people who use them, and drug policy</a:t>
            </a:r>
          </a:p>
          <a:p>
            <a:r>
              <a:rPr lang="en-US"/>
              <a:t>constitutes a vicious cycle. Under a prohibitionist regime, a person who uses drugs is</a:t>
            </a:r>
          </a:p>
          <a:p>
            <a:r>
              <a:rPr lang="en-US"/>
              <a:t>engaging in an act that is illegal, which increases stigma. This makes it even easier to</a:t>
            </a:r>
          </a:p>
          <a:p>
            <a:r>
              <a:rPr lang="en-US"/>
              <a:t>discriminate against people who use drugs, and enables policies that treat people who</a:t>
            </a:r>
          </a:p>
          <a:p>
            <a:r>
              <a:rPr lang="en-US"/>
              <a:t>use drugs as sub-humans, non-citizens, and scapegoats for wider societal problems.</a:t>
            </a:r>
          </a:p>
          <a:p>
            <a:r>
              <a:rPr lang="en-US"/>
              <a:t>First, the fear of drugs has translated into messages for prevention that promote complete</a:t>
            </a:r>
          </a:p>
          <a:p>
            <a:r>
              <a:rPr lang="en-US"/>
              <a:t>abstinence and state that all drugs are equally bad. However, providing information</a:t>
            </a:r>
          </a:p>
          <a:p>
            <a:r>
              <a:rPr lang="en-US"/>
              <a:t>which is incomplete and often even incorrect lessens any chance of trust between the</a:t>
            </a:r>
          </a:p>
          <a:p>
            <a:r>
              <a:rPr lang="en-US"/>
              <a:t>authorities and young people. A better way forward would be to offer honest information,</a:t>
            </a:r>
          </a:p>
          <a:p>
            <a:r>
              <a:rPr lang="en-US"/>
              <a:t>9</a:t>
            </a:r>
          </a:p>
          <a:p>
            <a:r>
              <a:rPr lang="en-US"/>
              <a:t>encourage moderation in youthful experimentation, and provide knowledge on safer practices.</a:t>
            </a:r>
          </a:p>
          <a:p>
            <a:r>
              <a:rPr lang="en-US"/>
              <a:t>Second, drug use is perceived as a moral issue, considered a public wrong, and is therefore criminalized, even though drug consumption itself is a non-violent act, and poses potential physical harm only to the person who engages in it. Yet in many countries the death penalty is applied to some non-violent drug offenses, placing them de facto on a similar moral ground to murder and other most serious crimes.</a:t>
            </a:r>
          </a:p>
          <a:p>
            <a:r>
              <a:rPr lang="en-US"/>
              <a:t>A change of perceptions and policies is already underway in some countries. Leadership and information have played a critical role in showing that the public can support more pragmatic and evidence-based drug policies when it has been given credible information. It has been possible to persuade people concerned about public order and security that alternative drug policies can be more effective at reducing drug-related harms for users, their immediate environment, and society as a whole.</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30133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CBA6D5-0B23-4168-BD0A-E2F4B3956292}" type="slidenum">
              <a:rPr lang="en-GB" smtClean="0"/>
              <a:t>34</a:t>
            </a:fld>
            <a:endParaRPr lang="en-GB"/>
          </a:p>
        </p:txBody>
      </p:sp>
    </p:spTree>
    <p:extLst>
      <p:ext uri="{BB962C8B-B14F-4D97-AF65-F5344CB8AC3E}">
        <p14:creationId xmlns:p14="http://schemas.microsoft.com/office/powerpoint/2010/main" val="31985365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VSA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99663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VSA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74557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VSA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6618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VSA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445646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A0CBA6D5-0B23-4168-BD0A-E2F4B3956292}" type="slidenum">
              <a:rPr lang="en-GB" smtClean="0"/>
              <a:t>45</a:t>
            </a:fld>
            <a:endParaRPr lang="en-GB"/>
          </a:p>
        </p:txBody>
      </p:sp>
    </p:spTree>
    <p:extLst>
      <p:ext uri="{BB962C8B-B14F-4D97-AF65-F5344CB8AC3E}">
        <p14:creationId xmlns:p14="http://schemas.microsoft.com/office/powerpoint/2010/main" val="2746483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b="1"/>
              <a:t>Drugs and drug use in context </a:t>
            </a:r>
            <a:r>
              <a:rPr lang="en-GB"/>
              <a:t>– </a:t>
            </a:r>
            <a:r>
              <a:rPr lang="en-GB">
                <a:solidFill>
                  <a:srgbClr val="00FF00"/>
                </a:solidFill>
              </a:rPr>
              <a:t>what we mean by a drug, psychoactive substances; drugs in history and the present day.</a:t>
            </a:r>
          </a:p>
          <a:p>
            <a:pPr lvl="0"/>
            <a:r>
              <a:rPr lang="en-GB">
                <a:solidFill>
                  <a:srgbClr val="FF438B"/>
                </a:solidFill>
              </a:rPr>
              <a:t>How attitudes to drugs and drug users impact</a:t>
            </a:r>
          </a:p>
          <a:p>
            <a:pPr lvl="0"/>
            <a:r>
              <a:rPr lang="en-GB"/>
              <a:t>Increased understanding of commonly used </a:t>
            </a:r>
            <a:r>
              <a:rPr lang="en-GB" b="1"/>
              <a:t>drugs, their effects and relative harms</a:t>
            </a:r>
            <a:r>
              <a:rPr lang="en-GB"/>
              <a:t>.</a:t>
            </a:r>
          </a:p>
          <a:p>
            <a:pPr lvl="0"/>
            <a:r>
              <a:rPr lang="en-GB">
                <a:solidFill>
                  <a:srgbClr val="FF438B"/>
                </a:solidFill>
              </a:rPr>
              <a:t>Clarify drug terms such as what </a:t>
            </a:r>
            <a:r>
              <a:rPr lang="en-GB" b="1">
                <a:solidFill>
                  <a:srgbClr val="FF438B"/>
                </a:solidFill>
              </a:rPr>
              <a:t>tolerance, withdrawal, addiction, harm reduction, dependency and recovery </a:t>
            </a:r>
            <a:r>
              <a:rPr lang="en-GB">
                <a:solidFill>
                  <a:srgbClr val="FF438B"/>
                </a:solidFill>
              </a:rPr>
              <a:t>mean </a:t>
            </a:r>
          </a:p>
          <a:p>
            <a:pPr lvl="0"/>
            <a:r>
              <a:rPr lang="en-GB"/>
              <a:t>Explore how people change and how this relates to responses and interventions</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03773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a:solidFill>
                  <a:srgbClr val="FFFFFF"/>
                </a:solidFill>
              </a:rPr>
              <a:t>1 Alcohol </a:t>
            </a:r>
          </a:p>
          <a:p>
            <a:pPr marL="0" indent="0">
              <a:buNone/>
            </a:pPr>
            <a:r>
              <a:rPr lang="en-GB" sz="1200" b="1">
                <a:solidFill>
                  <a:srgbClr val="FFFFFF"/>
                </a:solidFill>
              </a:rPr>
              <a:t>2 Heroin </a:t>
            </a:r>
          </a:p>
          <a:p>
            <a:pPr marL="0" indent="0">
              <a:buNone/>
            </a:pPr>
            <a:r>
              <a:rPr lang="en-GB" sz="1200" b="1">
                <a:solidFill>
                  <a:srgbClr val="FFFFFF"/>
                </a:solidFill>
              </a:rPr>
              <a:t>3 Crack Cocaine </a:t>
            </a:r>
          </a:p>
          <a:p>
            <a:pPr marL="0" indent="0">
              <a:buNone/>
            </a:pPr>
            <a:r>
              <a:rPr lang="en-GB" sz="1200" b="1">
                <a:solidFill>
                  <a:srgbClr val="FFFFFF"/>
                </a:solidFill>
              </a:rPr>
              <a:t>4 Meth </a:t>
            </a:r>
          </a:p>
          <a:p>
            <a:pPr marL="0" indent="0">
              <a:buNone/>
            </a:pPr>
            <a:r>
              <a:rPr lang="en-GB" sz="1200" b="1">
                <a:solidFill>
                  <a:srgbClr val="FFFFFF"/>
                </a:solidFill>
              </a:rPr>
              <a:t>5 Cocaine </a:t>
            </a:r>
          </a:p>
          <a:p>
            <a:pPr marL="0" indent="0">
              <a:buNone/>
            </a:pPr>
            <a:r>
              <a:rPr lang="en-GB" sz="1200" b="1">
                <a:solidFill>
                  <a:srgbClr val="FFFFFF"/>
                </a:solidFill>
              </a:rPr>
              <a:t>6 Tobacco </a:t>
            </a:r>
          </a:p>
          <a:p>
            <a:pPr marL="0" indent="0">
              <a:buNone/>
            </a:pPr>
            <a:r>
              <a:rPr lang="en-GB" sz="1200" b="1">
                <a:solidFill>
                  <a:srgbClr val="FFFFFF"/>
                </a:solidFill>
              </a:rPr>
              <a:t>8 Cannabis </a:t>
            </a:r>
          </a:p>
          <a:p>
            <a:pPr marL="0" indent="0">
              <a:buNone/>
            </a:pPr>
            <a:r>
              <a:rPr lang="en-GB" sz="1200" b="1">
                <a:solidFill>
                  <a:srgbClr val="FFFFFF"/>
                </a:solidFill>
              </a:rPr>
              <a:t>17 Ecstasy </a:t>
            </a:r>
          </a:p>
          <a:p>
            <a:pPr marL="0" indent="0">
              <a:buNone/>
            </a:pPr>
            <a:r>
              <a:rPr lang="en-GB" sz="1200" b="1">
                <a:solidFill>
                  <a:srgbClr val="FFFFFF"/>
                </a:solidFill>
              </a:rPr>
              <a:t>18 LSD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36494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0CBA6D5-0B23-4168-BD0A-E2F4B3956292}" type="slidenum">
              <a:rPr lang="en-GB" smtClean="0"/>
              <a:t>60</a:t>
            </a:fld>
            <a:endParaRPr lang="en-GB"/>
          </a:p>
        </p:txBody>
      </p:sp>
    </p:spTree>
    <p:extLst>
      <p:ext uri="{BB962C8B-B14F-4D97-AF65-F5344CB8AC3E}">
        <p14:creationId xmlns:p14="http://schemas.microsoft.com/office/powerpoint/2010/main" val="33813417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5993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83337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30114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25656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Drugs</a:t>
            </a:r>
            <a:r>
              <a:rPr lang="en-GB" baseline="0"/>
              <a:t> are not ‘evil’</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8545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66891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New psychoactive substances proliferating rapidly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92840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5261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08859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What questions can you ask to ascertain what type of drug use it 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68494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Different types have different</a:t>
            </a:r>
            <a:r>
              <a:rPr lang="en-GB" baseline="0"/>
              <a:t> risks and therefore different responses are required.</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05600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44062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Potentiate = multiplies the risks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05371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78036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6743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82659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02450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txBox="1">
            <a:spLocks noGrp="1"/>
          </p:cNvSpPr>
          <p:nvPr>
            <p:ph type="body" sz="quarter" idx="1"/>
          </p:nvPr>
        </p:nvSpPr>
        <p:spPr/>
        <p:txBody>
          <a:bodyPr/>
          <a:lstStyle/>
          <a:p>
            <a:pPr lvl="0"/>
            <a:r>
              <a:rPr lang="en-GB"/>
              <a:t>Culture and expectancy. </a:t>
            </a:r>
          </a:p>
          <a:p>
            <a:pPr lvl="0"/>
            <a:r>
              <a:rPr lang="en-GB"/>
              <a:t>Consumption patterns show a strong correlation with different socio economic position. </a:t>
            </a:r>
          </a:p>
          <a:p>
            <a:pPr lvl="0"/>
            <a:r>
              <a:rPr lang="en-GB"/>
              <a:t>Heroin and tobacco use occurs increasingly within poorer social groups. Wider availability of alcohol has wider socio economic reach.</a:t>
            </a:r>
          </a:p>
          <a:p>
            <a:pPr lvl="0"/>
            <a:r>
              <a:rPr lang="en-GB"/>
              <a:t>Where do they get the substance from?</a:t>
            </a:r>
          </a:p>
          <a:p>
            <a:pPr lvl="0"/>
            <a:r>
              <a:rPr lang="en-GB"/>
              <a:t>Alcohol – </a:t>
            </a:r>
            <a:r>
              <a:rPr lang="en-GB" err="1"/>
              <a:t>unoffical</a:t>
            </a:r>
            <a:r>
              <a:rPr lang="en-GB"/>
              <a:t> routes due to restriction. 48 % from parents, 29% from friends,22% purchased themselves. Heaviest from friends and selves.</a:t>
            </a:r>
          </a:p>
          <a:p>
            <a:pPr lvl="0"/>
            <a:r>
              <a:rPr lang="en-GB"/>
              <a:t>Drug markets operate differently. YP 5tend to purchase opportunistically and are aware of the routes.</a:t>
            </a:r>
          </a:p>
          <a:p>
            <a:pPr lvl="0"/>
            <a:endParaRPr lang="en-GB"/>
          </a:p>
        </p:txBody>
      </p:sp>
      <p:sp>
        <p:nvSpPr>
          <p:cNvPr id="4" name="Slide Number Placeholder 3"/>
          <p:cNvSpPr txBox="1"/>
          <p:nvPr/>
        </p:nvSpPr>
        <p:spPr>
          <a:xfrm>
            <a:off x="3850438" y="9428579"/>
            <a:ext cx="2945657" cy="496336"/>
          </a:xfrm>
          <a:prstGeom prst="rect">
            <a:avLst/>
          </a:prstGeom>
          <a:noFill/>
          <a:ln>
            <a:noFill/>
          </a:ln>
        </p:spPr>
        <p:txBody>
          <a:bodyPr vert="horz" wrap="square" lIns="91440" tIns="45720" rIns="91440" bIns="45720" anchor="b" anchorCtr="0" compatLnSpc="1"/>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23AC6159-1B7D-4627-B94C-3F3088242857}" type="slidenum">
              <a:rPr kumimoji="0" sz="1800" b="0" i="0" u="none" strike="noStrike" kern="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84</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32752650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pPr lvl="0"/>
            <a:r>
              <a:rPr lang="en-GB"/>
              <a:t>Why screening is important.</a:t>
            </a:r>
          </a:p>
          <a:p>
            <a:pPr lvl="0"/>
            <a:r>
              <a:rPr lang="en-GB"/>
              <a:t>First priority is harm reduction, safe use, and minimising risk to keep alive, alongside building upon capital and building resilience.</a:t>
            </a:r>
          </a:p>
          <a:p>
            <a:pPr lvl="0"/>
            <a:endParaRPr lang="en-GB"/>
          </a:p>
          <a:p>
            <a:pPr lvl="0"/>
            <a:endParaRPr lang="en-GB"/>
          </a:p>
        </p:txBody>
      </p:sp>
      <p:sp>
        <p:nvSpPr>
          <p:cNvPr id="4" name="Slide Number Placeholder 3"/>
          <p:cNvSpPr txBox="1"/>
          <p:nvPr/>
        </p:nvSpPr>
        <p:spPr>
          <a:xfrm>
            <a:off x="3850438" y="9428579"/>
            <a:ext cx="2945657" cy="496336"/>
          </a:xfrm>
          <a:prstGeom prst="rect">
            <a:avLst/>
          </a:prstGeom>
          <a:noFill/>
          <a:ln>
            <a:noFill/>
          </a:ln>
        </p:spPr>
        <p:txBody>
          <a:bodyPr vert="horz" wrap="square" lIns="91440" tIns="45720" rIns="91440" bIns="45720" anchor="b" anchorCtr="0" compatLnSpc="1"/>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65C6BA28-931E-47BE-ABCE-D3F6E7D0D0F8}" type="slidenum">
              <a:rPr kumimoji="0" sz="1800" b="0" i="0" u="none" strike="noStrike" kern="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85</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525888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26818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Alcohol is significantly different – vast proportion develop dependency much later in life after some developmental stages have been completed.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49961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pPr lvl="0"/>
            <a:r>
              <a:rPr lang="en-GB"/>
              <a:t>Examining adolescent development first, we can see that development never occurs in isolation.  The nature of development is always context bound by the society in which it occurs Examining our current development across the life course, we can see how we all pass through similar social structures that influence our development in readiness for the adult world that will come.</a:t>
            </a:r>
          </a:p>
          <a:p>
            <a:pPr lvl="0"/>
            <a:r>
              <a:rPr lang="en-GB"/>
              <a:t>In </a:t>
            </a:r>
            <a:r>
              <a:rPr lang="en-GB" i="1"/>
              <a:t>infancy</a:t>
            </a:r>
            <a:r>
              <a:rPr lang="en-GB"/>
              <a:t> we are largely bonded to primary carers as we learn to master our physical bodies and begin to learn the rules of our tribe through observation of what we see.</a:t>
            </a:r>
          </a:p>
          <a:p>
            <a:pPr lvl="0"/>
            <a:r>
              <a:rPr lang="en-GB"/>
              <a:t>By </a:t>
            </a:r>
            <a:r>
              <a:rPr lang="en-GB" i="1"/>
              <a:t>early childhood</a:t>
            </a:r>
            <a:r>
              <a:rPr lang="en-GB"/>
              <a:t> we have shifted into become family members.  Here we see the development of grammar, co-ordination and the expression of personal preferences.  Moral programming through story-telling and fantasy role play begin to shape interactions, particularly with other children.</a:t>
            </a:r>
          </a:p>
          <a:p>
            <a:pPr lvl="0"/>
            <a:r>
              <a:rPr lang="en-GB"/>
              <a:t>Then in </a:t>
            </a:r>
            <a:r>
              <a:rPr lang="en-GB" i="1"/>
              <a:t>childhood</a:t>
            </a:r>
            <a:r>
              <a:rPr lang="en-GB"/>
              <a:t>, we enter into school.  As adults we will come to buy and sell specialist knowledge the market place of life.  The more specialist our knowledge the better price we will get for this in the market place, but we need social skills to broker these deals.  School provides the specialist knowledge whilst peers provide the social learning.</a:t>
            </a:r>
          </a:p>
          <a:p>
            <a:pPr lvl="0"/>
            <a:r>
              <a:rPr lang="en-GB"/>
              <a:t>In adolescence we undergo rapid physical and cognitive changes.  This culminates in the creation of empathy, the ability to see the world and ourselves as others do.  These changes particularly peak by the age of 14.  At this age, young people emotionally separate from their family and life is governed primarily by the peer group.  In the declining role of family, peers will tell these young people how to behave, music will tell them what to aspire to and fashion will tell them how to dress.  This is a transitory period that holds young people as they gain the ego strength to transcend into adulthood, and the period of peak peer influence.</a:t>
            </a:r>
          </a:p>
          <a:p>
            <a:pPr lvl="0"/>
            <a:r>
              <a:rPr lang="en-GB"/>
              <a:t>Then at 16 we make the biggest transition since our birth.  Whereas as in childhood a world of contexts was offered to us, now we must enter into adult roles and build a world for ourselves.  Here we give our young a moratorium or time out period to flirt with roles and identities and find their niche.  It is not until the age of 25 that we begin to settle into an adult for ourselves.  Advertisers love 25 years old as they know it is when we set our purchasing pattern for life.  If we are eating Weetabix at 25 we will be eating them at 83. What then follows is the movement into the institutions of adult life.  Careers, families, homes, house insurance, caring for aging parents etc.</a:t>
            </a:r>
          </a:p>
          <a:p>
            <a:pPr lvl="0"/>
            <a:r>
              <a:rPr lang="en-GB"/>
              <a:t>Now we can see that as we age, our lives get more complex.  How do we learn to master this increasing range of complexity?</a:t>
            </a:r>
          </a:p>
          <a:p>
            <a:pPr lvl="0"/>
            <a:r>
              <a:rPr lang="en-GB"/>
              <a:t>What we notice is that the life course is not random.  Each stage of life is rehearsal for the next.  We see that relationships with primary carers and teddy’s mastering our bodies and basic language prepares to enter into families. Grammar, morals, and fantasy role play teaches us to enter to social groups.  ABC, 123, Janet and John, Harriet the Spy, the Wasteland increases our specialist knowledge by degrees.  Just as “you’re not my best friend anymore, you are my best friend,” “your my girlfriend/boyfriend,” “your my partner,” “your my life partner” etc. rehearses us in our relationships.  Most young people move through these development structures without noticing because they are well rehearsed.  </a:t>
            </a:r>
          </a:p>
          <a:p>
            <a:pPr lvl="0"/>
            <a:r>
              <a:rPr lang="en-GB"/>
              <a:t>Development is always linked to environment, they cannot be separated</a:t>
            </a:r>
          </a:p>
          <a:p>
            <a:pPr lvl="0"/>
            <a:r>
              <a:rPr lang="en-GB"/>
              <a:t>Life becomes more sophisticated and demanding with time</a:t>
            </a:r>
          </a:p>
          <a:p>
            <a:pPr lvl="0"/>
            <a:r>
              <a:rPr lang="en-GB"/>
              <a:t>Each life stage is a rehearsal and preparation for the next life stage</a:t>
            </a:r>
          </a:p>
          <a:p>
            <a:pPr lvl="0"/>
            <a:r>
              <a:rPr lang="en-GB"/>
              <a:t>Life task achievement is the critical developmental skills we must acquire to progress to the next development stage.</a:t>
            </a:r>
          </a:p>
          <a:p>
            <a:pPr lvl="0"/>
            <a:r>
              <a:rPr lang="en-GB"/>
              <a:t>Where alcohol and drug use commence point towards different related risks, e.g. developmental delay, brain development, social identity and functioning. </a:t>
            </a:r>
          </a:p>
          <a:p>
            <a:pPr lvl="0"/>
            <a:endParaRPr lang="en-GB"/>
          </a:p>
        </p:txBody>
      </p:sp>
      <p:sp>
        <p:nvSpPr>
          <p:cNvPr id="4" name="Slide Number Placeholder 3"/>
          <p:cNvSpPr txBox="1"/>
          <p:nvPr/>
        </p:nvSpPr>
        <p:spPr>
          <a:xfrm>
            <a:off x="3850437" y="9428579"/>
            <a:ext cx="2945657" cy="496336"/>
          </a:xfrm>
          <a:prstGeom prst="rect">
            <a:avLst/>
          </a:prstGeom>
          <a:noFill/>
          <a:ln>
            <a:noFill/>
          </a:ln>
        </p:spPr>
        <p:txBody>
          <a:bodyPr vert="horz" wrap="square" lIns="91440" tIns="45720" rIns="91440" bIns="45720" anchor="b" anchorCtr="0" compatLnSpc="1"/>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D96DAD5A-5B8E-4CF8-8ABE-3E645F13D651}" type="slidenum">
              <a:rPr kumimoji="0" sz="1800" b="0" i="0" u="none" strike="noStrike" kern="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87</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126299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D6DE-994C-48D0-B960-0102089EB5C3}"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50179" name="Rectangle 2"/>
          <p:cNvSpPr>
            <a:spLocks noGrp="1" noRot="1" noChangeAspect="1" noChangeArrowheads="1" noTextEdit="1"/>
          </p:cNvSpPr>
          <p:nvPr>
            <p:ph type="sldImg"/>
          </p:nvPr>
        </p:nvSpPr>
        <p:spPr>
          <a:xfrm>
            <a:off x="917575" y="746125"/>
            <a:ext cx="4960938" cy="3721100"/>
          </a:xfrm>
          <a:ln/>
        </p:spPr>
      </p:sp>
      <p:sp>
        <p:nvSpPr>
          <p:cNvPr id="50180" name="Rectangle 3"/>
          <p:cNvSpPr>
            <a:spLocks noGrp="1" noChangeArrowheads="1"/>
          </p:cNvSpPr>
          <p:nvPr>
            <p:ph type="body" idx="1"/>
          </p:nvPr>
        </p:nvSpPr>
        <p:spPr>
          <a:noFill/>
          <a:ln/>
        </p:spPr>
        <p:txBody>
          <a:bodyPr/>
          <a:lstStyle/>
          <a:p>
            <a:pPr eaLnBrk="1" hangingPunct="1"/>
            <a:endParaRPr lang="en-US" baseline="0"/>
          </a:p>
        </p:txBody>
      </p:sp>
    </p:spTree>
    <p:extLst>
      <p:ext uri="{BB962C8B-B14F-4D97-AF65-F5344CB8AC3E}">
        <p14:creationId xmlns:p14="http://schemas.microsoft.com/office/powerpoint/2010/main" val="3499942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6125"/>
            <a:ext cx="4960938" cy="3721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DCC951-599B-1949-A01D-FF210327BE4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24693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endParaRPr lang="en-GB"/>
          </a:p>
        </p:txBody>
      </p:sp>
      <p:sp>
        <p:nvSpPr>
          <p:cNvPr id="4" name="Slide Number Placeholder 3"/>
          <p:cNvSpPr txBox="1"/>
          <p:nvPr/>
        </p:nvSpPr>
        <p:spPr>
          <a:xfrm>
            <a:off x="3850438" y="9428579"/>
            <a:ext cx="2945657" cy="496336"/>
          </a:xfrm>
          <a:prstGeom prst="rect">
            <a:avLst/>
          </a:prstGeom>
          <a:noFill/>
          <a:ln>
            <a:noFill/>
          </a:ln>
        </p:spPr>
        <p:txBody>
          <a:bodyPr vert="horz" wrap="square" lIns="91440" tIns="45720" rIns="91440" bIns="45720" anchor="b" anchorCtr="0" compatLnSpc="1"/>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75A843C1-B24A-452D-92FA-0C9B705FC628}" type="slidenum">
              <a:rPr kumimoji="0" sz="1800" b="0" i="0" u="none" strike="noStrike" kern="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90</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2871037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endParaRPr lang="en-GB"/>
          </a:p>
        </p:txBody>
      </p:sp>
      <p:sp>
        <p:nvSpPr>
          <p:cNvPr id="4" name="Slide Number Placeholder 3"/>
          <p:cNvSpPr txBox="1"/>
          <p:nvPr/>
        </p:nvSpPr>
        <p:spPr>
          <a:xfrm>
            <a:off x="3850437" y="9428579"/>
            <a:ext cx="2945657" cy="496336"/>
          </a:xfrm>
          <a:prstGeom prst="rect">
            <a:avLst/>
          </a:prstGeom>
          <a:noFill/>
          <a:ln>
            <a:noFill/>
          </a:ln>
        </p:spPr>
        <p:txBody>
          <a:bodyPr vert="horz" wrap="square" lIns="91440" tIns="45720" rIns="91440" bIns="45720" anchor="b" anchorCtr="0" compatLnSpc="1"/>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800CDE11-13E4-408A-BF4B-4E1EB5B24B93}" type="slidenum">
              <a:rPr kumimoji="0" sz="1800" b="0" i="0" u="none" strike="noStrike" kern="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91</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3361693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txBox="1">
            <a:spLocks noGrp="1"/>
          </p:cNvSpPr>
          <p:nvPr>
            <p:ph type="body" sz="quarter" idx="1"/>
          </p:nvPr>
        </p:nvSpPr>
        <p:spPr/>
        <p:txBody>
          <a:bodyPr/>
          <a:lstStyle/>
          <a:p>
            <a:pPr lvl="0"/>
            <a:endParaRPr lang="en-GB"/>
          </a:p>
        </p:txBody>
      </p:sp>
      <p:sp>
        <p:nvSpPr>
          <p:cNvPr id="4" name="Slide Number Placeholder 3"/>
          <p:cNvSpPr txBox="1"/>
          <p:nvPr/>
        </p:nvSpPr>
        <p:spPr>
          <a:xfrm>
            <a:off x="3850438" y="9428579"/>
            <a:ext cx="2945657" cy="496336"/>
          </a:xfrm>
          <a:prstGeom prst="rect">
            <a:avLst/>
          </a:prstGeom>
          <a:noFill/>
          <a:ln>
            <a:noFill/>
          </a:ln>
        </p:spPr>
        <p:txBody>
          <a:bodyPr vert="horz" wrap="square" lIns="91440" tIns="45720" rIns="91440" bIns="45720" anchor="b" anchorCtr="0" compatLnSpc="1"/>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47863B7E-6467-46FD-A33F-0B674223CE29}" type="slidenum">
              <a:rPr kumimoji="0" sz="1800" b="0" i="0" u="none" strike="noStrike" kern="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92</a:t>
            </a:fld>
            <a:endParaRPr kumimoji="0" lang="en-GB"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267981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739853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widely believed that drug addiction is the result of someone simply taking a drug casually for pleasure, then becoming accidentally “hooked” on the chemical substances within the drug and thereafter “enslaved.” However, this is based on a misunderstanding of addiction. </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194881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5056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Too much </a:t>
            </a:r>
            <a:r>
              <a:rPr lang="en-GB" err="1"/>
              <a:t>infor</a:t>
            </a:r>
            <a:r>
              <a:rPr lang="en-GB"/>
              <a:t> – we shape the session according to your priorities, so we don’t cover what you already know.</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656494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14407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918444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68483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500839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207396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957515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Add table to show numbers and costs.</a:t>
            </a:r>
          </a:p>
          <a:p>
            <a:r>
              <a:rPr lang="en-GB"/>
              <a:t>History of providers.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198324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330472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334A44-CDA7-4029-8507-8844B2413174}" type="slidenum">
              <a:rPr kumimoji="0" lang="en-US" alt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alt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80578" name="Slide Image Placeholder 1"/>
          <p:cNvSpPr>
            <a:spLocks noGrp="1" noRot="1" noChangeAspect="1" noTextEdit="1"/>
          </p:cNvSpPr>
          <p:nvPr>
            <p:ph type="sldImg"/>
          </p:nvPr>
        </p:nvSpPr>
        <p:spPr>
          <a:xfrm>
            <a:off x="915988" y="744538"/>
            <a:ext cx="4964112" cy="3724275"/>
          </a:xfrm>
          <a:ln/>
        </p:spPr>
      </p:sp>
      <p:sp>
        <p:nvSpPr>
          <p:cNvPr id="280579" name="Notes Placeholder 2"/>
          <p:cNvSpPr>
            <a:spLocks noGrp="1"/>
          </p:cNvSpPr>
          <p:nvPr>
            <p:ph type="body" idx="1"/>
          </p:nvPr>
        </p:nvSpPr>
        <p:spPr/>
        <p:txBody>
          <a:bodyPr lIns="91420" tIns="45710" rIns="91420" bIns="45710"/>
          <a:lstStyle/>
          <a:p>
            <a:endParaRPr lang="en-GB" altLang="en-US"/>
          </a:p>
        </p:txBody>
      </p:sp>
      <p:sp>
        <p:nvSpPr>
          <p:cNvPr id="280580" name="Slide Number Placeholder 3"/>
          <p:cNvSpPr txBox="1">
            <a:spLocks noGrp="1"/>
          </p:cNvSpPr>
          <p:nvPr/>
        </p:nvSpPr>
        <p:spPr bwMode="auto">
          <a:xfrm>
            <a:off x="3851118" y="9428960"/>
            <a:ext cx="2944972" cy="496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0" rIns="91420" bIns="45710" anchor="b"/>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67088A7-E5FA-4EED-A868-D6BD57FE0FA5}" type="slidenum">
              <a:rPr kumimoji="0" lang="en-GB" altLang="en-US"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73045570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5433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A DRUG?3</a:t>
            </a:r>
          </a:p>
          <a:p>
            <a:r>
              <a:rPr lang="en-US"/>
              <a:t>However, for substances that act on the</a:t>
            </a:r>
          </a:p>
          <a:p>
            <a:r>
              <a:rPr lang="en-US"/>
              <a:t>mind (psychoactive), including stimulants,</a:t>
            </a:r>
          </a:p>
          <a:p>
            <a:r>
              <a:rPr lang="en-US"/>
              <a:t>sedatives, hallucinogens, </a:t>
            </a:r>
            <a:r>
              <a:rPr lang="en-US" err="1"/>
              <a:t>deliriants</a:t>
            </a:r>
            <a:r>
              <a:rPr lang="en-US"/>
              <a:t> or</a:t>
            </a:r>
          </a:p>
          <a:p>
            <a:r>
              <a:rPr lang="en-US" err="1"/>
              <a:t>dissociatives</a:t>
            </a:r>
            <a:r>
              <a:rPr lang="en-US"/>
              <a:t>, the term drug has acquired a</a:t>
            </a:r>
          </a:p>
          <a:p>
            <a:r>
              <a:rPr lang="en-US"/>
              <a:t>negative meaning. In the pharmacological</a:t>
            </a:r>
          </a:p>
          <a:p>
            <a:r>
              <a:rPr lang="en-US"/>
              <a:t>sense, caffeine, nicotine and alcohol are</a:t>
            </a:r>
          </a:p>
          <a:p>
            <a:r>
              <a:rPr lang="en-US"/>
              <a:t>drugs just as cocaine and heroin are.</a:t>
            </a:r>
          </a:p>
          <a:p>
            <a:r>
              <a:rPr lang="en-US"/>
              <a:t>In popular usage, “drug” has taken on a</a:t>
            </a:r>
          </a:p>
          <a:p>
            <a:r>
              <a:rPr lang="en-US"/>
              <a:t>different meaning. Over the last century,</a:t>
            </a:r>
          </a:p>
          <a:p>
            <a:r>
              <a:rPr lang="en-US"/>
              <a:t>“drug” has come to mean a psychoactive</a:t>
            </a:r>
          </a:p>
          <a:p>
            <a:r>
              <a:rPr lang="en-US"/>
              <a:t>substance that is illegal. In this sense,</a:t>
            </a:r>
          </a:p>
          <a:p>
            <a:r>
              <a:rPr lang="en-US"/>
              <a:t>cannabis is a drug while alcohol is not (in most</a:t>
            </a:r>
          </a:p>
          <a:p>
            <a:r>
              <a:rPr lang="en-US"/>
              <a:t>countries); and substances such as morphine</a:t>
            </a:r>
          </a:p>
          <a:p>
            <a:r>
              <a:rPr lang="en-US"/>
              <a:t>are “medicines” when used by doctors,</a:t>
            </a:r>
          </a:p>
          <a:p>
            <a:r>
              <a:rPr lang="en-US"/>
              <a:t>and “drugs” when used recreationally.</a:t>
            </a:r>
          </a:p>
          <a:p>
            <a:r>
              <a:rPr lang="en-US"/>
              <a:t>Psychoactive substances are more accepted</a:t>
            </a:r>
          </a:p>
          <a:p>
            <a:r>
              <a:rPr lang="en-US"/>
              <a:t>by society when supplied as medicines.</a:t>
            </a:r>
          </a:p>
          <a:p>
            <a:r>
              <a:rPr lang="en-US"/>
              <a:t>Whether a substance is a drug in this usage</a:t>
            </a:r>
          </a:p>
          <a:p>
            <a:r>
              <a:rPr lang="en-US"/>
              <a:t>depends on the intention behind its use,</a:t>
            </a:r>
          </a:p>
          <a:p>
            <a:r>
              <a:rPr lang="en-US"/>
              <a:t>the mode of administration and the social</a:t>
            </a:r>
          </a:p>
          <a:p>
            <a:r>
              <a:rPr lang="en-US"/>
              <a:t>class of the user. And while in many cases</a:t>
            </a:r>
          </a:p>
          <a:p>
            <a:r>
              <a:rPr lang="en-US"/>
              <a:t>the active substances remain the same, the</a:t>
            </a:r>
          </a:p>
          <a:p>
            <a:r>
              <a:rPr lang="en-US"/>
              <a:t>perception is very distinct.</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7247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Whether a substance is a drug in this usage</a:t>
            </a:r>
          </a:p>
          <a:p>
            <a:r>
              <a:rPr lang="en-US"/>
              <a:t>depends on the intention behind its use,</a:t>
            </a:r>
          </a:p>
          <a:p>
            <a:r>
              <a:rPr lang="en-US"/>
              <a:t>the mode of administration and the social</a:t>
            </a:r>
          </a:p>
          <a:p>
            <a:r>
              <a:rPr lang="en-US"/>
              <a:t>class of the user. And while in many cases</a:t>
            </a:r>
          </a:p>
          <a:p>
            <a:r>
              <a:rPr lang="en-US"/>
              <a:t>the active substances remain the same, the</a:t>
            </a:r>
          </a:p>
          <a:p>
            <a:r>
              <a:rPr lang="en-US"/>
              <a:t>perception is very distinct.</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CBA6D5-0B23-4168-BD0A-E2F4B39562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734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414018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19119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613575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4119023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025478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A7CCDE-99D6-4EA7-8E8C-EDC9312FB994}" type="datetimeFigureOut">
              <a:rPr lang="en-GB" smtClean="0"/>
              <a:t>18/06/2026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3376998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A7CCDE-99D6-4EA7-8E8C-EDC9312FB994}" type="datetimeFigureOut">
              <a:rPr lang="en-GB" smtClean="0"/>
              <a:t>18/06/2026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32412900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A7CCDE-99D6-4EA7-8E8C-EDC9312FB994}" type="datetimeFigureOut">
              <a:rPr lang="en-GB" smtClean="0"/>
              <a:t>18/06/2026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222999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A7CCDE-99D6-4EA7-8E8C-EDC9312FB994}" type="datetimeFigureOut">
              <a:rPr lang="en-GB" smtClean="0"/>
              <a:t>18/06/2026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327358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A7CCDE-99D6-4EA7-8E8C-EDC9312FB994}" type="datetimeFigureOut">
              <a:rPr lang="en-GB" smtClean="0"/>
              <a:t>18/06/2026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25275190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A7CCDE-99D6-4EA7-8E8C-EDC9312FB994}" type="datetimeFigureOut">
              <a:rPr lang="en-GB" smtClean="0"/>
              <a:t>18/06/2026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18256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2510912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A7CCDE-99D6-4EA7-8E8C-EDC9312FB994}" type="datetimeFigureOut">
              <a:rPr lang="en-GB" smtClean="0"/>
              <a:t>18/06/2026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4310567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406366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3301566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A7CCDE-99D6-4EA7-8E8C-EDC9312FB994}" type="datetimeFigureOut">
              <a:rPr lang="en-GB" smtClean="0"/>
              <a:t>18/06/2026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216589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A7CCDE-99D6-4EA7-8E8C-EDC9312FB994}" type="datetimeFigureOut">
              <a:rPr lang="en-GB" smtClean="0"/>
              <a:t>18/06/2026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2520122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A7CCDE-99D6-4EA7-8E8C-EDC9312FB994}" type="datetimeFigureOut">
              <a:rPr lang="en-GB" smtClean="0"/>
              <a:t>18/06/2026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3281394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A7CCDE-99D6-4EA7-8E8C-EDC9312FB994}" type="datetimeFigureOut">
              <a:rPr lang="en-GB" smtClean="0"/>
              <a:t>18/06/2026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2284598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A7CCDE-99D6-4EA7-8E8C-EDC9312FB994}" type="datetimeFigureOut">
              <a:rPr lang="en-GB" smtClean="0"/>
              <a:t>18/06/2026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728802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A7CCDE-99D6-4EA7-8E8C-EDC9312FB994}" type="datetimeFigureOut">
              <a:rPr lang="en-GB" smtClean="0"/>
              <a:t>18/06/2026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4187326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A7CCDE-99D6-4EA7-8E8C-EDC9312FB994}" type="datetimeFigureOut">
              <a:rPr lang="en-GB" smtClean="0"/>
              <a:t>18/06/2026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401887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A7CCDE-99D6-4EA7-8E8C-EDC9312FB994}" type="datetimeFigureOut">
              <a:rPr lang="en-GB" smtClean="0"/>
              <a:t>18/06/2026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2D20F2-AD89-40B2-B604-09E4348BC840}" type="slidenum">
              <a:rPr lang="en-GB" smtClean="0"/>
              <a:t>‹#›</a:t>
            </a:fld>
            <a:endParaRPr lang="en-GB"/>
          </a:p>
        </p:txBody>
      </p:sp>
      <p:sp>
        <p:nvSpPr>
          <p:cNvPr id="8" name="MSIPCMContentMarking" descr="{&quot;HashCode&quot;:-2130211288,&quot;Placement&quot;:&quot;Header&quot;,&quot;Top&quot;:0.0,&quot;Left&quot;:530.990051,&quot;SlideWidth&quot;:720,&quot;SlideHeight&quot;:540}">
            <a:extLst>
              <a:ext uri="{FF2B5EF4-FFF2-40B4-BE49-F238E27FC236}">
                <a16:creationId xmlns:a16="http://schemas.microsoft.com/office/drawing/2014/main" id="{69CF8303-9462-41F5-9E5A-6D361604930D}"/>
              </a:ext>
            </a:extLst>
          </p:cNvPr>
          <p:cNvSpPr txBox="1"/>
          <p:nvPr userDrawn="1"/>
        </p:nvSpPr>
        <p:spPr>
          <a:xfrm>
            <a:off x="6743574" y="0"/>
            <a:ext cx="240042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FF8C00"/>
                </a:solidFill>
                <a:latin typeface="Calibri" panose="020F0502020204030204" pitchFamily="34" charset="0"/>
              </a:rPr>
              <a:t>Information Classification: CONTROLLED</a:t>
            </a:r>
          </a:p>
        </p:txBody>
      </p:sp>
    </p:spTree>
    <p:extLst>
      <p:ext uri="{BB962C8B-B14F-4D97-AF65-F5344CB8AC3E}">
        <p14:creationId xmlns:p14="http://schemas.microsoft.com/office/powerpoint/2010/main" val="2368784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A7CCDE-99D6-4EA7-8E8C-EDC9312FB994}" type="datetimeFigureOut">
              <a:rPr lang="en-GB" smtClean="0"/>
              <a:t>18/06/2026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2D20F2-AD89-40B2-B604-09E4348BC840}" type="slidenum">
              <a:rPr lang="en-GB" smtClean="0"/>
              <a:t>‹#›</a:t>
            </a:fld>
            <a:endParaRPr lang="en-GB"/>
          </a:p>
        </p:txBody>
      </p:sp>
      <p:sp>
        <p:nvSpPr>
          <p:cNvPr id="7" name="MSIPCMContentMarking" descr="{&quot;HashCode&quot;:-2130211288,&quot;Placement&quot;:&quot;Header&quot;,&quot;Top&quot;:0.0,&quot;Left&quot;:530.990051,&quot;SlideWidth&quot;:720,&quot;SlideHeight&quot;:540}">
            <a:extLst>
              <a:ext uri="{FF2B5EF4-FFF2-40B4-BE49-F238E27FC236}">
                <a16:creationId xmlns:a16="http://schemas.microsoft.com/office/drawing/2014/main" id="{737A92C0-ABE4-4E35-B9A9-1050E842C569}"/>
              </a:ext>
            </a:extLst>
          </p:cNvPr>
          <p:cNvSpPr txBox="1"/>
          <p:nvPr userDrawn="1"/>
        </p:nvSpPr>
        <p:spPr>
          <a:xfrm>
            <a:off x="6743574" y="0"/>
            <a:ext cx="240042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FF8C00"/>
                </a:solidFill>
                <a:latin typeface="Calibri" panose="020F0502020204030204" pitchFamily="34" charset="0"/>
              </a:rPr>
              <a:t>Information Classification: CONTROLLED</a:t>
            </a:r>
          </a:p>
        </p:txBody>
      </p:sp>
    </p:spTree>
    <p:extLst>
      <p:ext uri="{BB962C8B-B14F-4D97-AF65-F5344CB8AC3E}">
        <p14:creationId xmlns:p14="http://schemas.microsoft.com/office/powerpoint/2010/main" val="11886302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pn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ags" Target="../tags/tag85.xml"/><Relationship Id="rId4" Type="http://schemas.openxmlformats.org/officeDocument/2006/relationships/image" Target="../media/image2.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86.xml"/><Relationship Id="rId4" Type="http://schemas.openxmlformats.org/officeDocument/2006/relationships/image" Target="../media/image2.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87.xml"/><Relationship Id="rId4" Type="http://schemas.openxmlformats.org/officeDocument/2006/relationships/image" Target="../media/image2.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svg"/><Relationship Id="rId7" Type="http://schemas.openxmlformats.org/officeDocument/2006/relationships/image" Target="../media/image46.png"/><Relationship Id="rId2" Type="http://schemas.openxmlformats.org/officeDocument/2006/relationships/notesSlide" Target="../notesSlides/notesSlide77.xml"/><Relationship Id="rId1" Type="http://schemas.openxmlformats.org/officeDocument/2006/relationships/slideLayout" Target="../slideLayouts/slideLayout18.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0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notesSlide" Target="../notesSlides/notesSlide78.xml"/><Relationship Id="rId7" Type="http://schemas.openxmlformats.org/officeDocument/2006/relationships/image" Target="../media/image51.jpeg"/><Relationship Id="rId2" Type="http://schemas.openxmlformats.org/officeDocument/2006/relationships/slideLayout" Target="../slideLayouts/slideLayout7.xml"/><Relationship Id="rId1" Type="http://schemas.openxmlformats.org/officeDocument/2006/relationships/tags" Target="../tags/tag88.xml"/><Relationship Id="rId6" Type="http://schemas.openxmlformats.org/officeDocument/2006/relationships/image" Target="../media/image50.wmf"/><Relationship Id="rId5" Type="http://schemas.openxmlformats.org/officeDocument/2006/relationships/image" Target="../media/image49.jpeg"/><Relationship Id="rId4" Type="http://schemas.openxmlformats.org/officeDocument/2006/relationships/image" Target="../media/image48.jpeg"/></Relationships>
</file>

<file path=ppt/slides/_rels/slide107.xml.rels><?xml version="1.0" encoding="UTF-8" standalone="yes"?>
<Relationships xmlns="http://schemas.openxmlformats.org/package/2006/relationships"><Relationship Id="rId8" Type="http://schemas.openxmlformats.org/officeDocument/2006/relationships/hyperlink" Target="http://www.drugsandhousing.co.uk/" TargetMode="External"/><Relationship Id="rId3" Type="http://schemas.openxmlformats.org/officeDocument/2006/relationships/notesSlide" Target="../notesSlides/notesSlide79.xml"/><Relationship Id="rId7" Type="http://schemas.openxmlformats.org/officeDocument/2006/relationships/hyperlink" Target="https://www.drugwise.org.uk/drugsearch-encyclopedia/" TargetMode="Externa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89.xml"/><Relationship Id="rId6" Type="http://schemas.openxmlformats.org/officeDocument/2006/relationships/hyperlink" Target="http://www.safercornwall.co.uk/" TargetMode="External"/><Relationship Id="rId11" Type="http://schemas.openxmlformats.org/officeDocument/2006/relationships/image" Target="../media/image53.png"/><Relationship Id="rId5" Type="http://schemas.openxmlformats.org/officeDocument/2006/relationships/hyperlink" Target="http://www.cornwall.gov.uk/drugsandalcohol" TargetMode="External"/><Relationship Id="rId10" Type="http://schemas.openxmlformats.org/officeDocument/2006/relationships/image" Target="../media/image52.png"/><Relationship Id="rId4" Type="http://schemas.openxmlformats.org/officeDocument/2006/relationships/hyperlink" Target="https://eur03.safelinks.protection.outlook.com/?url=http%3A%2F%2Fwww.wearewithyou.org.uk%2F&amp;data=04%7C01%7Ckim.hager%40cornwall.gov.uk%7C645cd41251944977836608d8a0dfd641%7Cefaa16aad1de4d58ba2e2833fdfdd29f%7C0%7C0%7C637436235623344160%7CUnknown%7CTWFpbGZsb3d8eyJWIjoiMC4wLjAwMDAiLCJQIjoiV2luMzIiLCJBTiI6Ik1haWwiLCJXVCI6Mn0%3D%7C1000&amp;sdata=jKV2Yz2bZ64nOGT2IC5xNcHThsrK2Q8rz20212Eobvo%3D&amp;reserved=0" TargetMode="External"/><Relationship Id="rId9" Type="http://schemas.openxmlformats.org/officeDocument/2006/relationships/hyperlink" Target="http://www.erowid.org/"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2.pn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hyperlink" Target="https://eur03.safelinks.protection.outlook.com/?url=https%3A%2F%2Fen.m.wikipedia.org%2Fwiki%2FPharmacy_Act_1868&amp;data=04%7C01%7Ckim.hager%40cornwall.gov.uk%7C463bd067d48c43d0997708d8cd4af054%7Cefaa16aad1de4d58ba2e2833fdfdd29f%7C0%7C0%7C637485069029606502%7CUnknown%7CTWFpbGZsb3d8eyJWIjoiMC4wLjAwMDAiLCJQIjoiV2luMzIiLCJBTiI6Ik1haWwiLCJXVCI6Mn0%3D%7C1000&amp;sdata=sbm1GnM2%2BZ6kzg07ykSlEOW%2F3iPa2AcR%2BOkXVRZkhGk%3D&amp;reserved=0"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2.png"/><Relationship Id="rId5" Type="http://schemas.microsoft.com/office/2007/relationships/hdphoto" Target="../media/hdphoto2.wdp"/><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hyperlink" Target="https://eur03.safelinks.protection.outlook.com/?url=https%3A%2F%2Fen.m.wikipedia.org%2Fw%2Findex.php%3Ftitle%3DPoisons_and_Pharmacy_Act_1908%26action%3Dedit%26redlink%3D1&amp;data=04%7C01%7Ckim.hager%40cornwall.gov.uk%7C463bd067d48c43d0997708d8cd4af054%7Cefaa16aad1de4d58ba2e2833fdfdd29f%7C0%7C0%7C637485069029616497%7CUnknown%7CTWFpbGZsb3d8eyJWIjoiMC4wLjAwMDAiLCJQIjoiV2luMzIiLCJBTiI6Ik1haWwiLCJXVCI6Mn0%3D%7C1000&amp;sdata=nmSwLi0pAPgtycf93fxLl%2FaGyiXoEyY%2FILrL7%2BoHCUA%3D&amp;reserved=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hyperlink" Target="https://thepsychologist.bps.org.uk/volume-29/june-2016/lsd-game-changing-study"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2.png"/><Relationship Id="rId5" Type="http://schemas.openxmlformats.org/officeDocument/2006/relationships/hyperlink" Target="https://eur03.safelinks.protection.outlook.com/?url=https%3A%2F%2Fen.m.wikipedia.org%2Fw%2Findex.php%3Ftitle%3DDrugs_(Prevention_of_Misuse_Act)%26action%3Dedit%26redlink%3D1&amp;data=04%7C01%7Ckim.hager%40cornwall.gov.uk%7C463bd067d48c43d0997708d8cd4af054%7Cefaa16aad1de4d58ba2e2833fdfdd29f%7C0%7C0%7C637485069029636487%7CUnknown%7CTWFpbGZsb3d8eyJWIjoiMC4wLjAwMDAiLCJQIjoiV2luMzIiLCJBTiI6Ik1haWwiLCJXVCI6Mn0%3D%7C1000&amp;sdata=eZhOdpN6fKM7yIP%2Fin89vg8R0MW49nro2hCUDANfthM%3D&amp;reserved=0" TargetMode="External"/><Relationship Id="rId4" Type="http://schemas.openxmlformats.org/officeDocument/2006/relationships/hyperlink" Target="https://eur03.safelinks.protection.outlook.com/?url=https%3A%2F%2Fen.m.wikipedia.org%2Fw%2Findex.php%3Ftitle%3DDangerous_Drugs_Act_1964%26action%3Dedit%26redlink%3D1&amp;data=04%7C01%7Ckim.hager%40cornwall.gov.uk%7C463bd067d48c43d0997708d8cd4af054%7Cefaa16aad1de4d58ba2e2833fdfdd29f%7C0%7C0%7C637485069029636487%7CUnknown%7CTWFpbGZsb3d8eyJWIjoiMC4wLjAwMDAiLCJQIjoiV2luMzIiLCJBTiI6Ik1haWwiLCJXVCI6Mn0%3D%7C1000&amp;sdata=TE8iRYQKzHDU7oa8gqvu8lfRkZuLVQdYsW1fSVY29N4%3D&amp;reserved=0"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2.png"/><Relationship Id="rId5" Type="http://schemas.microsoft.com/office/2007/relationships/hdphoto" Target="../media/hdphoto3.wdp"/><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hyperlink" Target="https://eur03.safelinks.protection.outlook.com/?url=https%3A%2F%2Fen.m.wikipedia.org%2Fwiki%2FCriminal_Justice_Act_1991&amp;data=04%7C01%7Ckim.hager%40cornwall.gov.uk%7C463bd067d48c43d0997708d8cd4af054%7Cefaa16aad1de4d58ba2e2833fdfdd29f%7C0%7C0%7C637485069029666473%7CUnknown%7CTWFpbGZsb3d8eyJWIjoiMC4wLjAwMDAiLCJQIjoiV2luMzIiLCJBTiI6Ik1haWwiLCJXVCI6Mn0%3D%7C1000&amp;sdata=%2Bw1FyBqR0avNhIbxUNVkKVDVuOXKIiH1IJph49iYc9c%3D&amp;reserved=0" TargetMode="External"/><Relationship Id="rId7"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eur03.safelinks.protection.outlook.com/?url=https%3A%2F%2Fen.m.wikipedia.org%2Fwiki%2FCriminal_Justice_and_Court_Services_Act&amp;data=04%7C01%7Ckim.hager%40cornwall.gov.uk%7C463bd067d48c43d0997708d8cd4af054%7Cefaa16aad1de4d58ba2e2833fdfdd29f%7C0%7C0%7C637485069029676464%7CUnknown%7CTWFpbGZsb3d8eyJWIjoiMC4wLjAwMDAiLCJQIjoiV2luMzIiLCJBTiI6Ik1haWwiLCJXVCI6Mn0%3D%7C1000&amp;sdata=n4l0zMwCO%2FpZAMh1q%2BonM82TLJp12T2nktDclREen%2Fo%3D&amp;reserved=0" TargetMode="External"/><Relationship Id="rId5" Type="http://schemas.openxmlformats.org/officeDocument/2006/relationships/hyperlink" Target="https://eur03.safelinks.protection.outlook.com/?url=https%3A%2F%2Fen.m.wikipedia.org%2Fwiki%2FDrug_testing&amp;data=04%7C01%7Ckim.hager%40cornwall.gov.uk%7C463bd067d48c43d0997708d8cd4af054%7Cefaa16aad1de4d58ba2e2833fdfdd29f%7C0%7C0%7C637485069029676464%7CUnknown%7CTWFpbGZsb3d8eyJWIjoiMC4wLjAwMDAiLCJQIjoiV2luMzIiLCJBTiI6Ik1haWwiLCJXVCI6Mn0%3D%7C1000&amp;sdata=9iQWAXhFY3SrsJGoMhOxaIr7Wz1slJaeOWce3cSl658%3D&amp;reserved=0" TargetMode="External"/><Relationship Id="rId4" Type="http://schemas.openxmlformats.org/officeDocument/2006/relationships/hyperlink" Target="https://eur03.safelinks.protection.outlook.com/?url=https%3A%2F%2Fen.m.wikipedia.org%2Fwiki%2FCrime_and_Disorder_Act_1998&amp;data=04%7C01%7Ckim.hager%40cornwall.gov.uk%7C463bd067d48c43d0997708d8cd4af054%7Cefaa16aad1de4d58ba2e2833fdfdd29f%7C0%7C0%7C637485069029666473%7CUnknown%7CTWFpbGZsb3d8eyJWIjoiMC4wLjAwMDAiLCJQIjoiV2luMzIiLCJBTiI6Ik1haWwiLCJXVCI6Mn0%3D%7C1000&amp;sdata=xESafZU6qs04lB7hM50q3585jDRJ7o0D78KyKKkKjPM%3D&amp;reserved=0"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eur03.safelinks.protection.outlook.com/?url=http%3A%2F%2Fwww.legislation.gov.uk%2Fuksi%2F2007%2F562%2Fcontents%2Fmade&amp;data=04%7C01%7Ckim.hager%40cornwall.gov.uk%7C463bd067d48c43d0997708d8cd4af054%7Cefaa16aad1de4d58ba2e2833fdfdd29f%7C0%7C0%7C637485069029716446%7CUnknown%7CTWFpbGZsb3d8eyJWIjoiMC4wLjAwMDAiLCJQIjoiV2luMzIiLCJBTiI6Ik1haWwiLCJXVCI6Mn0%3D%7C1000&amp;sdata=hoU50%2FLgZNrxgHdN0KRrxaDKrSab6PDq5WMRYPKObps%3D&amp;reserved=0" TargetMode="External"/><Relationship Id="rId13" Type="http://schemas.openxmlformats.org/officeDocument/2006/relationships/image" Target="../media/image2.png"/><Relationship Id="rId3" Type="http://schemas.openxmlformats.org/officeDocument/2006/relationships/hyperlink" Target="https://eur03.safelinks.protection.outlook.com/?url=https%3A%2F%2Fen.m.wikipedia.org%2Fwiki%2FAnti-Social_Behaviour_Act_2003&amp;data=04%7C01%7Ckim.hager%40cornwall.gov.uk%7C463bd067d48c43d0997708d8cd4af054%7Cefaa16aad1de4d58ba2e2833fdfdd29f%7C0%7C0%7C637485069029686460%7CUnknown%7CTWFpbGZsb3d8eyJWIjoiMC4wLjAwMDAiLCJQIjoiV2luMzIiLCJBTiI6Ik1haWwiLCJXVCI6Mn0%3D%7C1000&amp;sdata=m6KjQvrXNQqt6%2BG4OIy6qMsek%2BtAWaRqI3rRdW7jvNg%3D&amp;reserved=0" TargetMode="External"/><Relationship Id="rId7" Type="http://schemas.openxmlformats.org/officeDocument/2006/relationships/hyperlink" Target="https://eur03.safelinks.protection.outlook.com/?url=https%3A%2F%2Fen.m.wikipedia.org%2Fwiki%2FDrugs_Act_2005&amp;data=04%7C01%7Ckim.hager%40cornwall.gov.uk%7C463bd067d48c43d0997708d8cd4af054%7Cefaa16aad1de4d58ba2e2833fdfdd29f%7C0%7C0%7C637485069029706456%7CUnknown%7CTWFpbGZsb3d8eyJWIjoiMC4wLjAwMDAiLCJQIjoiV2luMzIiLCJBTiI6Ik1haWwiLCJXVCI6Mn0%3D%7C1000&amp;sdata=ldffH50DwwXKQbb%2BUhGzvTybLz7wdJxuz5pHuwNQ0j4%3D&amp;reserved=0" TargetMode="External"/><Relationship Id="rId12" Type="http://schemas.openxmlformats.org/officeDocument/2006/relationships/hyperlink" Target="https://eur03.safelinks.protection.outlook.com/?url=https%3A%2F%2Fen.m.wikipedia.org%2Fwiki%2FPsychoactive_Substances_Act_2016&amp;data=04%7C01%7Ckim.hager%40cornwall.gov.uk%7C463bd067d48c43d0997708d8cd4af054%7Cefaa16aad1de4d58ba2e2833fdfdd29f%7C0%7C0%7C637485069029726441%7CUnknown%7CTWFpbGZsb3d8eyJWIjoiMC4wLjAwMDAiLCJQIjoiV2luMzIiLCJBTiI6Ik1haWwiLCJXVCI6Mn0%3D%7C1000&amp;sdata=DNfIQFVAOORauD9rOV55Gz%2BrcZXM1nAFg%2Fq2tNmqQEc%3D&amp;reserved=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eur03.safelinks.protection.outlook.com/?url=https%3A%2F%2Fen.m.wikipedia.org%2Fwiki%2FPolice_and_Justice_Act&amp;data=04%7C01%7Ckim.hager%40cornwall.gov.uk%7C463bd067d48c43d0997708d8cd4af054%7Cefaa16aad1de4d58ba2e2833fdfdd29f%7C0%7C0%7C637485069029706456%7CUnknown%7CTWFpbGZsb3d8eyJWIjoiMC4wLjAwMDAiLCJQIjoiV2luMzIiLCJBTiI6Ik1haWwiLCJXVCI6Mn0%3D%7C1000&amp;sdata=xvgwDgOKZ4tVy2bB%2FQZ7tcAw4Yr0vL6rBeOm3TqN9eI%3D&amp;reserved=0" TargetMode="External"/><Relationship Id="rId11" Type="http://schemas.openxmlformats.org/officeDocument/2006/relationships/hyperlink" Target="https://eur03.safelinks.protection.outlook.com/?url=http%3A%2F%2Fwww.legislation.gov.uk%2Fuksi%2F2008%2F3130%2Fcontents%2Fmade&amp;data=04%7C01%7Ckim.hager%40cornwall.gov.uk%7C463bd067d48c43d0997708d8cd4af054%7Cefaa16aad1de4d58ba2e2833fdfdd29f%7C0%7C0%7C637485069029726441%7CUnknown%7CTWFpbGZsb3d8eyJWIjoiMC4wLjAwMDAiLCJQIjoiV2luMzIiLCJBTiI6Ik1haWwiLCJXVCI6Mn0%3D%7C1000&amp;sdata=hID8gPPoyL3vGAgZJv1%2BZ6HXgiCin8SNqfzHivustjU%3D&amp;reserved=0" TargetMode="External"/><Relationship Id="rId5" Type="http://schemas.openxmlformats.org/officeDocument/2006/relationships/hyperlink" Target="https://eur03.safelinks.protection.outlook.com/?url=https%3A%2F%2Fen.m.wikipedia.org%2Fwiki%2FPsilocybin&amp;data=04%7C01%7Ckim.hager%40cornwall.gov.uk%7C463bd067d48c43d0997708d8cd4af054%7Cefaa16aad1de4d58ba2e2833fdfdd29f%7C0%7C0%7C637485069029696465%7CUnknown%7CTWFpbGZsb3d8eyJWIjoiMC4wLjAwMDAiLCJQIjoiV2luMzIiLCJBTiI6Ik1haWwiLCJXVCI6Mn0%3D%7C1000&amp;sdata=YdnpVVlFErzYJ9hZWW7cncdG4IJfd9Rsyw2jbLVJVfc%3D&amp;reserved=0" TargetMode="External"/><Relationship Id="rId10" Type="http://schemas.openxmlformats.org/officeDocument/2006/relationships/hyperlink" Target="https://eur03.safelinks.protection.outlook.com/?url=http%3A%2F%2Fwww.legislation.gov.uk%2Fuksi%2F2008%2F296%2Fcontents%2Fmade&amp;data=04%7C01%7Ckim.hager%40cornwall.gov.uk%7C463bd067d48c43d0997708d8cd4af054%7Cefaa16aad1de4d58ba2e2833fdfdd29f%7C0%7C0%7C637485069029726441%7CUnknown%7CTWFpbGZsb3d8eyJWIjoiMC4wLjAwMDAiLCJQIjoiV2luMzIiLCJBTiI6Ik1haWwiLCJXVCI6Mn0%3D%7C1000&amp;sdata=Pmfk8NWkdp6ZNtX0RrVCnrzlrPQIp7uFA9PwxPT9Dn8%3D&amp;reserved=0" TargetMode="External"/><Relationship Id="rId4" Type="http://schemas.openxmlformats.org/officeDocument/2006/relationships/hyperlink" Target="https://eur03.safelinks.protection.outlook.com/?url=https%3A%2F%2Fen.m.wikipedia.org%2Fwiki%2FDrugs_Act_2005&amp;data=04%7C01%7Ckim.hager%40cornwall.gov.uk%7C463bd067d48c43d0997708d8cd4af054%7Cefaa16aad1de4d58ba2e2833fdfdd29f%7C0%7C0%7C637485069029696465%7CUnknown%7CTWFpbGZsb3d8eyJWIjoiMC4wLjAwMDAiLCJQIjoiV2luMzIiLCJBTiI6Ik1haWwiLCJXVCI6Mn0%3D%7C1000&amp;sdata=y%2FmotV95XC%2ByqzU%2BTsoDx5mSnFWIpg7kEevTQsTA%2FGA%3D&amp;reserved=0" TargetMode="External"/><Relationship Id="rId9" Type="http://schemas.openxmlformats.org/officeDocument/2006/relationships/hyperlink" Target="https://eur03.safelinks.protection.outlook.com/?url=http%3A%2F%2Fwww.legislation.gov.uk%2Fuksi%2F2008%2F295%2Fcontents%2Fmade&amp;data=04%7C01%7Ckim.hager%40cornwall.gov.uk%7C463bd067d48c43d0997708d8cd4af054%7Cefaa16aad1de4d58ba2e2833fdfdd29f%7C0%7C0%7C637485069029716446%7CUnknown%7CTWFpbGZsb3d8eyJWIjoiMC4wLjAwMDAiLCJQIjoiV2luMzIiLCJBTiI6Ik1haWwiLCJXVCI6Mn0%3D%7C1000&amp;sdata=wWtnMz0z%2Fm%2B75zzYMJ3O2nhV67gq85lbo%2B8p0n%2Bxk50%3D&amp;reserved=0"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28.xml"/></Relationships>
</file>

<file path=ppt/slides/_rels/slide3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tags" Target="../tags/tag29.xml"/></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tags" Target="../tags/tag30.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ags" Target="../tags/tag36.xml"/><Relationship Id="rId4" Type="http://schemas.openxmlformats.org/officeDocument/2006/relationships/image" Target="../media/image12.jpeg"/></Relationships>
</file>

<file path=ppt/slides/_rels/slide4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4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4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5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5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5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5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5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49.xml"/><Relationship Id="rId4" Type="http://schemas.openxmlformats.org/officeDocument/2006/relationships/image" Target="../media/image25.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51.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52.xml"/><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53.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hyperlink" Target="https://www.gov.uk/government/publications/circular-0012022-reclassification-of-ghb-and-related-substances" TargetMode="External"/><Relationship Id="rId2" Type="http://schemas.openxmlformats.org/officeDocument/2006/relationships/slideLayout" Target="../slideLayouts/slideLayout2.xml"/><Relationship Id="rId1" Type="http://schemas.openxmlformats.org/officeDocument/2006/relationships/tags" Target="../tags/tag54.xml"/><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55.xml"/><Relationship Id="rId4" Type="http://schemas.microsoft.com/office/2007/relationships/hdphoto" Target="../media/hdphoto4.wdp"/></Relationships>
</file>

<file path=ppt/slides/_rels/slide6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56.xml"/><Relationship Id="rId5" Type="http://schemas.openxmlformats.org/officeDocument/2006/relationships/image" Target="../media/image2.png"/><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tags" Target="../tags/tag57.xml"/><Relationship Id="rId4" Type="http://schemas.openxmlformats.org/officeDocument/2006/relationships/image" Target="../media/image28.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58.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image" Target="../media/image2.png"/><Relationship Id="rId5" Type="http://schemas.microsoft.com/office/2007/relationships/hdphoto" Target="../media/hdphoto6.wdp"/><Relationship Id="rId4" Type="http://schemas.openxmlformats.org/officeDocument/2006/relationships/image" Target="../media/image29.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60.xml"/><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61.xml"/><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62.xml"/><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63.xml"/><Relationship Id="rId5" Type="http://schemas.openxmlformats.org/officeDocument/2006/relationships/image" Target="../media/image2.png"/><Relationship Id="rId4" Type="http://schemas.openxmlformats.org/officeDocument/2006/relationships/image" Target="../media/image30.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64.xml"/><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65.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66.xml"/><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67.xml"/><Relationship Id="rId4" Type="http://schemas.openxmlformats.org/officeDocument/2006/relationships/image" Target="../media/image2.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68.xml"/><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69.xml"/><Relationship Id="rId6" Type="http://schemas.openxmlformats.org/officeDocument/2006/relationships/image" Target="../media/image2.png"/><Relationship Id="rId5" Type="http://schemas.microsoft.com/office/2007/relationships/hdphoto" Target="../media/hdphoto7.wdp"/><Relationship Id="rId4" Type="http://schemas.openxmlformats.org/officeDocument/2006/relationships/image" Target="../media/image31.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70.xml"/><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71.xml"/><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72.xml"/><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7.xml"/><Relationship Id="rId1" Type="http://schemas.openxmlformats.org/officeDocument/2006/relationships/tags" Target="../tags/tag73.xml"/><Relationship Id="rId4" Type="http://schemas.openxmlformats.org/officeDocument/2006/relationships/image" Target="../media/image32.jpeg"/></Relationships>
</file>

<file path=ppt/slides/_rels/slide8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63.xml"/><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74.xml"/><Relationship Id="rId6" Type="http://schemas.openxmlformats.org/officeDocument/2006/relationships/image" Target="../media/image35.png"/><Relationship Id="rId11" Type="http://schemas.openxmlformats.org/officeDocument/2006/relationships/image" Target="../media/image2.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image" Target="../media/image3.pn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tags" Target="../tags/tag75.xml"/><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76.xml"/><Relationship Id="rId4" Type="http://schemas.openxmlformats.org/officeDocument/2006/relationships/image" Target="../media/image2.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77.xml"/><Relationship Id="rId4" Type="http://schemas.openxmlformats.org/officeDocument/2006/relationships/image" Target="../media/image2.pn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tags" Target="../tags/tag78.xml"/><Relationship Id="rId4" Type="http://schemas.openxmlformats.org/officeDocument/2006/relationships/image" Target="../media/image2.pn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ags" Target="../tags/tag79.xml"/><Relationship Id="rId4" Type="http://schemas.openxmlformats.org/officeDocument/2006/relationships/image" Target="../media/image2.pn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2.png"/><Relationship Id="rId4" Type="http://schemas.openxmlformats.org/officeDocument/2006/relationships/image" Target="../media/image40.png"/></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81.xml"/><Relationship Id="rId4" Type="http://schemas.openxmlformats.org/officeDocument/2006/relationships/image" Target="../media/image2.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7.xml"/><Relationship Id="rId1" Type="http://schemas.openxmlformats.org/officeDocument/2006/relationships/tags" Target="../tags/tag83.xml"/><Relationship Id="rId4" Type="http://schemas.openxmlformats.org/officeDocument/2006/relationships/image" Target="../media/image41.jpe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ags" Target="../tags/tag84.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a:latin typeface="Verdana" panose="020B0604030504040204" pitchFamily="34" charset="0"/>
                <a:ea typeface="Verdana" panose="020B0604030504040204" pitchFamily="34" charset="0"/>
                <a:cs typeface="Verdana" panose="020B0604030504040204" pitchFamily="34" charset="0"/>
              </a:rPr>
              <a:t>Basic Drug Awareness</a:t>
            </a:r>
          </a:p>
        </p:txBody>
      </p:sp>
      <p:sp>
        <p:nvSpPr>
          <p:cNvPr id="3" name="Subtitle 2"/>
          <p:cNvSpPr>
            <a:spLocks noGrp="1"/>
          </p:cNvSpPr>
          <p:nvPr>
            <p:ph type="subTitle" idx="1"/>
          </p:nvPr>
        </p:nvSpPr>
        <p:spPr>
          <a:xfrm>
            <a:off x="971600" y="3886200"/>
            <a:ext cx="7272808" cy="2495128"/>
          </a:xfrm>
        </p:spPr>
        <p:txBody>
          <a:bodyPr vert="horz" lIns="91440" tIns="45720" rIns="91440" bIns="45720" rtlCol="0" anchor="t">
            <a:normAutofit/>
          </a:bodyPr>
          <a:lstStyle/>
          <a:p>
            <a:r>
              <a:rPr lang="en-GB">
                <a:solidFill>
                  <a:schemeClr val="tx2">
                    <a:lumMod val="60000"/>
                    <a:lumOff val="40000"/>
                  </a:schemeClr>
                </a:solidFill>
                <a:latin typeface="Verdana"/>
                <a:ea typeface="Verdana"/>
                <a:cs typeface="Verdana" panose="020B0604030504040204" pitchFamily="34" charset="0"/>
              </a:rPr>
              <a:t>Kim Hager</a:t>
            </a:r>
          </a:p>
          <a:p>
            <a:r>
              <a:rPr lang="en-GB">
                <a:solidFill>
                  <a:schemeClr val="tx2">
                    <a:lumMod val="60000"/>
                    <a:lumOff val="40000"/>
                  </a:schemeClr>
                </a:solidFill>
                <a:latin typeface="Verdana"/>
                <a:ea typeface="Verdana"/>
                <a:cs typeface="Verdana" panose="020B0604030504040204" pitchFamily="34" charset="0"/>
              </a:rPr>
              <a:t>Drugs Strategy Partnership Lead</a:t>
            </a:r>
            <a:endParaRPr lang="en-GB">
              <a:solidFill>
                <a:schemeClr val="tx2">
                  <a:lumMod val="60000"/>
                  <a:lumOff val="4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7EF594A4-4AE7-2533-966A-73133C9BF409}"/>
              </a:ext>
            </a:extLst>
          </p:cNvPr>
          <p:cNvPicPr>
            <a:picLocks noChangeAspect="1"/>
          </p:cNvPicPr>
          <p:nvPr/>
        </p:nvPicPr>
        <p:blipFill>
          <a:blip r:embed="rId4"/>
          <a:stretch>
            <a:fillRect/>
          </a:stretch>
        </p:blipFill>
        <p:spPr>
          <a:xfrm>
            <a:off x="395536" y="371399"/>
            <a:ext cx="3225966" cy="1473276"/>
          </a:xfrm>
          <a:prstGeom prst="rect">
            <a:avLst/>
          </a:prstGeom>
        </p:spPr>
      </p:pic>
    </p:spTree>
    <p:custDataLst>
      <p:tags r:id="rId1"/>
    </p:custDataLst>
    <p:extLst>
      <p:ext uri="{BB962C8B-B14F-4D97-AF65-F5344CB8AC3E}">
        <p14:creationId xmlns:p14="http://schemas.microsoft.com/office/powerpoint/2010/main" val="2992096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The function of a drug</a:t>
            </a:r>
          </a:p>
        </p:txBody>
      </p:sp>
      <p:sp>
        <p:nvSpPr>
          <p:cNvPr id="3" name="Content Placeholder 2"/>
          <p:cNvSpPr>
            <a:spLocks noGrp="1"/>
          </p:cNvSpPr>
          <p:nvPr>
            <p:ph idx="1"/>
          </p:nvPr>
        </p:nvSpPr>
        <p:spPr>
          <a:xfrm>
            <a:off x="179512" y="1600200"/>
            <a:ext cx="8784976" cy="4983162"/>
          </a:xfrm>
        </p:spPr>
        <p:txBody>
          <a:bodyPr>
            <a:normAutofit fontScale="92500" lnSpcReduction="20000"/>
          </a:bodyPr>
          <a:lstStyle/>
          <a:p>
            <a:r>
              <a:rPr lang="en-US" b="1">
                <a:solidFill>
                  <a:srgbClr val="00FF00"/>
                </a:solidFill>
              </a:rPr>
              <a:t>Alterations in </a:t>
            </a:r>
            <a:r>
              <a:rPr lang="en-US" b="1">
                <a:solidFill>
                  <a:srgbClr val="FF438B"/>
                </a:solidFill>
              </a:rPr>
              <a:t>perception</a:t>
            </a:r>
            <a:r>
              <a:rPr lang="en-US" b="1">
                <a:solidFill>
                  <a:srgbClr val="00FF00"/>
                </a:solidFill>
              </a:rPr>
              <a:t>, </a:t>
            </a:r>
            <a:r>
              <a:rPr lang="en-US" b="1">
                <a:solidFill>
                  <a:srgbClr val="FF438B"/>
                </a:solidFill>
              </a:rPr>
              <a:t>mood</a:t>
            </a:r>
            <a:r>
              <a:rPr lang="en-US" b="1">
                <a:solidFill>
                  <a:srgbClr val="00FF00"/>
                </a:solidFill>
              </a:rPr>
              <a:t>, or </a:t>
            </a:r>
            <a:r>
              <a:rPr lang="en-US" b="1">
                <a:solidFill>
                  <a:srgbClr val="FF438B"/>
                </a:solidFill>
              </a:rPr>
              <a:t>consciousness</a:t>
            </a:r>
            <a:r>
              <a:rPr lang="en-US">
                <a:solidFill>
                  <a:srgbClr val="00FF00"/>
                </a:solidFill>
              </a:rPr>
              <a:t>.</a:t>
            </a:r>
          </a:p>
          <a:p>
            <a:endParaRPr lang="en-US">
              <a:solidFill>
                <a:srgbClr val="FF438B"/>
              </a:solidFill>
            </a:endParaRPr>
          </a:p>
          <a:p>
            <a:r>
              <a:rPr lang="en-GB">
                <a:solidFill>
                  <a:srgbClr val="00FF00"/>
                </a:solidFill>
              </a:rPr>
              <a:t>Usually </a:t>
            </a:r>
            <a:r>
              <a:rPr lang="en-GB" b="1">
                <a:solidFill>
                  <a:srgbClr val="00FF00"/>
                </a:solidFill>
              </a:rPr>
              <a:t>altering perceptions of the outside world via the five senses, or affecting the five senses.</a:t>
            </a:r>
          </a:p>
          <a:p>
            <a:pPr marL="0" indent="0">
              <a:buNone/>
            </a:pPr>
            <a:endParaRPr lang="en-US">
              <a:solidFill>
                <a:srgbClr val="00FF00"/>
              </a:solidFill>
            </a:endParaRPr>
          </a:p>
          <a:p>
            <a:r>
              <a:rPr lang="en-US">
                <a:solidFill>
                  <a:srgbClr val="00FF00"/>
                </a:solidFill>
              </a:rPr>
              <a:t>May be used </a:t>
            </a:r>
          </a:p>
          <a:p>
            <a:pPr marL="0" indent="0">
              <a:buNone/>
            </a:pPr>
            <a:r>
              <a:rPr lang="en-US">
                <a:solidFill>
                  <a:srgbClr val="FF438B"/>
                </a:solidFill>
              </a:rPr>
              <a:t>	recreationally</a:t>
            </a:r>
            <a:r>
              <a:rPr lang="en-US">
                <a:solidFill>
                  <a:srgbClr val="00FF00"/>
                </a:solidFill>
              </a:rPr>
              <a:t>, </a:t>
            </a:r>
          </a:p>
          <a:p>
            <a:pPr marL="0" indent="0">
              <a:buNone/>
            </a:pPr>
            <a:r>
              <a:rPr lang="en-US">
                <a:solidFill>
                  <a:srgbClr val="00FF00"/>
                </a:solidFill>
              </a:rPr>
              <a:t>	to </a:t>
            </a:r>
            <a:r>
              <a:rPr lang="en-US">
                <a:solidFill>
                  <a:srgbClr val="FF438B"/>
                </a:solidFill>
              </a:rPr>
              <a:t>purposefully alter one's consciousness</a:t>
            </a:r>
            <a:r>
              <a:rPr lang="en-US">
                <a:solidFill>
                  <a:srgbClr val="00FF00"/>
                </a:solidFill>
              </a:rPr>
              <a:t>, </a:t>
            </a:r>
          </a:p>
          <a:p>
            <a:pPr marL="0" indent="0">
              <a:buNone/>
            </a:pPr>
            <a:r>
              <a:rPr lang="en-US">
                <a:solidFill>
                  <a:srgbClr val="00FF00"/>
                </a:solidFill>
              </a:rPr>
              <a:t>	or </a:t>
            </a:r>
            <a:r>
              <a:rPr lang="en-US">
                <a:solidFill>
                  <a:srgbClr val="FF438B"/>
                </a:solidFill>
              </a:rPr>
              <a:t>for </a:t>
            </a:r>
            <a:r>
              <a:rPr lang="en-US" b="1">
                <a:solidFill>
                  <a:srgbClr val="FF438B"/>
                </a:solidFill>
              </a:rPr>
              <a:t>ritual, spiritual, or shamanic purposes</a:t>
            </a:r>
            <a:r>
              <a:rPr lang="en-US">
                <a:solidFill>
                  <a:srgbClr val="00FF00"/>
                </a:solidFill>
              </a:rPr>
              <a:t>, </a:t>
            </a:r>
          </a:p>
          <a:p>
            <a:pPr marL="0" indent="0">
              <a:buNone/>
            </a:pPr>
            <a:r>
              <a:rPr lang="en-US">
                <a:solidFill>
                  <a:srgbClr val="00FF00"/>
                </a:solidFill>
              </a:rPr>
              <a:t>	or as </a:t>
            </a:r>
            <a:r>
              <a:rPr lang="en-US" b="1">
                <a:solidFill>
                  <a:srgbClr val="00FF00"/>
                </a:solidFill>
              </a:rPr>
              <a:t>a tool for </a:t>
            </a:r>
            <a:r>
              <a:rPr lang="en-US" b="1">
                <a:solidFill>
                  <a:srgbClr val="FF438B"/>
                </a:solidFill>
              </a:rPr>
              <a:t>studying</a:t>
            </a:r>
            <a:r>
              <a:rPr lang="en-US" b="1">
                <a:solidFill>
                  <a:srgbClr val="00FF00"/>
                </a:solidFill>
              </a:rPr>
              <a:t> </a:t>
            </a:r>
            <a:r>
              <a:rPr lang="en-US">
                <a:solidFill>
                  <a:srgbClr val="00FF00"/>
                </a:solidFill>
              </a:rPr>
              <a:t>or </a:t>
            </a:r>
            <a:r>
              <a:rPr lang="en-US" b="1">
                <a:solidFill>
                  <a:srgbClr val="FF438B"/>
                </a:solidFill>
              </a:rPr>
              <a:t>augmenting the 	mind</a:t>
            </a:r>
            <a:r>
              <a:rPr lang="en-US">
                <a:solidFill>
                  <a:srgbClr val="00FF00"/>
                </a:solidFill>
              </a:rPr>
              <a:t>. </a:t>
            </a:r>
          </a:p>
          <a:p>
            <a:endParaRPr lang="en-GB"/>
          </a:p>
        </p:txBody>
      </p:sp>
      <p:pic>
        <p:nvPicPr>
          <p:cNvPr id="4" name="Picture 3">
            <a:extLst>
              <a:ext uri="{FF2B5EF4-FFF2-40B4-BE49-F238E27FC236}">
                <a16:creationId xmlns:a16="http://schemas.microsoft.com/office/drawing/2014/main" id="{BA86FD69-5DB5-4002-BCFF-FEF3891BEF68}"/>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8448710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4B302-F5AD-4F5C-8488-B861F5F80876}"/>
              </a:ext>
            </a:extLst>
          </p:cNvPr>
          <p:cNvSpPr>
            <a:spLocks noGrp="1"/>
          </p:cNvSpPr>
          <p:nvPr>
            <p:ph type="title"/>
          </p:nvPr>
        </p:nvSpPr>
        <p:spPr>
          <a:xfrm>
            <a:off x="0" y="274638"/>
            <a:ext cx="9144000" cy="1858218"/>
          </a:xfrm>
        </p:spPr>
        <p:txBody>
          <a:bodyPr>
            <a:normAutofit fontScale="90000"/>
          </a:bodyPr>
          <a:lstStyle/>
          <a:p>
            <a:r>
              <a:rPr lang="en-GB" b="1"/>
              <a:t>What contributes to the best outcomes? </a:t>
            </a:r>
            <a:br>
              <a:rPr lang="en-GB" b="1"/>
            </a:br>
            <a:r>
              <a:rPr lang="en-GB" b="1"/>
              <a:t>Clue: It’s not ‘motivation’</a:t>
            </a:r>
          </a:p>
        </p:txBody>
      </p:sp>
      <p:pic>
        <p:nvPicPr>
          <p:cNvPr id="3" name="Picture 2">
            <a:extLst>
              <a:ext uri="{FF2B5EF4-FFF2-40B4-BE49-F238E27FC236}">
                <a16:creationId xmlns:a16="http://schemas.microsoft.com/office/drawing/2014/main" id="{A89ACC29-3F4D-4677-9DEE-1C96AB4038F1}"/>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402778400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028BDF-AD71-4272-B330-D60C388010CA}"/>
              </a:ext>
            </a:extLst>
          </p:cNvPr>
          <p:cNvSpPr>
            <a:spLocks noGrp="1"/>
          </p:cNvSpPr>
          <p:nvPr>
            <p:ph idx="1"/>
          </p:nvPr>
        </p:nvSpPr>
        <p:spPr>
          <a:xfrm>
            <a:off x="251520" y="2132856"/>
            <a:ext cx="8640960" cy="1656183"/>
          </a:xfrm>
        </p:spPr>
        <p:txBody>
          <a:bodyPr>
            <a:normAutofit fontScale="92500"/>
          </a:bodyPr>
          <a:lstStyle/>
          <a:p>
            <a:pPr marL="0" indent="0" algn="ctr">
              <a:buNone/>
            </a:pPr>
            <a:r>
              <a:rPr lang="en-GB">
                <a:solidFill>
                  <a:srgbClr val="00FF00"/>
                </a:solidFill>
              </a:rPr>
              <a:t>The characteristics </a:t>
            </a:r>
            <a:r>
              <a:rPr lang="en-GB" b="1">
                <a:solidFill>
                  <a:srgbClr val="00FF00"/>
                </a:solidFill>
              </a:rPr>
              <a:t>of services and helpers </a:t>
            </a:r>
            <a:r>
              <a:rPr lang="en-GB">
                <a:solidFill>
                  <a:srgbClr val="00FF00"/>
                </a:solidFill>
              </a:rPr>
              <a:t>are more important indicators and contributors to outcomes than any expressed motivation by the service user. </a:t>
            </a:r>
          </a:p>
          <a:p>
            <a:pPr marL="0" indent="0" algn="ctr">
              <a:buNone/>
            </a:pPr>
            <a:endParaRPr lang="en-GB">
              <a:solidFill>
                <a:srgbClr val="00FF00"/>
              </a:solidFill>
            </a:endParaRPr>
          </a:p>
        </p:txBody>
      </p:sp>
      <p:sp>
        <p:nvSpPr>
          <p:cNvPr id="6" name="Title 1">
            <a:extLst>
              <a:ext uri="{FF2B5EF4-FFF2-40B4-BE49-F238E27FC236}">
                <a16:creationId xmlns:a16="http://schemas.microsoft.com/office/drawing/2014/main" id="{29320270-D78D-4B23-91C5-A98FB73A792A}"/>
              </a:ext>
            </a:extLst>
          </p:cNvPr>
          <p:cNvSpPr>
            <a:spLocks noGrp="1"/>
          </p:cNvSpPr>
          <p:nvPr>
            <p:ph type="title"/>
          </p:nvPr>
        </p:nvSpPr>
        <p:spPr>
          <a:xfrm>
            <a:off x="0" y="274638"/>
            <a:ext cx="9144000" cy="1858218"/>
          </a:xfrm>
        </p:spPr>
        <p:txBody>
          <a:bodyPr>
            <a:normAutofit fontScale="90000"/>
          </a:bodyPr>
          <a:lstStyle/>
          <a:p>
            <a:r>
              <a:rPr lang="en-GB" b="1"/>
              <a:t>What contributes to the best outcomes? </a:t>
            </a:r>
            <a:br>
              <a:rPr lang="en-GB" b="1"/>
            </a:br>
            <a:r>
              <a:rPr lang="en-GB" b="1"/>
              <a:t>Clue: It’s not ‘motivation’</a:t>
            </a:r>
          </a:p>
        </p:txBody>
      </p:sp>
      <p:pic>
        <p:nvPicPr>
          <p:cNvPr id="4" name="Picture 3">
            <a:extLst>
              <a:ext uri="{FF2B5EF4-FFF2-40B4-BE49-F238E27FC236}">
                <a16:creationId xmlns:a16="http://schemas.microsoft.com/office/drawing/2014/main" id="{BA9F1FAC-2E41-4AE0-9736-FE15901E50AA}"/>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9544258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F1CD6-8821-A809-5260-9333BCD960C0}"/>
              </a:ext>
            </a:extLst>
          </p:cNvPr>
          <p:cNvSpPr>
            <a:spLocks noGrp="1"/>
          </p:cNvSpPr>
          <p:nvPr>
            <p:ph type="title"/>
          </p:nvPr>
        </p:nvSpPr>
        <p:spPr/>
        <p:txBody>
          <a:bodyPr/>
          <a:lstStyle/>
          <a:p>
            <a:r>
              <a:rPr lang="en-GB">
                <a:ea typeface="Calibri"/>
                <a:cs typeface="Calibri"/>
              </a:rPr>
              <a:t>What Works?</a:t>
            </a:r>
            <a:endParaRPr lang="en-GB"/>
          </a:p>
        </p:txBody>
      </p:sp>
      <p:sp>
        <p:nvSpPr>
          <p:cNvPr id="3" name="Content Placeholder 2">
            <a:extLst>
              <a:ext uri="{FF2B5EF4-FFF2-40B4-BE49-F238E27FC236}">
                <a16:creationId xmlns:a16="http://schemas.microsoft.com/office/drawing/2014/main" id="{02015519-BE7E-8128-5DFD-15FD9D774EA0}"/>
              </a:ext>
            </a:extLst>
          </p:cNvPr>
          <p:cNvSpPr>
            <a:spLocks noGrp="1"/>
          </p:cNvSpPr>
          <p:nvPr>
            <p:ph idx="1"/>
          </p:nvPr>
        </p:nvSpPr>
        <p:spPr/>
        <p:txBody>
          <a:bodyPr/>
          <a:lstStyle/>
          <a:p>
            <a:endParaRPr lang="en-GB"/>
          </a:p>
        </p:txBody>
      </p:sp>
      <p:sp>
        <p:nvSpPr>
          <p:cNvPr id="4" name="TextBox 3">
            <a:extLst>
              <a:ext uri="{FF2B5EF4-FFF2-40B4-BE49-F238E27FC236}">
                <a16:creationId xmlns:a16="http://schemas.microsoft.com/office/drawing/2014/main" id="{98B2C878-63B2-6316-07FE-2B1A81ED0DC8}"/>
              </a:ext>
            </a:extLst>
          </p:cNvPr>
          <p:cNvSpPr txBox="1"/>
          <p:nvPr/>
        </p:nvSpPr>
        <p:spPr>
          <a:xfrm>
            <a:off x="448358" y="1597674"/>
            <a:ext cx="8367265"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GB" sz="4000" b="1" i="0" u="none" strike="noStrike" baseline="0">
                <a:solidFill>
                  <a:srgbClr val="FF438B"/>
                </a:solidFill>
                <a:latin typeface="Calibri"/>
                <a:ea typeface="Segoe UI"/>
                <a:cs typeface="Segoe UI"/>
              </a:rPr>
              <a:t>1. The ‘Therapeutic Alliance’</a:t>
            </a:r>
            <a:r>
              <a:rPr lang="en-US" sz="4000" b="1" i="0">
                <a:solidFill>
                  <a:srgbClr val="FFFF00"/>
                </a:solidFill>
                <a:latin typeface="Calibri"/>
                <a:ea typeface="Segoe UI"/>
                <a:cs typeface="Segoe UI"/>
              </a:rPr>
              <a:t>​</a:t>
            </a:r>
          </a:p>
          <a:p>
            <a:r>
              <a:rPr lang="en-GB" sz="4000" i="0" u="none" strike="noStrike" baseline="0">
                <a:solidFill>
                  <a:srgbClr val="FF438B"/>
                </a:solidFill>
                <a:latin typeface="Calibri"/>
                <a:ea typeface="Segoe UI"/>
                <a:cs typeface="Segoe UI"/>
              </a:rPr>
              <a:t>Rapport, and a trusted relationship</a:t>
            </a:r>
            <a:endParaRPr lang="en-GB" sz="4000">
              <a:solidFill>
                <a:srgbClr val="FF438B"/>
              </a:solidFill>
              <a:latin typeface="Calibri"/>
              <a:ea typeface="Segoe UI"/>
              <a:cs typeface="Segoe UI"/>
            </a:endParaRPr>
          </a:p>
          <a:p>
            <a:r>
              <a:rPr lang="en-GB" sz="4000">
                <a:solidFill>
                  <a:srgbClr val="FF438B"/>
                </a:solidFill>
                <a:latin typeface="Calibri"/>
                <a:ea typeface="Segoe UI"/>
                <a:cs typeface="Segoe UI"/>
              </a:rPr>
              <a:t>Goals that are meaningful and agreed</a:t>
            </a:r>
            <a:endParaRPr lang="en-GB">
              <a:solidFill>
                <a:srgbClr val="FFFF00"/>
              </a:solidFill>
              <a:latin typeface="Calibri"/>
              <a:ea typeface="Calibri"/>
              <a:cs typeface="Calibri"/>
            </a:endParaRPr>
          </a:p>
          <a:p>
            <a:r>
              <a:rPr lang="en-GB" sz="4000">
                <a:solidFill>
                  <a:srgbClr val="FF438B"/>
                </a:solidFill>
                <a:latin typeface="Calibri"/>
                <a:ea typeface="Segoe UI"/>
                <a:cs typeface="Segoe UI"/>
              </a:rPr>
              <a:t>Plans that meet person's goals </a:t>
            </a:r>
            <a:r>
              <a:rPr lang="en-GB" sz="4000" i="0">
                <a:solidFill>
                  <a:srgbClr val="FFFF00"/>
                </a:solidFill>
                <a:latin typeface="Calibri"/>
                <a:ea typeface="Segoe UI"/>
                <a:cs typeface="Segoe UI"/>
              </a:rPr>
              <a:t>​</a:t>
            </a:r>
            <a:endParaRPr lang="en-GB">
              <a:ea typeface="Calibri"/>
              <a:cs typeface="Calibri"/>
            </a:endParaRPr>
          </a:p>
          <a:p>
            <a:pPr algn="l" rtl="0"/>
            <a:r>
              <a:rPr lang="en-GB" sz="4000" b="0" i="0">
                <a:solidFill>
                  <a:srgbClr val="FFFF00"/>
                </a:solidFill>
                <a:latin typeface="Calibri"/>
                <a:ea typeface="Segoe UI"/>
                <a:cs typeface="Segoe UI"/>
              </a:rPr>
              <a:t>​</a:t>
            </a:r>
          </a:p>
          <a:p>
            <a:pPr algn="l" rtl="0"/>
            <a:r>
              <a:rPr lang="en-GB" sz="4000" b="1" i="0" u="none" strike="noStrike" baseline="0">
                <a:solidFill>
                  <a:srgbClr val="FFFF00"/>
                </a:solidFill>
                <a:latin typeface="Calibri"/>
                <a:ea typeface="Segoe UI"/>
                <a:cs typeface="Segoe UI"/>
              </a:rPr>
              <a:t>2. Acting on real-time feedback</a:t>
            </a:r>
          </a:p>
          <a:p>
            <a:pPr algn="ctr"/>
            <a:endParaRPr lang="en-GB"/>
          </a:p>
        </p:txBody>
      </p:sp>
    </p:spTree>
    <p:extLst>
      <p:ext uri="{BB962C8B-B14F-4D97-AF65-F5344CB8AC3E}">
        <p14:creationId xmlns:p14="http://schemas.microsoft.com/office/powerpoint/2010/main" val="201523152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64096"/>
          </a:xfrm>
        </p:spPr>
        <p:txBody>
          <a:bodyPr>
            <a:normAutofit/>
          </a:bodyPr>
          <a:lstStyle/>
          <a:p>
            <a:r>
              <a:rPr lang="en-GB" b="1"/>
              <a:t>What help is available?</a:t>
            </a:r>
          </a:p>
        </p:txBody>
      </p:sp>
      <p:sp>
        <p:nvSpPr>
          <p:cNvPr id="3" name="Content Placeholder 2"/>
          <p:cNvSpPr>
            <a:spLocks noGrp="1"/>
          </p:cNvSpPr>
          <p:nvPr>
            <p:ph idx="1"/>
          </p:nvPr>
        </p:nvSpPr>
        <p:spPr>
          <a:xfrm>
            <a:off x="457200" y="980728"/>
            <a:ext cx="8229600" cy="5760640"/>
          </a:xfrm>
        </p:spPr>
        <p:txBody>
          <a:bodyPr>
            <a:normAutofit fontScale="92500" lnSpcReduction="20000"/>
          </a:bodyPr>
          <a:lstStyle/>
          <a:p>
            <a:pPr marL="0" indent="0">
              <a:buNone/>
            </a:pPr>
            <a:r>
              <a:rPr lang="en-GB" b="1"/>
              <a:t>Open access specialist services</a:t>
            </a:r>
            <a:r>
              <a:rPr lang="en-GB"/>
              <a:t>, e.g. drop in, needle exchange, advice and information </a:t>
            </a:r>
          </a:p>
          <a:p>
            <a:pPr marL="0" indent="0">
              <a:buNone/>
            </a:pPr>
            <a:r>
              <a:rPr lang="en-GB">
                <a:solidFill>
                  <a:schemeClr val="tx2">
                    <a:lumMod val="60000"/>
                    <a:lumOff val="40000"/>
                  </a:schemeClr>
                </a:solidFill>
              </a:rPr>
              <a:t>For anyone - Approx. 2500 people access p.a. </a:t>
            </a:r>
            <a:endParaRPr lang="en-GB"/>
          </a:p>
          <a:p>
            <a:pPr marL="0" indent="0">
              <a:buNone/>
            </a:pPr>
            <a:endParaRPr lang="en-GB" sz="1900"/>
          </a:p>
          <a:p>
            <a:pPr marL="0" indent="0">
              <a:buNone/>
            </a:pPr>
            <a:r>
              <a:rPr lang="en-GB" b="1">
                <a:solidFill>
                  <a:srgbClr val="00FF00"/>
                </a:solidFill>
              </a:rPr>
              <a:t>Structured specialist treatment</a:t>
            </a:r>
            <a:r>
              <a:rPr lang="en-GB">
                <a:solidFill>
                  <a:srgbClr val="00FF00"/>
                </a:solidFill>
              </a:rPr>
              <a:t>, e.g. NICE guidance structured psychosocial and prescribing </a:t>
            </a:r>
          </a:p>
          <a:p>
            <a:pPr marL="0" indent="0">
              <a:buNone/>
            </a:pPr>
            <a:r>
              <a:rPr lang="en-GB">
                <a:solidFill>
                  <a:schemeClr val="tx2">
                    <a:lumMod val="60000"/>
                    <a:lumOff val="40000"/>
                  </a:schemeClr>
                </a:solidFill>
              </a:rPr>
              <a:t>For People who are dependent - 2600 places (alcohol &amp; drugs)</a:t>
            </a:r>
            <a:endParaRPr lang="en-GB">
              <a:solidFill>
                <a:srgbClr val="00FF00"/>
              </a:solidFill>
            </a:endParaRPr>
          </a:p>
          <a:p>
            <a:pPr marL="0" indent="0">
              <a:buNone/>
            </a:pPr>
            <a:endParaRPr lang="en-GB" sz="1900">
              <a:solidFill>
                <a:srgbClr val="00FF00"/>
              </a:solidFill>
            </a:endParaRPr>
          </a:p>
          <a:p>
            <a:pPr marL="0" indent="0">
              <a:buNone/>
            </a:pPr>
            <a:r>
              <a:rPr lang="en-GB" b="1"/>
              <a:t>Residential assessment, stabilisation and detox  </a:t>
            </a:r>
          </a:p>
          <a:p>
            <a:pPr marL="0" indent="0">
              <a:buNone/>
            </a:pPr>
            <a:r>
              <a:rPr lang="en-GB">
                <a:solidFill>
                  <a:schemeClr val="tx2">
                    <a:lumMod val="60000"/>
                    <a:lumOff val="40000"/>
                  </a:schemeClr>
                </a:solidFill>
              </a:rPr>
              <a:t>10% of treatment population 260 people p.a</a:t>
            </a:r>
            <a:r>
              <a:rPr lang="en-GB"/>
              <a:t>.</a:t>
            </a:r>
          </a:p>
          <a:p>
            <a:pPr marL="0" indent="0">
              <a:buNone/>
            </a:pPr>
            <a:endParaRPr lang="en-GB" sz="1900"/>
          </a:p>
          <a:p>
            <a:pPr marL="0" indent="0">
              <a:buNone/>
            </a:pPr>
            <a:r>
              <a:rPr lang="en-GB" b="1"/>
              <a:t>Residential Rehabilitation </a:t>
            </a:r>
          </a:p>
          <a:p>
            <a:pPr marL="0" indent="0">
              <a:buNone/>
            </a:pPr>
            <a:r>
              <a:rPr lang="en-GB">
                <a:solidFill>
                  <a:schemeClr val="tx2">
                    <a:lumMod val="60000"/>
                    <a:lumOff val="40000"/>
                  </a:schemeClr>
                </a:solidFill>
              </a:rPr>
              <a:t>5% of the treatment population – 130 people p.a.</a:t>
            </a:r>
            <a:endParaRPr lang="en-GB"/>
          </a:p>
        </p:txBody>
      </p:sp>
      <p:pic>
        <p:nvPicPr>
          <p:cNvPr id="4" name="Picture 3">
            <a:extLst>
              <a:ext uri="{FF2B5EF4-FFF2-40B4-BE49-F238E27FC236}">
                <a16:creationId xmlns:a16="http://schemas.microsoft.com/office/drawing/2014/main" id="{CFF1B17E-EA28-497A-BD6F-C4F114A16D6B}"/>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92465497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B22300CF-EC3A-E303-53E0-D9496A8CFAD3}"/>
              </a:ext>
            </a:extLst>
          </p:cNvPr>
          <p:cNvSpPr/>
          <p:nvPr/>
        </p:nvSpPr>
        <p:spPr>
          <a:xfrm>
            <a:off x="7164846" y="2566925"/>
            <a:ext cx="1881552" cy="1791109"/>
          </a:xfrm>
          <a:prstGeom prst="ellipse">
            <a:avLst/>
          </a:prstGeom>
          <a:solidFill>
            <a:srgbClr val="CC3C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Calibri"/>
              <a:ea typeface="+mn-ea"/>
              <a:cs typeface="+mn-cs"/>
            </a:endParaRPr>
          </a:p>
        </p:txBody>
      </p:sp>
      <p:sp>
        <p:nvSpPr>
          <p:cNvPr id="4" name="Arrow: Right 3">
            <a:extLst>
              <a:ext uri="{FF2B5EF4-FFF2-40B4-BE49-F238E27FC236}">
                <a16:creationId xmlns:a16="http://schemas.microsoft.com/office/drawing/2014/main" id="{4512F41C-88B0-5164-8BBD-55E33703898D}"/>
              </a:ext>
            </a:extLst>
          </p:cNvPr>
          <p:cNvSpPr/>
          <p:nvPr/>
        </p:nvSpPr>
        <p:spPr>
          <a:xfrm>
            <a:off x="1614268" y="2503171"/>
            <a:ext cx="5813474" cy="2099603"/>
          </a:xfrm>
          <a:prstGeom prst="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Calibri"/>
              <a:ea typeface="+mn-ea"/>
              <a:cs typeface="+mn-cs"/>
            </a:endParaRPr>
          </a:p>
        </p:txBody>
      </p:sp>
      <p:sp>
        <p:nvSpPr>
          <p:cNvPr id="14" name="Arrow: Curved Up 13">
            <a:extLst>
              <a:ext uri="{FF2B5EF4-FFF2-40B4-BE49-F238E27FC236}">
                <a16:creationId xmlns:a16="http://schemas.microsoft.com/office/drawing/2014/main" id="{BDEFF8AC-4679-412C-A1E3-2EACA0BEF41A}"/>
              </a:ext>
            </a:extLst>
          </p:cNvPr>
          <p:cNvSpPr/>
          <p:nvPr/>
        </p:nvSpPr>
        <p:spPr>
          <a:xfrm>
            <a:off x="1751757" y="4150220"/>
            <a:ext cx="6852691" cy="1928859"/>
          </a:xfrm>
          <a:prstGeom prst="curvedUpArrow">
            <a:avLst/>
          </a:prstGeom>
          <a:ln>
            <a:solidFill>
              <a:srgbClr val="CC3C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Calibri"/>
              <a:ea typeface="+mn-ea"/>
              <a:cs typeface="+mn-cs"/>
            </a:endParaRPr>
          </a:p>
        </p:txBody>
      </p:sp>
      <p:sp>
        <p:nvSpPr>
          <p:cNvPr id="5" name="Arrow: Pentagon 4">
            <a:extLst>
              <a:ext uri="{FF2B5EF4-FFF2-40B4-BE49-F238E27FC236}">
                <a16:creationId xmlns:a16="http://schemas.microsoft.com/office/drawing/2014/main" id="{4EC516A7-6AA3-C7AF-C6EA-551DF7CDA813}"/>
              </a:ext>
            </a:extLst>
          </p:cNvPr>
          <p:cNvSpPr/>
          <p:nvPr/>
        </p:nvSpPr>
        <p:spPr>
          <a:xfrm>
            <a:off x="57109" y="0"/>
            <a:ext cx="2369568" cy="6858000"/>
          </a:xfrm>
          <a:prstGeom prst="homePlate">
            <a:avLst/>
          </a:prstGeom>
          <a:solidFill>
            <a:srgbClr val="CC3C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prstClr val="white"/>
                </a:solidFill>
                <a:effectLst/>
                <a:uLnTx/>
                <a:uFillTx/>
                <a:latin typeface="Calibri"/>
                <a:ea typeface="+mn-ea"/>
                <a:cs typeface="+mn-cs"/>
              </a:rPr>
              <a:t>Outreach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prstClr val="white"/>
                </a:solidFill>
                <a:effectLst/>
                <a:uLnTx/>
                <a:uFillTx/>
                <a:latin typeface="Calibri"/>
                <a:ea typeface="+mn-ea"/>
                <a:cs typeface="+mn-cs"/>
              </a:rPr>
              <a:t>Online chat </a:t>
            </a:r>
            <a:r>
              <a:rPr kumimoji="0" lang="en-GB" b="1" i="1" u="none" strike="noStrike" kern="1200" cap="none" spc="0" normalizeH="0" baseline="0" noProof="0">
                <a:ln>
                  <a:noFill/>
                </a:ln>
                <a:solidFill>
                  <a:prstClr val="white"/>
                </a:solidFill>
                <a:effectLst/>
                <a:uLnTx/>
                <a:uFillTx/>
                <a:latin typeface="Calibri"/>
                <a:ea typeface="+mn-ea"/>
                <a:cs typeface="+mn-cs"/>
              </a:rPr>
              <a:t>(link)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1"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prstClr val="white"/>
                </a:solidFill>
                <a:effectLst/>
                <a:uLnTx/>
                <a:uFillTx/>
                <a:latin typeface="Calibri"/>
                <a:ea typeface="+mn-ea"/>
                <a:cs typeface="+mn-cs"/>
              </a:rPr>
              <a:t>Telephone helpline </a:t>
            </a:r>
            <a:r>
              <a:rPr kumimoji="0" lang="en-GB" b="1" i="1" u="none" strike="noStrike" kern="1200" cap="none" spc="0" normalizeH="0" baseline="0" noProof="0">
                <a:ln>
                  <a:noFill/>
                </a:ln>
                <a:solidFill>
                  <a:prstClr val="white"/>
                </a:solidFill>
                <a:effectLst/>
                <a:uLnTx/>
                <a:uFillTx/>
                <a:latin typeface="Calibri"/>
                <a:ea typeface="+mn-ea"/>
                <a:cs typeface="+mn-cs"/>
              </a:rPr>
              <a:t>(number)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prstClr val="white"/>
                </a:solidFill>
                <a:effectLst/>
                <a:uLnTx/>
                <a:uFillTx/>
                <a:latin typeface="Calibri"/>
                <a:ea typeface="+mn-ea"/>
                <a:cs typeface="+mn-cs"/>
              </a:rPr>
              <a:t>Drop in </a:t>
            </a:r>
            <a:endParaRPr kumimoji="0" lang="en-GB" b="1" i="1"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1"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prstClr val="white"/>
                </a:solidFill>
                <a:effectLst/>
                <a:uLnTx/>
                <a:uFillTx/>
                <a:latin typeface="Calibri"/>
                <a:ea typeface="+mn-ea"/>
                <a:cs typeface="+mn-cs"/>
              </a:rPr>
              <a:t>Needle Exchange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bg1"/>
                </a:solidFill>
                <a:effectLst/>
                <a:uLnTx/>
                <a:uFillTx/>
                <a:latin typeface="Calibri"/>
                <a:ea typeface="+mn-ea"/>
                <a:cs typeface="+mn-cs"/>
              </a:rPr>
              <a:t>Coming into agencies you are already working with, such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chemeClr val="bg1"/>
                </a:solidFill>
                <a:effectLst/>
                <a:uLnTx/>
                <a:uFillTx/>
                <a:latin typeface="Calibri"/>
                <a:ea typeface="+mn-ea"/>
                <a:cs typeface="+mn-cs"/>
              </a:rPr>
              <a:t>as accommodation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a:extLst>
              <a:ext uri="{FF2B5EF4-FFF2-40B4-BE49-F238E27FC236}">
                <a16:creationId xmlns:a16="http://schemas.microsoft.com/office/drawing/2014/main" id="{8BF7F2C0-9F95-AF5E-E605-0BF534F41EC3}"/>
              </a:ext>
            </a:extLst>
          </p:cNvPr>
          <p:cNvSpPr txBox="1"/>
          <p:nvPr/>
        </p:nvSpPr>
        <p:spPr>
          <a:xfrm>
            <a:off x="2411327" y="3111794"/>
            <a:ext cx="250488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chemeClr val="bg1"/>
                </a:solidFill>
                <a:effectLst/>
                <a:uLnTx/>
                <a:uFillTx/>
                <a:latin typeface="Calibri"/>
                <a:ea typeface="+mn-ea"/>
                <a:cs typeface="+mn-cs"/>
              </a:rPr>
              <a:t>1. SORT &amp; STABILISE – </a:t>
            </a:r>
            <a:r>
              <a:rPr kumimoji="0" lang="en-GB" sz="1350" b="0" i="0" u="none" strike="noStrike" kern="1200" cap="none" spc="0" normalizeH="0" baseline="0" noProof="0">
                <a:ln>
                  <a:noFill/>
                </a:ln>
                <a:solidFill>
                  <a:schemeClr val="bg1"/>
                </a:solidFill>
                <a:effectLst/>
                <a:uLnTx/>
                <a:uFillTx/>
                <a:latin typeface="Calibri"/>
                <a:ea typeface="+mn-ea"/>
                <a:cs typeface="+mn-cs"/>
              </a:rPr>
              <a:t>the first </a:t>
            </a:r>
            <a:r>
              <a:rPr kumimoji="0" lang="en-GB" sz="1350" b="0" i="0" u="sng" strike="noStrike" kern="1200" cap="none" spc="0" normalizeH="0" baseline="0" noProof="0">
                <a:ln>
                  <a:noFill/>
                </a:ln>
                <a:solidFill>
                  <a:schemeClr val="bg1"/>
                </a:solidFill>
                <a:effectLst/>
                <a:uLnTx/>
                <a:uFillTx/>
                <a:latin typeface="Calibri"/>
                <a:ea typeface="+mn-ea"/>
                <a:cs typeface="+mn-cs"/>
              </a:rPr>
              <a:t>12 weeks </a:t>
            </a:r>
            <a:r>
              <a:rPr kumimoji="0" lang="en-GB" sz="1350" b="0" i="0" u="none" strike="noStrike" kern="1200" cap="none" spc="0" normalizeH="0" baseline="0" noProof="0">
                <a:ln>
                  <a:noFill/>
                </a:ln>
                <a:solidFill>
                  <a:schemeClr val="bg1"/>
                </a:solidFill>
                <a:effectLst/>
                <a:uLnTx/>
                <a:uFillTx/>
                <a:latin typeface="Calibri"/>
                <a:ea typeface="+mn-ea"/>
                <a:cs typeface="+mn-cs"/>
              </a:rPr>
              <a:t>are just about sorting out the most pressing things for you</a:t>
            </a:r>
          </a:p>
        </p:txBody>
      </p:sp>
      <p:sp>
        <p:nvSpPr>
          <p:cNvPr id="3" name="TextBox 2">
            <a:extLst>
              <a:ext uri="{FF2B5EF4-FFF2-40B4-BE49-F238E27FC236}">
                <a16:creationId xmlns:a16="http://schemas.microsoft.com/office/drawing/2014/main" id="{1B782354-3D65-0F44-F1CE-C83F802BF47A}"/>
              </a:ext>
            </a:extLst>
          </p:cNvPr>
          <p:cNvSpPr txBox="1"/>
          <p:nvPr/>
        </p:nvSpPr>
        <p:spPr>
          <a:xfrm>
            <a:off x="4888456" y="3111794"/>
            <a:ext cx="1183526" cy="11310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chemeClr val="bg1"/>
                </a:solidFill>
                <a:effectLst/>
                <a:uLnTx/>
                <a:uFillTx/>
                <a:latin typeface="Calibri"/>
                <a:ea typeface="+mn-ea"/>
                <a:cs typeface="+mn-cs"/>
              </a:rPr>
              <a:t>2. COME OFF?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1" i="0" u="none" strike="noStrike" kern="1200" cap="none" spc="0" normalizeH="0" baseline="0" noProof="0">
              <a:ln>
                <a:noFill/>
              </a:ln>
              <a:solidFill>
                <a:schemeClr val="bg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chemeClr val="bg1"/>
                </a:solidFill>
                <a:effectLst/>
                <a:uLnTx/>
                <a:uFillTx/>
                <a:latin typeface="Calibri"/>
                <a:ea typeface="+mn-ea"/>
                <a:cs typeface="+mn-cs"/>
              </a:rPr>
              <a:t>STAY 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chemeClr val="bg1"/>
                </a:solidFill>
                <a:effectLst/>
                <a:uLnTx/>
                <a:uFillTx/>
                <a:latin typeface="Calibri"/>
                <a:ea typeface="+mn-ea"/>
                <a:cs typeface="+mn-cs"/>
              </a:rPr>
              <a:t> </a:t>
            </a:r>
          </a:p>
        </p:txBody>
      </p:sp>
      <p:sp>
        <p:nvSpPr>
          <p:cNvPr id="6" name="TextBox 5">
            <a:extLst>
              <a:ext uri="{FF2B5EF4-FFF2-40B4-BE49-F238E27FC236}">
                <a16:creationId xmlns:a16="http://schemas.microsoft.com/office/drawing/2014/main" id="{19A07149-AECA-38C7-7EEB-96E696873AD2}"/>
              </a:ext>
            </a:extLst>
          </p:cNvPr>
          <p:cNvSpPr txBox="1"/>
          <p:nvPr/>
        </p:nvSpPr>
        <p:spPr>
          <a:xfrm>
            <a:off x="6086076" y="3162398"/>
            <a:ext cx="791307"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chemeClr val="bg1"/>
                </a:solidFill>
                <a:effectLst/>
                <a:uLnTx/>
                <a:uFillTx/>
                <a:latin typeface="Calibri"/>
                <a:ea typeface="+mn-ea"/>
                <a:cs typeface="+mn-cs"/>
              </a:rPr>
              <a:t>Detox</a:t>
            </a:r>
          </a:p>
        </p:txBody>
      </p:sp>
      <p:sp>
        <p:nvSpPr>
          <p:cNvPr id="11" name="TextBox 10">
            <a:extLst>
              <a:ext uri="{FF2B5EF4-FFF2-40B4-BE49-F238E27FC236}">
                <a16:creationId xmlns:a16="http://schemas.microsoft.com/office/drawing/2014/main" id="{5DF2D96F-9E7A-FDEC-1BDE-11FC6B9C3EB8}"/>
              </a:ext>
            </a:extLst>
          </p:cNvPr>
          <p:cNvSpPr txBox="1"/>
          <p:nvPr/>
        </p:nvSpPr>
        <p:spPr>
          <a:xfrm>
            <a:off x="6071982" y="3656309"/>
            <a:ext cx="633047"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50" b="1" i="0" u="none" strike="noStrike" kern="1200" cap="none" spc="0" normalizeH="0" baseline="0" noProof="0">
                <a:ln>
                  <a:noFill/>
                </a:ln>
                <a:solidFill>
                  <a:schemeClr val="bg1"/>
                </a:solidFill>
                <a:effectLst/>
                <a:uLnTx/>
                <a:uFillTx/>
                <a:latin typeface="Calibri"/>
                <a:ea typeface="+mn-ea"/>
                <a:cs typeface="+mn-cs"/>
              </a:rPr>
              <a:t>Rehab</a:t>
            </a:r>
            <a:endParaRPr kumimoji="0" lang="en-GB" sz="1350" b="0" i="0" u="none" strike="noStrike" kern="1200" cap="none" spc="0" normalizeH="0" baseline="0" noProof="0">
              <a:ln>
                <a:noFill/>
              </a:ln>
              <a:solidFill>
                <a:schemeClr val="bg1"/>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5E2D4A77-25BD-6443-ECAF-1CD7CF24C487}"/>
              </a:ext>
            </a:extLst>
          </p:cNvPr>
          <p:cNvSpPr txBox="1"/>
          <p:nvPr/>
        </p:nvSpPr>
        <p:spPr>
          <a:xfrm>
            <a:off x="7456520" y="3176143"/>
            <a:ext cx="133752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chemeClr val="bg1"/>
                </a:solidFill>
                <a:effectLst/>
                <a:uLnTx/>
                <a:uFillTx/>
                <a:latin typeface="Calibri"/>
                <a:ea typeface="+mn-ea"/>
                <a:cs typeface="+mn-cs"/>
              </a:rPr>
              <a:t>Aftercare 3-6 months</a:t>
            </a:r>
          </a:p>
        </p:txBody>
      </p:sp>
      <p:sp>
        <p:nvSpPr>
          <p:cNvPr id="16" name="TextBox 15">
            <a:extLst>
              <a:ext uri="{FF2B5EF4-FFF2-40B4-BE49-F238E27FC236}">
                <a16:creationId xmlns:a16="http://schemas.microsoft.com/office/drawing/2014/main" id="{14EDE213-A6E9-1F36-0A72-38AC5CF6B39D}"/>
              </a:ext>
            </a:extLst>
          </p:cNvPr>
          <p:cNvSpPr txBox="1"/>
          <p:nvPr/>
        </p:nvSpPr>
        <p:spPr>
          <a:xfrm>
            <a:off x="2663164" y="4730848"/>
            <a:ext cx="563411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prstClr val="black"/>
                </a:solidFill>
                <a:effectLst/>
                <a:uLnTx/>
                <a:uFillTx/>
                <a:latin typeface="Calibri"/>
                <a:ea typeface="+mn-ea"/>
                <a:cs typeface="+mn-cs"/>
              </a:rPr>
              <a:t>Recovery Support </a:t>
            </a:r>
            <a:r>
              <a:rPr kumimoji="0" lang="en-GB" b="0" i="0" u="none" strike="noStrike" kern="1200" cap="none" spc="0" normalizeH="0" baseline="0" noProof="0">
                <a:ln>
                  <a:noFill/>
                </a:ln>
                <a:solidFill>
                  <a:prstClr val="black"/>
                </a:solidFill>
                <a:effectLst/>
                <a:uLnTx/>
                <a:uFillTx/>
                <a:latin typeface="Calibri"/>
                <a:ea typeface="+mn-ea"/>
                <a:cs typeface="+mn-cs"/>
              </a:rPr>
              <a:t>from Peers with lived experience</a:t>
            </a:r>
          </a:p>
        </p:txBody>
      </p:sp>
      <p:sp>
        <p:nvSpPr>
          <p:cNvPr id="8" name="Arrow: Curved Up 7">
            <a:extLst>
              <a:ext uri="{FF2B5EF4-FFF2-40B4-BE49-F238E27FC236}">
                <a16:creationId xmlns:a16="http://schemas.microsoft.com/office/drawing/2014/main" id="{C4846A24-FBD4-4F14-20E4-AF3E34771B16}"/>
              </a:ext>
            </a:extLst>
          </p:cNvPr>
          <p:cNvSpPr/>
          <p:nvPr/>
        </p:nvSpPr>
        <p:spPr>
          <a:xfrm rot="10800000">
            <a:off x="1320680" y="462643"/>
            <a:ext cx="6976594" cy="2081029"/>
          </a:xfrm>
          <a:prstGeom prst="curvedUpArrow">
            <a:avLst>
              <a:gd name="adj1" fmla="val 20526"/>
              <a:gd name="adj2" fmla="val 50764"/>
              <a:gd name="adj3" fmla="val 25000"/>
            </a:avLst>
          </a:prstGeom>
          <a:ln>
            <a:solidFill>
              <a:srgbClr val="CC3C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641071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phic 28" descr="Scissors">
            <a:extLst>
              <a:ext uri="{FF2B5EF4-FFF2-40B4-BE49-F238E27FC236}">
                <a16:creationId xmlns:a16="http://schemas.microsoft.com/office/drawing/2014/main" id="{AED0A280-3063-491C-A8BB-03B6870BD2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13942" y="1174421"/>
            <a:ext cx="727667" cy="727667"/>
          </a:xfrm>
          <a:prstGeom prst="rect">
            <a:avLst/>
          </a:prstGeom>
        </p:spPr>
      </p:pic>
      <p:pic>
        <p:nvPicPr>
          <p:cNvPr id="42" name="Graphic 41" descr="Scissors">
            <a:extLst>
              <a:ext uri="{FF2B5EF4-FFF2-40B4-BE49-F238E27FC236}">
                <a16:creationId xmlns:a16="http://schemas.microsoft.com/office/drawing/2014/main" id="{5AC72FEC-F77D-49F0-B639-8EF5F29B9E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66635" y="2228128"/>
            <a:ext cx="727667" cy="727667"/>
          </a:xfrm>
          <a:prstGeom prst="rect">
            <a:avLst/>
          </a:prstGeom>
        </p:spPr>
      </p:pic>
      <p:grpSp>
        <p:nvGrpSpPr>
          <p:cNvPr id="47" name="Group 46">
            <a:extLst>
              <a:ext uri="{FF2B5EF4-FFF2-40B4-BE49-F238E27FC236}">
                <a16:creationId xmlns:a16="http://schemas.microsoft.com/office/drawing/2014/main" id="{359BBB4B-1A2F-4052-AC8B-3E4E28DB33B7}"/>
              </a:ext>
            </a:extLst>
          </p:cNvPr>
          <p:cNvGrpSpPr/>
          <p:nvPr/>
        </p:nvGrpSpPr>
        <p:grpSpPr>
          <a:xfrm>
            <a:off x="5868144" y="3213756"/>
            <a:ext cx="2030144" cy="2908044"/>
            <a:chOff x="5868144" y="3213756"/>
            <a:chExt cx="2030144" cy="2908044"/>
          </a:xfrm>
        </p:grpSpPr>
        <p:pic>
          <p:nvPicPr>
            <p:cNvPr id="43" name="Picture 42">
              <a:extLst>
                <a:ext uri="{FF2B5EF4-FFF2-40B4-BE49-F238E27FC236}">
                  <a16:creationId xmlns:a16="http://schemas.microsoft.com/office/drawing/2014/main" id="{11446B64-BA92-4982-B869-E749741960C8}"/>
                </a:ext>
              </a:extLst>
            </p:cNvPr>
            <p:cNvPicPr>
              <a:picLocks noChangeAspect="1"/>
            </p:cNvPicPr>
            <p:nvPr/>
          </p:nvPicPr>
          <p:blipFill>
            <a:blip r:embed="rId4"/>
            <a:stretch>
              <a:fillRect/>
            </a:stretch>
          </p:blipFill>
          <p:spPr>
            <a:xfrm>
              <a:off x="5868144" y="3213756"/>
              <a:ext cx="2030144" cy="2908044"/>
            </a:xfrm>
            <a:prstGeom prst="rect">
              <a:avLst/>
            </a:prstGeom>
          </p:spPr>
        </p:pic>
        <p:pic>
          <p:nvPicPr>
            <p:cNvPr id="44" name="Picture 43">
              <a:extLst>
                <a:ext uri="{FF2B5EF4-FFF2-40B4-BE49-F238E27FC236}">
                  <a16:creationId xmlns:a16="http://schemas.microsoft.com/office/drawing/2014/main" id="{C1E1ED90-F47F-4250-9AAB-FAF489A0F168}"/>
                </a:ext>
              </a:extLst>
            </p:cNvPr>
            <p:cNvPicPr>
              <a:picLocks noChangeAspect="1"/>
            </p:cNvPicPr>
            <p:nvPr/>
          </p:nvPicPr>
          <p:blipFill>
            <a:blip r:embed="rId5"/>
            <a:stretch>
              <a:fillRect/>
            </a:stretch>
          </p:blipFill>
          <p:spPr>
            <a:xfrm>
              <a:off x="6365011" y="4901773"/>
              <a:ext cx="518205" cy="274344"/>
            </a:xfrm>
            <a:prstGeom prst="rect">
              <a:avLst/>
            </a:prstGeom>
          </p:spPr>
        </p:pic>
        <p:pic>
          <p:nvPicPr>
            <p:cNvPr id="46" name="Picture 45">
              <a:extLst>
                <a:ext uri="{FF2B5EF4-FFF2-40B4-BE49-F238E27FC236}">
                  <a16:creationId xmlns:a16="http://schemas.microsoft.com/office/drawing/2014/main" id="{E7C97463-7D7B-47F3-9690-B935725F9CD7}"/>
                </a:ext>
              </a:extLst>
            </p:cNvPr>
            <p:cNvPicPr>
              <a:picLocks noChangeAspect="1"/>
            </p:cNvPicPr>
            <p:nvPr/>
          </p:nvPicPr>
          <p:blipFill>
            <a:blip r:embed="rId6"/>
            <a:stretch>
              <a:fillRect/>
            </a:stretch>
          </p:blipFill>
          <p:spPr>
            <a:xfrm>
              <a:off x="6084168" y="4913966"/>
              <a:ext cx="353599" cy="262151"/>
            </a:xfrm>
            <a:prstGeom prst="rect">
              <a:avLst/>
            </a:prstGeom>
          </p:spPr>
        </p:pic>
      </p:grpSp>
      <p:grpSp>
        <p:nvGrpSpPr>
          <p:cNvPr id="40" name="Group 39">
            <a:extLst>
              <a:ext uri="{FF2B5EF4-FFF2-40B4-BE49-F238E27FC236}">
                <a16:creationId xmlns:a16="http://schemas.microsoft.com/office/drawing/2014/main" id="{059CB933-A11F-4920-93E6-3CB674D72E87}"/>
              </a:ext>
            </a:extLst>
          </p:cNvPr>
          <p:cNvGrpSpPr/>
          <p:nvPr/>
        </p:nvGrpSpPr>
        <p:grpSpPr>
          <a:xfrm>
            <a:off x="6663749" y="1219923"/>
            <a:ext cx="369332" cy="2088232"/>
            <a:chOff x="6594479" y="1268760"/>
            <a:chExt cx="369332" cy="2088232"/>
          </a:xfrm>
        </p:grpSpPr>
        <p:cxnSp>
          <p:nvCxnSpPr>
            <p:cNvPr id="49" name="Straight Connector 48">
              <a:extLst>
                <a:ext uri="{FF2B5EF4-FFF2-40B4-BE49-F238E27FC236}">
                  <a16:creationId xmlns:a16="http://schemas.microsoft.com/office/drawing/2014/main" id="{CD88AE6F-A903-4C3A-A321-06B9667A1132}"/>
                </a:ext>
              </a:extLst>
            </p:cNvPr>
            <p:cNvCxnSpPr/>
            <p:nvPr/>
          </p:nvCxnSpPr>
          <p:spPr>
            <a:xfrm>
              <a:off x="6857270" y="1268760"/>
              <a:ext cx="0" cy="2088232"/>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1751ABD-32DE-466B-A76E-908B3BF501FB}"/>
                </a:ext>
              </a:extLst>
            </p:cNvPr>
            <p:cNvCxnSpPr/>
            <p:nvPr/>
          </p:nvCxnSpPr>
          <p:spPr>
            <a:xfrm>
              <a:off x="6779145" y="1268760"/>
              <a:ext cx="0" cy="2088232"/>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334A73FD-8506-4370-A50D-A9B6F82F572E}"/>
                </a:ext>
              </a:extLst>
            </p:cNvPr>
            <p:cNvGrpSpPr/>
            <p:nvPr/>
          </p:nvGrpSpPr>
          <p:grpSpPr>
            <a:xfrm>
              <a:off x="6594479" y="1268760"/>
              <a:ext cx="369332" cy="2088232"/>
              <a:chOff x="7059490" y="1268760"/>
              <a:chExt cx="369332" cy="2088232"/>
            </a:xfrm>
          </p:grpSpPr>
          <p:cxnSp>
            <p:nvCxnSpPr>
              <p:cNvPr id="31" name="Straight Connector 30">
                <a:extLst>
                  <a:ext uri="{FF2B5EF4-FFF2-40B4-BE49-F238E27FC236}">
                    <a16:creationId xmlns:a16="http://schemas.microsoft.com/office/drawing/2014/main" id="{B12A7C8C-7BC5-47B2-B606-71A8834CC280}"/>
                  </a:ext>
                </a:extLst>
              </p:cNvPr>
              <p:cNvCxnSpPr/>
              <p:nvPr/>
            </p:nvCxnSpPr>
            <p:spPr>
              <a:xfrm>
                <a:off x="7170621" y="1268760"/>
                <a:ext cx="0" cy="2088232"/>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352939C-E2FE-47DA-8792-CB6E24CABA84}"/>
                  </a:ext>
                </a:extLst>
              </p:cNvPr>
              <p:cNvSpPr txBox="1"/>
              <p:nvPr/>
            </p:nvSpPr>
            <p:spPr>
              <a:xfrm rot="5400000">
                <a:off x="6786956" y="2177956"/>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Drugs</a:t>
                </a:r>
              </a:p>
            </p:txBody>
          </p:sp>
        </p:grpSp>
      </p:grpSp>
      <p:grpSp>
        <p:nvGrpSpPr>
          <p:cNvPr id="32" name="Group 31">
            <a:extLst>
              <a:ext uri="{FF2B5EF4-FFF2-40B4-BE49-F238E27FC236}">
                <a16:creationId xmlns:a16="http://schemas.microsoft.com/office/drawing/2014/main" id="{8CFA84F4-7F73-4692-AA5B-283792858090}"/>
              </a:ext>
            </a:extLst>
          </p:cNvPr>
          <p:cNvGrpSpPr/>
          <p:nvPr/>
        </p:nvGrpSpPr>
        <p:grpSpPr>
          <a:xfrm>
            <a:off x="320529" y="1556792"/>
            <a:ext cx="4158901" cy="4489706"/>
            <a:chOff x="320529" y="1556792"/>
            <a:chExt cx="4158901" cy="4489706"/>
          </a:xfrm>
        </p:grpSpPr>
        <p:grpSp>
          <p:nvGrpSpPr>
            <p:cNvPr id="41" name="Group 40">
              <a:extLst>
                <a:ext uri="{FF2B5EF4-FFF2-40B4-BE49-F238E27FC236}">
                  <a16:creationId xmlns:a16="http://schemas.microsoft.com/office/drawing/2014/main" id="{FBF778E7-5032-4DCF-A452-C0444016530C}"/>
                </a:ext>
              </a:extLst>
            </p:cNvPr>
            <p:cNvGrpSpPr/>
            <p:nvPr/>
          </p:nvGrpSpPr>
          <p:grpSpPr>
            <a:xfrm>
              <a:off x="965153" y="1556792"/>
              <a:ext cx="2878203" cy="4489706"/>
              <a:chOff x="965153" y="1556792"/>
              <a:chExt cx="2878203" cy="4489706"/>
            </a:xfrm>
          </p:grpSpPr>
          <p:grpSp>
            <p:nvGrpSpPr>
              <p:cNvPr id="28" name="Group 27">
                <a:extLst>
                  <a:ext uri="{FF2B5EF4-FFF2-40B4-BE49-F238E27FC236}">
                    <a16:creationId xmlns:a16="http://schemas.microsoft.com/office/drawing/2014/main" id="{36963182-CF66-4F57-B160-21870A6A15B4}"/>
                  </a:ext>
                </a:extLst>
              </p:cNvPr>
              <p:cNvGrpSpPr/>
              <p:nvPr/>
            </p:nvGrpSpPr>
            <p:grpSpPr>
              <a:xfrm>
                <a:off x="996575" y="1556792"/>
                <a:ext cx="2783337" cy="4489706"/>
                <a:chOff x="996575" y="1556792"/>
                <a:chExt cx="2783337" cy="4489706"/>
              </a:xfrm>
            </p:grpSpPr>
            <p:grpSp>
              <p:nvGrpSpPr>
                <p:cNvPr id="12" name="Group 11">
                  <a:extLst>
                    <a:ext uri="{FF2B5EF4-FFF2-40B4-BE49-F238E27FC236}">
                      <a16:creationId xmlns:a16="http://schemas.microsoft.com/office/drawing/2014/main" id="{09EAF4A9-73C5-4E71-88D0-4A5209F033A6}"/>
                    </a:ext>
                  </a:extLst>
                </p:cNvPr>
                <p:cNvGrpSpPr/>
                <p:nvPr/>
              </p:nvGrpSpPr>
              <p:grpSpPr>
                <a:xfrm>
                  <a:off x="1331640" y="3140968"/>
                  <a:ext cx="2029108" cy="2905530"/>
                  <a:chOff x="1283478" y="1412776"/>
                  <a:chExt cx="2029108" cy="2905530"/>
                </a:xfrm>
              </p:grpSpPr>
              <p:pic>
                <p:nvPicPr>
                  <p:cNvPr id="10" name="Picture 9">
                    <a:extLst>
                      <a:ext uri="{FF2B5EF4-FFF2-40B4-BE49-F238E27FC236}">
                        <a16:creationId xmlns:a16="http://schemas.microsoft.com/office/drawing/2014/main" id="{A8FE1A86-48D4-4A46-ADA0-A8C4DAF7A63F}"/>
                      </a:ext>
                    </a:extLst>
                  </p:cNvPr>
                  <p:cNvPicPr>
                    <a:picLocks noChangeAspect="1"/>
                  </p:cNvPicPr>
                  <p:nvPr/>
                </p:nvPicPr>
                <p:blipFill>
                  <a:blip r:embed="rId7"/>
                  <a:stretch>
                    <a:fillRect/>
                  </a:stretch>
                </p:blipFill>
                <p:spPr>
                  <a:xfrm>
                    <a:off x="1283478" y="1412776"/>
                    <a:ext cx="2029108" cy="2905530"/>
                  </a:xfrm>
                  <a:prstGeom prst="rect">
                    <a:avLst/>
                  </a:prstGeom>
                </p:spPr>
              </p:pic>
              <p:cxnSp>
                <p:nvCxnSpPr>
                  <p:cNvPr id="5" name="Straight Connector 4">
                    <a:extLst>
                      <a:ext uri="{FF2B5EF4-FFF2-40B4-BE49-F238E27FC236}">
                        <a16:creationId xmlns:a16="http://schemas.microsoft.com/office/drawing/2014/main" id="{A55AC479-0BB2-4347-82C3-5034231DBCC8}"/>
                      </a:ext>
                    </a:extLst>
                  </p:cNvPr>
                  <p:cNvCxnSpPr>
                    <a:cxnSpLocks/>
                  </p:cNvCxnSpPr>
                  <p:nvPr/>
                </p:nvCxnSpPr>
                <p:spPr>
                  <a:xfrm flipH="1" flipV="1">
                    <a:off x="1835696" y="3140968"/>
                    <a:ext cx="462336" cy="198022"/>
                  </a:xfrm>
                  <a:prstGeom prst="line">
                    <a:avLst/>
                  </a:prstGeom>
                  <a:ln w="76200">
                    <a:solidFill>
                      <a:schemeClr val="tx1">
                        <a:lumMod val="85000"/>
                        <a:lumOff val="15000"/>
                      </a:schemeClr>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1B6951EA-CA6D-4AA0-8A56-082FE63F6870}"/>
                      </a:ext>
                    </a:extLst>
                  </p:cNvPr>
                  <p:cNvCxnSpPr/>
                  <p:nvPr/>
                </p:nvCxnSpPr>
                <p:spPr>
                  <a:xfrm flipH="1">
                    <a:off x="1566592" y="3158970"/>
                    <a:ext cx="288032" cy="180020"/>
                  </a:xfrm>
                  <a:prstGeom prst="line">
                    <a:avLst/>
                  </a:prstGeom>
                  <a:ln w="762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15">
                  <a:extLst>
                    <a:ext uri="{FF2B5EF4-FFF2-40B4-BE49-F238E27FC236}">
                      <a16:creationId xmlns:a16="http://schemas.microsoft.com/office/drawing/2014/main" id="{196402C0-9E0D-48AC-86D9-5266AF9F91D4}"/>
                    </a:ext>
                  </a:extLst>
                </p:cNvPr>
                <p:cNvCxnSpPr>
                  <a:cxnSpLocks/>
                </p:cNvCxnSpPr>
                <p:nvPr/>
              </p:nvCxnSpPr>
              <p:spPr>
                <a:xfrm>
                  <a:off x="996575" y="1683100"/>
                  <a:ext cx="762195" cy="145786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C73E544-FBE6-49F1-8FA4-0CC911F2CDA3}"/>
                    </a:ext>
                  </a:extLst>
                </p:cNvPr>
                <p:cNvCxnSpPr>
                  <a:cxnSpLocks/>
                </p:cNvCxnSpPr>
                <p:nvPr/>
              </p:nvCxnSpPr>
              <p:spPr>
                <a:xfrm>
                  <a:off x="1547664" y="1556792"/>
                  <a:ext cx="211106" cy="1584176"/>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0D1D90E-D601-4130-80A5-53136E3FF7D1}"/>
                    </a:ext>
                  </a:extLst>
                </p:cNvPr>
                <p:cNvCxnSpPr/>
                <p:nvPr/>
              </p:nvCxnSpPr>
              <p:spPr>
                <a:xfrm flipH="1">
                  <a:off x="1758770" y="1556792"/>
                  <a:ext cx="504056" cy="1584176"/>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A1AFDB0-B5D8-4F29-BDD7-8EAEEAC28027}"/>
                    </a:ext>
                  </a:extLst>
                </p:cNvPr>
                <p:cNvCxnSpPr/>
                <p:nvPr/>
              </p:nvCxnSpPr>
              <p:spPr>
                <a:xfrm>
                  <a:off x="2545940" y="1556792"/>
                  <a:ext cx="225860" cy="166518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3164B80-11C3-443F-ACC5-0DD9505A7AD7}"/>
                    </a:ext>
                  </a:extLst>
                </p:cNvPr>
                <p:cNvCxnSpPr>
                  <a:cxnSpLocks/>
                </p:cNvCxnSpPr>
                <p:nvPr/>
              </p:nvCxnSpPr>
              <p:spPr>
                <a:xfrm flipH="1">
                  <a:off x="2766882" y="1624300"/>
                  <a:ext cx="398503" cy="1588676"/>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3EBB23C-1C35-4B89-BBE2-FECF50BBCD0C}"/>
                    </a:ext>
                  </a:extLst>
                </p:cNvPr>
                <p:cNvCxnSpPr>
                  <a:cxnSpLocks/>
                </p:cNvCxnSpPr>
                <p:nvPr/>
              </p:nvCxnSpPr>
              <p:spPr>
                <a:xfrm flipH="1">
                  <a:off x="2766883" y="1624300"/>
                  <a:ext cx="1013029" cy="1597677"/>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4" name="TextBox 33">
                <a:extLst>
                  <a:ext uri="{FF2B5EF4-FFF2-40B4-BE49-F238E27FC236}">
                    <a16:creationId xmlns:a16="http://schemas.microsoft.com/office/drawing/2014/main" id="{3D697EE9-67A5-4CB8-BE2A-8ECD13B8D967}"/>
                  </a:ext>
                </a:extLst>
              </p:cNvPr>
              <p:cNvSpPr txBox="1"/>
              <p:nvPr/>
            </p:nvSpPr>
            <p:spPr>
              <a:xfrm rot="3364708">
                <a:off x="692619" y="1996131"/>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Job</a:t>
                </a:r>
              </a:p>
            </p:txBody>
          </p:sp>
          <p:sp>
            <p:nvSpPr>
              <p:cNvPr id="35" name="TextBox 34">
                <a:extLst>
                  <a:ext uri="{FF2B5EF4-FFF2-40B4-BE49-F238E27FC236}">
                    <a16:creationId xmlns:a16="http://schemas.microsoft.com/office/drawing/2014/main" id="{A1707B66-834A-4FCB-8BF0-8CF85EBEDB08}"/>
                  </a:ext>
                </a:extLst>
              </p:cNvPr>
              <p:cNvSpPr txBox="1"/>
              <p:nvPr/>
            </p:nvSpPr>
            <p:spPr>
              <a:xfrm rot="4957663">
                <a:off x="1084437" y="1916751"/>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Home</a:t>
                </a:r>
              </a:p>
            </p:txBody>
          </p:sp>
          <p:sp>
            <p:nvSpPr>
              <p:cNvPr id="36" name="TextBox 35">
                <a:extLst>
                  <a:ext uri="{FF2B5EF4-FFF2-40B4-BE49-F238E27FC236}">
                    <a16:creationId xmlns:a16="http://schemas.microsoft.com/office/drawing/2014/main" id="{87E0319D-1680-4113-9F68-A73B542F78C9}"/>
                  </a:ext>
                </a:extLst>
              </p:cNvPr>
              <p:cNvSpPr txBox="1"/>
              <p:nvPr/>
            </p:nvSpPr>
            <p:spPr>
              <a:xfrm rot="6392487">
                <a:off x="1565171" y="1890492"/>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Spouse</a:t>
                </a:r>
              </a:p>
            </p:txBody>
          </p:sp>
          <p:sp>
            <p:nvSpPr>
              <p:cNvPr id="37" name="TextBox 36">
                <a:extLst>
                  <a:ext uri="{FF2B5EF4-FFF2-40B4-BE49-F238E27FC236}">
                    <a16:creationId xmlns:a16="http://schemas.microsoft.com/office/drawing/2014/main" id="{1BFC8508-8FB7-404B-8EEC-3474CA9ADE82}"/>
                  </a:ext>
                </a:extLst>
              </p:cNvPr>
              <p:cNvSpPr txBox="1"/>
              <p:nvPr/>
            </p:nvSpPr>
            <p:spPr>
              <a:xfrm rot="4839438">
                <a:off x="2334707" y="1979548"/>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Alcohol</a:t>
                </a:r>
              </a:p>
            </p:txBody>
          </p:sp>
          <p:sp>
            <p:nvSpPr>
              <p:cNvPr id="38" name="TextBox 37">
                <a:extLst>
                  <a:ext uri="{FF2B5EF4-FFF2-40B4-BE49-F238E27FC236}">
                    <a16:creationId xmlns:a16="http://schemas.microsoft.com/office/drawing/2014/main" id="{A403F0E9-8922-444A-AD7C-A7A014DE1653}"/>
                  </a:ext>
                </a:extLst>
              </p:cNvPr>
              <p:cNvSpPr txBox="1"/>
              <p:nvPr/>
            </p:nvSpPr>
            <p:spPr>
              <a:xfrm rot="6262796">
                <a:off x="2658869" y="1938434"/>
                <a:ext cx="10130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Exercise</a:t>
                </a:r>
              </a:p>
            </p:txBody>
          </p:sp>
          <p:sp>
            <p:nvSpPr>
              <p:cNvPr id="39" name="TextBox 38">
                <a:extLst>
                  <a:ext uri="{FF2B5EF4-FFF2-40B4-BE49-F238E27FC236}">
                    <a16:creationId xmlns:a16="http://schemas.microsoft.com/office/drawing/2014/main" id="{CF12AA08-47B1-4844-9759-84E6E241C7E9}"/>
                  </a:ext>
                </a:extLst>
              </p:cNvPr>
              <p:cNvSpPr txBox="1"/>
              <p:nvPr/>
            </p:nvSpPr>
            <p:spPr>
              <a:xfrm rot="7386772">
                <a:off x="3201490" y="1897516"/>
                <a:ext cx="914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Friends</a:t>
                </a:r>
              </a:p>
            </p:txBody>
          </p:sp>
        </p:grpSp>
        <p:cxnSp>
          <p:nvCxnSpPr>
            <p:cNvPr id="4" name="Straight Connector 3">
              <a:extLst>
                <a:ext uri="{FF2B5EF4-FFF2-40B4-BE49-F238E27FC236}">
                  <a16:creationId xmlns:a16="http://schemas.microsoft.com/office/drawing/2014/main" id="{0CAFF53F-1F4A-4726-90E5-2BD0FA7871B9}"/>
                </a:ext>
              </a:extLst>
            </p:cNvPr>
            <p:cNvCxnSpPr>
              <a:cxnSpLocks/>
            </p:cNvCxnSpPr>
            <p:nvPr/>
          </p:nvCxnSpPr>
          <p:spPr>
            <a:xfrm flipH="1" flipV="1">
              <a:off x="611560" y="1970838"/>
              <a:ext cx="1103618" cy="1170130"/>
            </a:xfrm>
            <a:prstGeom prst="line">
              <a:avLst/>
            </a:prstGeom>
            <a:ln w="28575"/>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34ADCC64-F3ED-498B-B223-490153519338}"/>
                </a:ext>
              </a:extLst>
            </p:cNvPr>
            <p:cNvCxnSpPr>
              <a:cxnSpLocks/>
            </p:cNvCxnSpPr>
            <p:nvPr/>
          </p:nvCxnSpPr>
          <p:spPr>
            <a:xfrm flipV="1">
              <a:off x="2766882" y="2033094"/>
              <a:ext cx="1455692" cy="117988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604D380-AEDA-475C-A400-678785E9EC5B}"/>
                </a:ext>
              </a:extLst>
            </p:cNvPr>
            <p:cNvCxnSpPr>
              <a:cxnSpLocks/>
            </p:cNvCxnSpPr>
            <p:nvPr/>
          </p:nvCxnSpPr>
          <p:spPr>
            <a:xfrm flipH="1" flipV="1">
              <a:off x="320529" y="2486230"/>
              <a:ext cx="1394650" cy="65473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22AB625-C0AE-4A54-8A16-B3E6333F0F44}"/>
                </a:ext>
              </a:extLst>
            </p:cNvPr>
            <p:cNvSpPr txBox="1"/>
            <p:nvPr/>
          </p:nvSpPr>
          <p:spPr>
            <a:xfrm rot="2908491">
              <a:off x="407260" y="2272074"/>
              <a:ext cx="9525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Hobbies</a:t>
              </a:r>
            </a:p>
          </p:txBody>
        </p:sp>
        <p:sp>
          <p:nvSpPr>
            <p:cNvPr id="23" name="TextBox 22">
              <a:extLst>
                <a:ext uri="{FF2B5EF4-FFF2-40B4-BE49-F238E27FC236}">
                  <a16:creationId xmlns:a16="http://schemas.microsoft.com/office/drawing/2014/main" id="{21E33E59-7070-420D-BBEE-90B91ED7394D}"/>
                </a:ext>
              </a:extLst>
            </p:cNvPr>
            <p:cNvSpPr txBox="1"/>
            <p:nvPr/>
          </p:nvSpPr>
          <p:spPr>
            <a:xfrm rot="1530133">
              <a:off x="322042" y="2715623"/>
              <a:ext cx="11149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Education</a:t>
              </a:r>
            </a:p>
          </p:txBody>
        </p:sp>
        <p:sp>
          <p:nvSpPr>
            <p:cNvPr id="27" name="TextBox 26">
              <a:extLst>
                <a:ext uri="{FF2B5EF4-FFF2-40B4-BE49-F238E27FC236}">
                  <a16:creationId xmlns:a16="http://schemas.microsoft.com/office/drawing/2014/main" id="{6B7F160E-061D-4D1F-AE11-014183C2944C}"/>
                </a:ext>
              </a:extLst>
            </p:cNvPr>
            <p:cNvSpPr txBox="1"/>
            <p:nvPr/>
          </p:nvSpPr>
          <p:spPr>
            <a:xfrm rot="8475177">
              <a:off x="3672799" y="2164214"/>
              <a:ext cx="8066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a:ea typeface="+mn-ea"/>
                  <a:cs typeface="+mn-cs"/>
                </a:rPr>
                <a:t>Health</a:t>
              </a:r>
            </a:p>
          </p:txBody>
        </p:sp>
      </p:grpSp>
      <p:pic>
        <p:nvPicPr>
          <p:cNvPr id="6" name="Picture 5">
            <a:extLst>
              <a:ext uri="{FF2B5EF4-FFF2-40B4-BE49-F238E27FC236}">
                <a16:creationId xmlns:a16="http://schemas.microsoft.com/office/drawing/2014/main" id="{623B30FA-4D02-447B-8254-93B8845FEC99}"/>
              </a:ext>
            </a:extLst>
          </p:cNvPr>
          <p:cNvPicPr>
            <a:picLocks noChangeAspect="1"/>
          </p:cNvPicPr>
          <p:nvPr/>
        </p:nvPicPr>
        <p:blipFill>
          <a:blip r:embed="rId8"/>
          <a:stretch>
            <a:fillRect/>
          </a:stretch>
        </p:blipFill>
        <p:spPr>
          <a:xfrm>
            <a:off x="6774880" y="0"/>
            <a:ext cx="2351935" cy="402164"/>
          </a:xfrm>
          <a:prstGeom prst="rect">
            <a:avLst/>
          </a:prstGeom>
        </p:spPr>
      </p:pic>
    </p:spTree>
    <p:extLst>
      <p:ext uri="{BB962C8B-B14F-4D97-AF65-F5344CB8AC3E}">
        <p14:creationId xmlns:p14="http://schemas.microsoft.com/office/powerpoint/2010/main" val="72214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1+#ppt_w/2"/>
                                          </p:val>
                                        </p:tav>
                                        <p:tav tm="100000">
                                          <p:val>
                                            <p:strVal val="#ppt_x"/>
                                          </p:val>
                                        </p:tav>
                                      </p:tavLst>
                                    </p:anim>
                                    <p:anim calcmode="lin" valueType="num">
                                      <p:cBhvr additive="base">
                                        <p:cTn id="8"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1+#ppt_w/2"/>
                                          </p:val>
                                        </p:tav>
                                        <p:tav tm="100000">
                                          <p:val>
                                            <p:strVal val="#ppt_x"/>
                                          </p:val>
                                        </p:tav>
                                      </p:tavLst>
                                    </p:anim>
                                    <p:anim calcmode="lin" valueType="num">
                                      <p:cBhvr additive="base">
                                        <p:cTn id="14"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244C14-0DA0-43B6-954A-5A0F461DD324}" type="slidenum">
              <a:rPr kumimoji="0" lang="en-US" altLang="en-US" sz="1200" b="0" i="0" u="none" strike="noStrike" kern="1200" cap="none" spc="0" normalizeH="0" baseline="0" noProof="0">
                <a:ln>
                  <a:noFill/>
                </a:ln>
                <a:solidFill>
                  <a:srgbClr val="FFFF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altLang="en-US" sz="1200" b="0" i="0" u="none" strike="noStrike" kern="1200" cap="none" spc="0" normalizeH="0" baseline="0" noProof="0">
              <a:ln>
                <a:noFill/>
              </a:ln>
              <a:solidFill>
                <a:srgbClr val="FFFF00">
                  <a:tint val="75000"/>
                </a:srgbClr>
              </a:solidFill>
              <a:effectLst/>
              <a:uLnTx/>
              <a:uFillTx/>
              <a:latin typeface="Calibri"/>
              <a:ea typeface="+mn-ea"/>
              <a:cs typeface="+mn-cs"/>
            </a:endParaRPr>
          </a:p>
        </p:txBody>
      </p:sp>
      <p:sp>
        <p:nvSpPr>
          <p:cNvPr id="279554" name="Rectangle 2"/>
          <p:cNvSpPr>
            <a:spLocks noGrp="1" noChangeArrowheads="1"/>
          </p:cNvSpPr>
          <p:nvPr>
            <p:ph type="title" idx="4294967295"/>
          </p:nvPr>
        </p:nvSpPr>
        <p:spPr>
          <a:xfrm>
            <a:off x="457200" y="0"/>
            <a:ext cx="8229600" cy="1412776"/>
          </a:xfrm>
        </p:spPr>
        <p:txBody>
          <a:bodyPr>
            <a:normAutofit fontScale="90000"/>
          </a:bodyPr>
          <a:lstStyle/>
          <a:p>
            <a:br>
              <a:rPr lang="en-GB" altLang="en-US" sz="3600" b="1"/>
            </a:br>
            <a:r>
              <a:rPr lang="en-GB" altLang="en-US" sz="3200" b="1">
                <a:solidFill>
                  <a:schemeClr val="tx2">
                    <a:lumMod val="60000"/>
                    <a:lumOff val="40000"/>
                  </a:schemeClr>
                </a:solidFill>
              </a:rPr>
              <a:t>Recovery - </a:t>
            </a:r>
            <a:r>
              <a:rPr lang="en-GB" sz="2800"/>
              <a:t>‘An individual person-centred journey’</a:t>
            </a:r>
            <a:br>
              <a:rPr lang="en-GB" sz="2800"/>
            </a:br>
            <a:r>
              <a:rPr lang="en-GB" altLang="en-US" sz="2800" b="1">
                <a:solidFill>
                  <a:schemeClr val="tx2">
                    <a:lumMod val="60000"/>
                    <a:lumOff val="40000"/>
                  </a:schemeClr>
                </a:solidFill>
              </a:rPr>
              <a:t>Recovery Capital:</a:t>
            </a:r>
            <a:br>
              <a:rPr lang="en-GB" altLang="en-US" sz="3200" b="1">
                <a:solidFill>
                  <a:schemeClr val="folHlink"/>
                </a:solidFill>
              </a:rPr>
            </a:br>
            <a:endParaRPr lang="en-GB" altLang="en-US" sz="3200" b="1">
              <a:solidFill>
                <a:schemeClr val="folHlink"/>
              </a:solidFill>
            </a:endParaRPr>
          </a:p>
        </p:txBody>
      </p:sp>
      <p:sp>
        <p:nvSpPr>
          <p:cNvPr id="279555" name="Rectangle 3"/>
          <p:cNvSpPr>
            <a:spLocks noGrp="1" noChangeArrowheads="1"/>
          </p:cNvSpPr>
          <p:nvPr>
            <p:ph sz="half" idx="4294967295"/>
          </p:nvPr>
        </p:nvSpPr>
        <p:spPr>
          <a:xfrm>
            <a:off x="179388" y="1412875"/>
            <a:ext cx="4608512" cy="5445125"/>
          </a:xfrm>
        </p:spPr>
        <p:txBody>
          <a:bodyPr>
            <a:normAutofit lnSpcReduction="10000"/>
          </a:bodyPr>
          <a:lstStyle/>
          <a:p>
            <a:pPr>
              <a:buFontTx/>
              <a:buNone/>
            </a:pPr>
            <a:r>
              <a:rPr lang="en-GB" altLang="en-US" sz="2800" b="1">
                <a:solidFill>
                  <a:srgbClr val="F8A6FE"/>
                </a:solidFill>
              </a:rPr>
              <a:t>  </a:t>
            </a:r>
            <a:r>
              <a:rPr lang="en-GB" altLang="en-US" sz="2400" b="1">
                <a:solidFill>
                  <a:srgbClr val="F8A6FE"/>
                </a:solidFill>
              </a:rPr>
              <a:t>HUMAN</a:t>
            </a:r>
            <a:r>
              <a:rPr lang="en-GB" altLang="en-US" sz="2400"/>
              <a:t> </a:t>
            </a:r>
          </a:p>
          <a:p>
            <a:pPr>
              <a:buFontTx/>
              <a:buNone/>
            </a:pPr>
            <a:r>
              <a:rPr lang="en-GB" altLang="en-US" sz="2400"/>
              <a:t>  Skills, mental and physical</a:t>
            </a:r>
          </a:p>
          <a:p>
            <a:pPr>
              <a:buFontTx/>
              <a:buNone/>
            </a:pPr>
            <a:r>
              <a:rPr lang="en-GB" altLang="en-US" sz="2400"/>
              <a:t>  health &amp; a job </a:t>
            </a:r>
          </a:p>
          <a:p>
            <a:pPr>
              <a:buFontTx/>
              <a:buNone/>
            </a:pPr>
            <a:r>
              <a:rPr lang="en-GB" altLang="en-US" sz="2400" b="1">
                <a:solidFill>
                  <a:srgbClr val="F8A6FE"/>
                </a:solidFill>
              </a:rPr>
              <a:t>  </a:t>
            </a:r>
          </a:p>
          <a:p>
            <a:pPr>
              <a:buFontTx/>
              <a:buNone/>
            </a:pPr>
            <a:r>
              <a:rPr lang="en-GB" altLang="en-US" sz="2400" b="1">
                <a:solidFill>
                  <a:srgbClr val="F8A6FE"/>
                </a:solidFill>
              </a:rPr>
              <a:t>  CULTURAL</a:t>
            </a:r>
            <a:endParaRPr lang="en-GB" altLang="en-US" sz="2400">
              <a:solidFill>
                <a:srgbClr val="F8A6FE"/>
              </a:solidFill>
            </a:endParaRPr>
          </a:p>
          <a:p>
            <a:pPr>
              <a:buFontTx/>
              <a:buNone/>
            </a:pPr>
            <a:r>
              <a:rPr lang="en-GB" altLang="en-US" sz="2400"/>
              <a:t>  Beliefs/ desires around </a:t>
            </a:r>
          </a:p>
          <a:p>
            <a:pPr>
              <a:buFontTx/>
              <a:buNone/>
            </a:pPr>
            <a:r>
              <a:rPr lang="en-GB" altLang="en-US" sz="2400"/>
              <a:t>  recovery</a:t>
            </a:r>
          </a:p>
          <a:p>
            <a:pPr>
              <a:buFontTx/>
              <a:buNone/>
            </a:pPr>
            <a:r>
              <a:rPr lang="en-GB" altLang="en-US" sz="2400" b="1">
                <a:solidFill>
                  <a:srgbClr val="EF37FD"/>
                </a:solidFill>
              </a:rPr>
              <a:t>  </a:t>
            </a:r>
          </a:p>
          <a:p>
            <a:pPr>
              <a:buFontTx/>
              <a:buNone/>
            </a:pPr>
            <a:r>
              <a:rPr lang="en-GB" altLang="en-US" sz="2400" b="1">
                <a:solidFill>
                  <a:srgbClr val="EF37FD"/>
                </a:solidFill>
              </a:rPr>
              <a:t>  </a:t>
            </a:r>
            <a:r>
              <a:rPr lang="en-GB" altLang="en-US" sz="2400" b="1">
                <a:solidFill>
                  <a:srgbClr val="F8A6FE"/>
                </a:solidFill>
              </a:rPr>
              <a:t>SOCIAL</a:t>
            </a:r>
          </a:p>
          <a:p>
            <a:pPr>
              <a:buFontTx/>
              <a:buNone/>
            </a:pPr>
            <a:r>
              <a:rPr lang="en-GB" altLang="en-US" sz="2400"/>
              <a:t>  Support networks</a:t>
            </a:r>
          </a:p>
          <a:p>
            <a:pPr>
              <a:buFontTx/>
              <a:buNone/>
            </a:pPr>
            <a:r>
              <a:rPr lang="en-GB" altLang="en-US" sz="2400" b="1">
                <a:solidFill>
                  <a:srgbClr val="F8A6FE"/>
                </a:solidFill>
              </a:rPr>
              <a:t>  </a:t>
            </a:r>
          </a:p>
          <a:p>
            <a:pPr>
              <a:buFontTx/>
              <a:buNone/>
            </a:pPr>
            <a:r>
              <a:rPr lang="en-GB" altLang="en-US" sz="2400" b="1">
                <a:solidFill>
                  <a:srgbClr val="F8A6FE"/>
                </a:solidFill>
              </a:rPr>
              <a:t>  PHYSICAL</a:t>
            </a:r>
          </a:p>
          <a:p>
            <a:pPr>
              <a:buFontTx/>
              <a:buNone/>
            </a:pPr>
            <a:r>
              <a:rPr lang="en-GB" altLang="en-US" sz="2400"/>
              <a:t>  Resources – finance &amp; housing</a:t>
            </a:r>
          </a:p>
        </p:txBody>
      </p:sp>
      <p:pic>
        <p:nvPicPr>
          <p:cNvPr id="279556" name="Picture 6" descr="C:\Users\Marion\AppData\Local\Microsoft\Windows\Temporary Internet Files\Content.IE5\9NPYBIBP\MP900316865[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21711">
            <a:off x="4049651" y="1772015"/>
            <a:ext cx="2659835" cy="1745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9558" name="Picture 15" descr="C:\Users\Marion\AppData\Local\Microsoft\Windows\Temporary Internet Files\Content.IE5\I3TFIZXY\MP900448575[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29313">
            <a:off x="3438362" y="3874320"/>
            <a:ext cx="3154870" cy="211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9559" name="Picture 17" descr="C:\Users\Marion\AppData\Local\Microsoft\Windows\Temporary Internet Files\Content.IE5\9NPYBIBP\MC900089214[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93778" y="886470"/>
            <a:ext cx="2262850" cy="2260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9560" name="Picture 18" descr="C:\Users\Marion\AppData\Local\Microsoft\Windows\Temporary Internet Files\Content.IE5\I3TFIZXY\MP900178801[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90940" y="3192044"/>
            <a:ext cx="2262850" cy="3370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A168C13-3A04-415D-B74D-EC81EE33D479}"/>
              </a:ext>
            </a:extLst>
          </p:cNvPr>
          <p:cNvPicPr>
            <a:picLocks noChangeAspect="1"/>
          </p:cNvPicPr>
          <p:nvPr/>
        </p:nvPicPr>
        <p:blipFill>
          <a:blip r:embed="rId8"/>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4693275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D55AEE-9E3D-493A-AF37-1D7D06135F1C}" type="slidenum">
              <a:rPr kumimoji="0" lang="en-US" altLang="en-US" sz="1200" b="0" i="0" u="none" strike="noStrike" kern="1200" cap="none" spc="0" normalizeH="0" baseline="0" noProof="0">
                <a:ln>
                  <a:noFill/>
                </a:ln>
                <a:solidFill>
                  <a:srgbClr val="FFFF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altLang="en-US" sz="1200" b="0" i="0" u="none" strike="noStrike" kern="1200" cap="none" spc="0" normalizeH="0" baseline="0" noProof="0">
              <a:ln>
                <a:noFill/>
              </a:ln>
              <a:solidFill>
                <a:srgbClr val="FFFF00">
                  <a:tint val="75000"/>
                </a:srgbClr>
              </a:solidFill>
              <a:effectLst/>
              <a:uLnTx/>
              <a:uFillTx/>
              <a:latin typeface="Calibri"/>
              <a:ea typeface="+mn-ea"/>
              <a:cs typeface="+mn-cs"/>
            </a:endParaRPr>
          </a:p>
        </p:txBody>
      </p:sp>
      <p:sp>
        <p:nvSpPr>
          <p:cNvPr id="302082" name="Rectangle 2"/>
          <p:cNvSpPr>
            <a:spLocks noGrp="1" noChangeArrowheads="1"/>
          </p:cNvSpPr>
          <p:nvPr>
            <p:ph type="title"/>
          </p:nvPr>
        </p:nvSpPr>
        <p:spPr>
          <a:xfrm>
            <a:off x="457200" y="136525"/>
            <a:ext cx="8229600" cy="730027"/>
          </a:xfrm>
        </p:spPr>
        <p:txBody>
          <a:bodyPr>
            <a:normAutofit fontScale="90000"/>
          </a:bodyPr>
          <a:lstStyle/>
          <a:p>
            <a:r>
              <a:rPr lang="en-GB" altLang="en-US" b="1">
                <a:solidFill>
                  <a:srgbClr val="FFFF00"/>
                </a:solidFill>
              </a:rPr>
              <a:t>Useful resources</a:t>
            </a:r>
          </a:p>
        </p:txBody>
      </p:sp>
      <p:sp>
        <p:nvSpPr>
          <p:cNvPr id="302083" name="Rectangle 3"/>
          <p:cNvSpPr>
            <a:spLocks noGrp="1" noChangeArrowheads="1"/>
          </p:cNvSpPr>
          <p:nvPr>
            <p:ph type="body" idx="1"/>
          </p:nvPr>
        </p:nvSpPr>
        <p:spPr>
          <a:xfrm>
            <a:off x="131168" y="966268"/>
            <a:ext cx="7488832" cy="4387626"/>
          </a:xfrm>
          <a:solidFill>
            <a:schemeClr val="accent2">
              <a:lumMod val="60000"/>
              <a:lumOff val="40000"/>
            </a:schemeClr>
          </a:solidFill>
        </p:spPr>
        <p:txBody>
          <a:bodyPr>
            <a:noAutofit/>
          </a:bodyPr>
          <a:lstStyle/>
          <a:p>
            <a:pPr marL="0" indent="0">
              <a:lnSpc>
                <a:spcPct val="80000"/>
              </a:lnSpc>
              <a:buNone/>
            </a:pPr>
            <a:r>
              <a:rPr lang="en-GB" altLang="en-US" sz="2400" b="1">
                <a:solidFill>
                  <a:schemeClr val="bg1"/>
                </a:solidFill>
              </a:rPr>
              <a:t>We Are With You 0333 2000 325</a:t>
            </a:r>
          </a:p>
          <a:p>
            <a:pPr marL="0" indent="0">
              <a:lnSpc>
                <a:spcPct val="80000"/>
              </a:lnSpc>
              <a:buNone/>
            </a:pPr>
            <a:r>
              <a:rPr lang="en-GB" altLang="en-US" sz="2400" b="1">
                <a:solidFill>
                  <a:schemeClr val="bg1"/>
                </a:solidFill>
              </a:rPr>
              <a:t>YZUP 01872 300816</a:t>
            </a:r>
          </a:p>
          <a:p>
            <a:pPr marL="0" indent="0">
              <a:lnSpc>
                <a:spcPct val="80000"/>
              </a:lnSpc>
              <a:buNone/>
            </a:pPr>
            <a:r>
              <a:rPr lang="en-GB" sz="2400" b="1" u="sng">
                <a:hlinkClick r:id="rId4"/>
              </a:rPr>
              <a:t>www.wearewithyou.org.uk</a:t>
            </a:r>
            <a:endParaRPr lang="en-GB" sz="2400" b="1"/>
          </a:p>
          <a:p>
            <a:pPr marL="0" indent="0">
              <a:lnSpc>
                <a:spcPct val="80000"/>
              </a:lnSpc>
              <a:buNone/>
            </a:pPr>
            <a:endParaRPr lang="en-GB" altLang="en-US" sz="2400" b="1">
              <a:solidFill>
                <a:srgbClr val="FFFF00"/>
              </a:solidFill>
            </a:endParaRPr>
          </a:p>
          <a:p>
            <a:pPr marL="0" indent="0">
              <a:lnSpc>
                <a:spcPct val="80000"/>
              </a:lnSpc>
              <a:buNone/>
            </a:pPr>
            <a:r>
              <a:rPr lang="en-GB" altLang="en-US" sz="2400" b="1">
                <a:solidFill>
                  <a:srgbClr val="FFFF00"/>
                </a:solidFill>
                <a:hlinkClick r:id="rId5"/>
              </a:rPr>
              <a:t>www.cornwall.gov.uk/drugsandalcohol</a:t>
            </a:r>
            <a:endParaRPr lang="en-GB" altLang="en-US" sz="2400" b="1">
              <a:solidFill>
                <a:srgbClr val="FFFF00"/>
              </a:solidFill>
            </a:endParaRPr>
          </a:p>
          <a:p>
            <a:pPr marL="0" indent="0">
              <a:lnSpc>
                <a:spcPct val="80000"/>
              </a:lnSpc>
              <a:buNone/>
            </a:pPr>
            <a:r>
              <a:rPr lang="en-GB" altLang="en-US" sz="2400" b="1">
                <a:solidFill>
                  <a:srgbClr val="FFFF00"/>
                </a:solidFill>
                <a:hlinkClick r:id="rId6"/>
              </a:rPr>
              <a:t>www.safercornwall.co.uk</a:t>
            </a:r>
            <a:r>
              <a:rPr lang="en-GB" altLang="en-US" sz="2400" b="1">
                <a:solidFill>
                  <a:srgbClr val="FFFF00"/>
                </a:solidFill>
              </a:rPr>
              <a:t> </a:t>
            </a:r>
          </a:p>
          <a:p>
            <a:pPr marL="0" indent="0">
              <a:lnSpc>
                <a:spcPct val="80000"/>
              </a:lnSpc>
              <a:buNone/>
            </a:pPr>
            <a:r>
              <a:rPr lang="en-GB" altLang="en-US" sz="2400" b="1">
                <a:solidFill>
                  <a:schemeClr val="bg1"/>
                </a:solidFill>
                <a:hlinkClick r:id="rId7"/>
              </a:rPr>
              <a:t>https://www.drugwise.org.uk/drugsearch-encyclopedia/</a:t>
            </a:r>
            <a:r>
              <a:rPr lang="en-GB" altLang="en-US" sz="2400" b="1">
                <a:solidFill>
                  <a:schemeClr val="bg1"/>
                </a:solidFill>
              </a:rPr>
              <a:t> </a:t>
            </a:r>
          </a:p>
          <a:p>
            <a:pPr marL="0" indent="0">
              <a:lnSpc>
                <a:spcPct val="80000"/>
              </a:lnSpc>
              <a:buNone/>
            </a:pPr>
            <a:r>
              <a:rPr lang="en-GB" altLang="en-US" sz="2400" b="1" u="sng">
                <a:solidFill>
                  <a:schemeClr val="bg1"/>
                </a:solidFill>
              </a:rPr>
              <a:t>KFX.org.uk </a:t>
            </a:r>
          </a:p>
          <a:p>
            <a:pPr marL="0" indent="0">
              <a:lnSpc>
                <a:spcPct val="80000"/>
              </a:lnSpc>
              <a:buNone/>
            </a:pPr>
            <a:r>
              <a:rPr lang="en-GB" altLang="en-US" sz="2400" b="1">
                <a:solidFill>
                  <a:srgbClr val="FFFF00"/>
                </a:solidFill>
                <a:hlinkClick r:id="rId8"/>
              </a:rPr>
              <a:t>www.drugsandhousing.co.uk</a:t>
            </a:r>
            <a:endParaRPr lang="en-GB" altLang="en-US" sz="2400" b="1">
              <a:solidFill>
                <a:srgbClr val="FFFF00"/>
              </a:solidFill>
            </a:endParaRPr>
          </a:p>
          <a:p>
            <a:pPr marL="0" indent="0">
              <a:lnSpc>
                <a:spcPct val="80000"/>
              </a:lnSpc>
              <a:buNone/>
            </a:pPr>
            <a:endParaRPr lang="en-GB" altLang="en-US" sz="2400" b="1">
              <a:solidFill>
                <a:schemeClr val="bg1"/>
              </a:solidFill>
            </a:endParaRPr>
          </a:p>
          <a:p>
            <a:pPr marL="0" indent="0">
              <a:lnSpc>
                <a:spcPct val="80000"/>
              </a:lnSpc>
              <a:buNone/>
            </a:pPr>
            <a:r>
              <a:rPr lang="en-GB" altLang="en-US" sz="2400" b="1">
                <a:solidFill>
                  <a:schemeClr val="bg1"/>
                </a:solidFill>
                <a:hlinkClick r:id="rId9"/>
              </a:rPr>
              <a:t>www.erowid.org</a:t>
            </a:r>
            <a:endParaRPr lang="en-GB" altLang="en-US" sz="2400" b="1" u="sng"/>
          </a:p>
          <a:p>
            <a:pPr marL="0" indent="0">
              <a:lnSpc>
                <a:spcPct val="80000"/>
              </a:lnSpc>
              <a:buNone/>
            </a:pPr>
            <a:endParaRPr lang="en-GB" altLang="en-US" sz="2400" b="1" u="sng">
              <a:hlinkClick r:id="rId8"/>
            </a:endParaRPr>
          </a:p>
          <a:p>
            <a:pPr marL="0" indent="0">
              <a:lnSpc>
                <a:spcPct val="80000"/>
              </a:lnSpc>
              <a:buNone/>
            </a:pPr>
            <a:endParaRPr lang="en-GB" altLang="en-US" sz="2400" b="1"/>
          </a:p>
          <a:p>
            <a:pPr>
              <a:lnSpc>
                <a:spcPct val="80000"/>
              </a:lnSpc>
              <a:buFontTx/>
              <a:buNone/>
            </a:pPr>
            <a:endParaRPr lang="en-GB" altLang="en-US" sz="2400" b="1"/>
          </a:p>
          <a:p>
            <a:pPr>
              <a:lnSpc>
                <a:spcPct val="80000"/>
              </a:lnSpc>
            </a:pPr>
            <a:endParaRPr lang="en-GB" altLang="en-US" sz="2400" b="1"/>
          </a:p>
          <a:p>
            <a:pPr>
              <a:lnSpc>
                <a:spcPct val="80000"/>
              </a:lnSpc>
              <a:buFontTx/>
              <a:buNone/>
            </a:pPr>
            <a:endParaRPr lang="en-GB" altLang="en-US" sz="2400" b="1"/>
          </a:p>
          <a:p>
            <a:pPr>
              <a:lnSpc>
                <a:spcPct val="80000"/>
              </a:lnSpc>
            </a:pPr>
            <a:endParaRPr lang="en-GB" altLang="en-US" sz="2400" b="1"/>
          </a:p>
        </p:txBody>
      </p:sp>
      <p:pic>
        <p:nvPicPr>
          <p:cNvPr id="5" name="Picture 4">
            <a:extLst>
              <a:ext uri="{FF2B5EF4-FFF2-40B4-BE49-F238E27FC236}">
                <a16:creationId xmlns:a16="http://schemas.microsoft.com/office/drawing/2014/main" id="{87520BF4-73B8-4AD3-84C3-926C64C60018}"/>
              </a:ext>
            </a:extLst>
          </p:cNvPr>
          <p:cNvPicPr>
            <a:picLocks noChangeAspect="1"/>
          </p:cNvPicPr>
          <p:nvPr/>
        </p:nvPicPr>
        <p:blipFill>
          <a:blip r:embed="rId10"/>
          <a:stretch>
            <a:fillRect/>
          </a:stretch>
        </p:blipFill>
        <p:spPr>
          <a:xfrm rot="21354689">
            <a:off x="4115595" y="4189050"/>
            <a:ext cx="4875209" cy="2322694"/>
          </a:xfrm>
          <a:prstGeom prst="rect">
            <a:avLst/>
          </a:prstGeom>
        </p:spPr>
      </p:pic>
      <p:pic>
        <p:nvPicPr>
          <p:cNvPr id="6" name="Picture 5">
            <a:extLst>
              <a:ext uri="{FF2B5EF4-FFF2-40B4-BE49-F238E27FC236}">
                <a16:creationId xmlns:a16="http://schemas.microsoft.com/office/drawing/2014/main" id="{288022F6-4467-4733-B055-607BFCE49ED0}"/>
              </a:ext>
            </a:extLst>
          </p:cNvPr>
          <p:cNvPicPr>
            <a:picLocks noChangeAspect="1"/>
          </p:cNvPicPr>
          <p:nvPr/>
        </p:nvPicPr>
        <p:blipFill>
          <a:blip r:embed="rId11"/>
          <a:stretch>
            <a:fillRect/>
          </a:stretch>
        </p:blipFill>
        <p:spPr>
          <a:xfrm rot="431313">
            <a:off x="5389063" y="1144596"/>
            <a:ext cx="3506462" cy="2095146"/>
          </a:xfrm>
          <a:prstGeom prst="rect">
            <a:avLst/>
          </a:prstGeom>
        </p:spPr>
      </p:pic>
      <p:pic>
        <p:nvPicPr>
          <p:cNvPr id="7" name="Picture 6">
            <a:extLst>
              <a:ext uri="{FF2B5EF4-FFF2-40B4-BE49-F238E27FC236}">
                <a16:creationId xmlns:a16="http://schemas.microsoft.com/office/drawing/2014/main" id="{F604B482-FFCB-4861-BC17-7B83A79A98CB}"/>
              </a:ext>
            </a:extLst>
          </p:cNvPr>
          <p:cNvPicPr>
            <a:picLocks noChangeAspect="1"/>
          </p:cNvPicPr>
          <p:nvPr/>
        </p:nvPicPr>
        <p:blipFill>
          <a:blip r:embed="rId12"/>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634642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2" y="764704"/>
            <a:ext cx="8280920" cy="797141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FF00"/>
                </a:solidFill>
                <a:effectLst/>
                <a:uLnTx/>
                <a:uFillTx/>
                <a:latin typeface="Calibri"/>
                <a:ea typeface="+mn-ea"/>
                <a:cs typeface="+mn-cs"/>
              </a:rPr>
              <a:t>Drugs are often presented as unnatural contaminants, pushed into a society from the outside or by deviant forces, and many people fear them and those who take them.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FFFF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a:solidFill>
                  <a:srgbClr val="FFFF00"/>
                </a:solidFill>
                <a:latin typeface="Calibri"/>
              </a:rPr>
              <a:t>‘Evil drugs’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FFFF00"/>
              </a:solidFill>
              <a:effectLst/>
              <a:uLnTx/>
              <a:uFillTx/>
              <a:latin typeface="Calibri"/>
              <a:ea typeface="+mn-ea"/>
              <a:cs typeface="+mn-cs"/>
            </a:endParaRPr>
          </a:p>
          <a:p>
            <a:pPr>
              <a:defRPr/>
            </a:pPr>
            <a:r>
              <a:rPr kumimoji="0" lang="en-US" sz="3200" b="1" i="0" u="none" strike="noStrike" kern="1200" cap="none" spc="0" normalizeH="0" baseline="0" noProof="0">
                <a:ln>
                  <a:noFill/>
                </a:ln>
                <a:solidFill>
                  <a:srgbClr val="00FF00"/>
                </a:solidFill>
                <a:effectLst/>
                <a:uLnTx/>
                <a:uFillTx/>
                <a:latin typeface="Calibri"/>
                <a:ea typeface="+mn-ea"/>
                <a:cs typeface="+mn-cs"/>
              </a:rPr>
              <a:t>In reality,  taking substances to alter one’s mind seems to be a universal impulse, seen in almost all cultures around the world and across history (though the substances used vary).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FFFF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FFFF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00FF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00"/>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3B7B3FA4-E5F6-426F-95ED-871C273F70A9}"/>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2851570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A806C8-8918-48C6-A975-19695E0683DB}"/>
              </a:ext>
            </a:extLst>
          </p:cNvPr>
          <p:cNvSpPr>
            <a:spLocks noGrp="1"/>
          </p:cNvSpPr>
          <p:nvPr>
            <p:ph idx="1"/>
          </p:nvPr>
        </p:nvSpPr>
        <p:spPr>
          <a:xfrm>
            <a:off x="457200" y="836712"/>
            <a:ext cx="8229600" cy="5289451"/>
          </a:xfrm>
        </p:spPr>
        <p:txBody>
          <a:bodyPr>
            <a:normAutofit lnSpcReduction="10000"/>
          </a:bodyPr>
          <a:lstStyle/>
          <a:p>
            <a:pPr marL="0" indent="0" algn="l" rtl="0" eaLnBrk="1" latinLnBrk="0" hangingPunct="1">
              <a:spcBef>
                <a:spcPts val="0"/>
              </a:spcBef>
              <a:spcAft>
                <a:spcPts val="0"/>
              </a:spcAft>
              <a:buNone/>
            </a:pPr>
            <a:r>
              <a:rPr lang="en-US" b="1" kern="1200">
                <a:solidFill>
                  <a:srgbClr val="FFFF00"/>
                </a:solidFill>
                <a:effectLst/>
                <a:latin typeface="Calibri" panose="020F0502020204030204" pitchFamily="34" charset="0"/>
                <a:ea typeface="+mn-ea"/>
                <a:cs typeface="+mn-cs"/>
              </a:rPr>
              <a:t>While there are risks involved in all drug use, the legal status of a drug </a:t>
            </a:r>
            <a:r>
              <a:rPr lang="en-US" b="1" kern="1200">
                <a:solidFill>
                  <a:srgbClr val="FFFFFF"/>
                </a:solidFill>
                <a:effectLst/>
                <a:latin typeface="Calibri" panose="020F0502020204030204" pitchFamily="34" charset="0"/>
                <a:ea typeface="+mn-ea"/>
                <a:cs typeface="+mn-cs"/>
              </a:rPr>
              <a:t>rarely corresponds to the potential harms</a:t>
            </a:r>
            <a:r>
              <a:rPr lang="en-US" b="1" kern="1200">
                <a:solidFill>
                  <a:srgbClr val="FFFF00"/>
                </a:solidFill>
                <a:effectLst/>
                <a:latin typeface="Calibri" panose="020F0502020204030204" pitchFamily="34" charset="0"/>
                <a:ea typeface="+mn-ea"/>
                <a:cs typeface="+mn-cs"/>
              </a:rPr>
              <a:t> of that drug. </a:t>
            </a:r>
          </a:p>
          <a:p>
            <a:pPr marL="0" indent="0" algn="l" rtl="0" eaLnBrk="1" latinLnBrk="0" hangingPunct="1">
              <a:spcBef>
                <a:spcPts val="0"/>
              </a:spcBef>
              <a:spcAft>
                <a:spcPts val="0"/>
              </a:spcAft>
              <a:buNone/>
            </a:pPr>
            <a:endParaRPr lang="en-GB" b="1">
              <a:effectLst/>
            </a:endParaRPr>
          </a:p>
          <a:p>
            <a:pPr marL="0" indent="0" algn="l" rtl="0" eaLnBrk="1" latinLnBrk="0" hangingPunct="1">
              <a:spcBef>
                <a:spcPts val="0"/>
              </a:spcBef>
              <a:spcAft>
                <a:spcPts val="0"/>
              </a:spcAft>
              <a:buNone/>
            </a:pPr>
            <a:r>
              <a:rPr lang="en-US" b="1">
                <a:solidFill>
                  <a:srgbClr val="00FF00"/>
                </a:solidFill>
                <a:latin typeface="Calibri" panose="020F0502020204030204" pitchFamily="34" charset="0"/>
              </a:rPr>
              <a:t>But paradoxically, t</a:t>
            </a:r>
            <a:r>
              <a:rPr lang="en-US" b="1" kern="1200">
                <a:solidFill>
                  <a:srgbClr val="00FF00"/>
                </a:solidFill>
                <a:effectLst/>
                <a:latin typeface="Calibri" panose="020F0502020204030204" pitchFamily="34" charset="0"/>
                <a:ea typeface="+mn-ea"/>
                <a:cs typeface="+mn-cs"/>
              </a:rPr>
              <a:t>he potential harms of a substance are </a:t>
            </a:r>
            <a:r>
              <a:rPr lang="en-US" b="1" kern="1200">
                <a:solidFill>
                  <a:srgbClr val="FFFFFF"/>
                </a:solidFill>
                <a:effectLst/>
                <a:latin typeface="Calibri" panose="020F0502020204030204" pitchFamily="34" charset="0"/>
                <a:ea typeface="+mn-ea"/>
                <a:cs typeface="+mn-cs"/>
              </a:rPr>
              <a:t>increased</a:t>
            </a:r>
            <a:r>
              <a:rPr lang="en-US" b="1" kern="1200">
                <a:solidFill>
                  <a:srgbClr val="00FF00"/>
                </a:solidFill>
                <a:effectLst/>
                <a:latin typeface="Calibri" panose="020F0502020204030204" pitchFamily="34" charset="0"/>
                <a:ea typeface="+mn-ea"/>
                <a:cs typeface="+mn-cs"/>
              </a:rPr>
              <a:t> when it is produced, obtained and consumed illegally.</a:t>
            </a:r>
          </a:p>
          <a:p>
            <a:pPr marL="0" indent="0" algn="l" rtl="0" eaLnBrk="1" latinLnBrk="0" hangingPunct="1">
              <a:spcBef>
                <a:spcPts val="0"/>
              </a:spcBef>
              <a:spcAft>
                <a:spcPts val="0"/>
              </a:spcAft>
              <a:buNone/>
            </a:pPr>
            <a:endParaRPr lang="en-US" sz="2400" b="1">
              <a:solidFill>
                <a:srgbClr val="00FF00"/>
              </a:solidFill>
              <a:effectLst/>
              <a:latin typeface="Calibri" panose="020F0502020204030204" pitchFamily="34" charset="0"/>
            </a:endParaRPr>
          </a:p>
          <a:p>
            <a:pPr marL="0" indent="0" algn="l" rtl="0" eaLnBrk="1" latinLnBrk="0" hangingPunct="1">
              <a:spcBef>
                <a:spcPts val="0"/>
              </a:spcBef>
              <a:spcAft>
                <a:spcPts val="0"/>
              </a:spcAft>
              <a:buNone/>
            </a:pPr>
            <a:endParaRPr lang="en-GB" sz="2400" b="1">
              <a:effectLst/>
            </a:endParaRPr>
          </a:p>
          <a:p>
            <a:pPr marL="0" indent="0" algn="ctr">
              <a:buNone/>
            </a:pPr>
            <a:r>
              <a:rPr lang="en-GB" sz="4000" b="1"/>
              <a:t>There is no quality control</a:t>
            </a:r>
          </a:p>
          <a:p>
            <a:pPr marL="0" indent="0" algn="ctr">
              <a:buNone/>
            </a:pPr>
            <a:r>
              <a:rPr lang="en-GB" sz="4000" b="1"/>
              <a:t>with illegally produced drugs.</a:t>
            </a:r>
          </a:p>
          <a:p>
            <a:pPr marL="0" indent="0" algn="ctr">
              <a:buNone/>
            </a:pPr>
            <a:endParaRPr lang="en-GB"/>
          </a:p>
        </p:txBody>
      </p:sp>
      <p:pic>
        <p:nvPicPr>
          <p:cNvPr id="4" name="Picture 3">
            <a:extLst>
              <a:ext uri="{FF2B5EF4-FFF2-40B4-BE49-F238E27FC236}">
                <a16:creationId xmlns:a16="http://schemas.microsoft.com/office/drawing/2014/main" id="{5DC1A081-678E-468D-A594-96F399E5C683}"/>
              </a:ext>
            </a:extLst>
          </p:cNvPr>
          <p:cNvPicPr>
            <a:picLocks noChangeAspect="1"/>
          </p:cNvPicPr>
          <p:nvPr/>
        </p:nvPicPr>
        <p:blipFill>
          <a:blip r:embed="rId3"/>
          <a:stretch>
            <a:fillRect/>
          </a:stretch>
        </p:blipFill>
        <p:spPr>
          <a:xfrm>
            <a:off x="6876256" y="0"/>
            <a:ext cx="2267744" cy="276225"/>
          </a:xfrm>
          <a:prstGeom prst="rect">
            <a:avLst/>
          </a:prstGeom>
        </p:spPr>
      </p:pic>
    </p:spTree>
    <p:extLst>
      <p:ext uri="{BB962C8B-B14F-4D97-AF65-F5344CB8AC3E}">
        <p14:creationId xmlns:p14="http://schemas.microsoft.com/office/powerpoint/2010/main" val="3852477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A806C8-8918-48C6-A975-19695E0683DB}"/>
              </a:ext>
            </a:extLst>
          </p:cNvPr>
          <p:cNvSpPr>
            <a:spLocks noGrp="1"/>
          </p:cNvSpPr>
          <p:nvPr>
            <p:ph idx="1"/>
          </p:nvPr>
        </p:nvSpPr>
        <p:spPr>
          <a:xfrm>
            <a:off x="457200" y="1124744"/>
            <a:ext cx="8229600" cy="5001419"/>
          </a:xfrm>
        </p:spPr>
        <p:txBody>
          <a:bodyPr/>
          <a:lstStyle/>
          <a:p>
            <a:pPr marL="0" indent="0" algn="ctr" rtl="0" eaLnBrk="1" latinLnBrk="0" hangingPunct="1">
              <a:spcBef>
                <a:spcPts val="0"/>
              </a:spcBef>
              <a:spcAft>
                <a:spcPts val="0"/>
              </a:spcAft>
              <a:buNone/>
            </a:pPr>
            <a:r>
              <a:rPr lang="en-GB" sz="5400" b="1" kern="1200">
                <a:solidFill>
                  <a:srgbClr val="FFFF00"/>
                </a:solidFill>
                <a:effectLst/>
                <a:latin typeface="Calibri" panose="020F0502020204030204" pitchFamily="34" charset="0"/>
                <a:ea typeface="+mn-ea"/>
                <a:cs typeface="+mn-cs"/>
              </a:rPr>
              <a:t>What is the earliest example of drugs or drug use that you can think of?</a:t>
            </a:r>
          </a:p>
          <a:p>
            <a:pPr marL="0" indent="0" algn="ctr" rtl="0" eaLnBrk="1" latinLnBrk="0" hangingPunct="1">
              <a:spcBef>
                <a:spcPts val="0"/>
              </a:spcBef>
              <a:spcAft>
                <a:spcPts val="0"/>
              </a:spcAft>
              <a:buNone/>
            </a:pPr>
            <a:endParaRPr lang="en-GB" sz="5400" b="1">
              <a:solidFill>
                <a:srgbClr val="FFFF00"/>
              </a:solidFill>
              <a:latin typeface="Calibri" panose="020F0502020204030204" pitchFamily="34" charset="0"/>
            </a:endParaRPr>
          </a:p>
          <a:p>
            <a:pPr marL="0" indent="0" algn="ctr">
              <a:buNone/>
            </a:pPr>
            <a:endParaRPr lang="en-GB"/>
          </a:p>
        </p:txBody>
      </p:sp>
      <p:pic>
        <p:nvPicPr>
          <p:cNvPr id="4" name="Picture 3">
            <a:extLst>
              <a:ext uri="{FF2B5EF4-FFF2-40B4-BE49-F238E27FC236}">
                <a16:creationId xmlns:a16="http://schemas.microsoft.com/office/drawing/2014/main" id="{97294070-C7E0-4C43-A606-2AEECF5625B7}"/>
              </a:ext>
            </a:extLst>
          </p:cNvPr>
          <p:cNvPicPr>
            <a:picLocks noChangeAspect="1"/>
          </p:cNvPicPr>
          <p:nvPr/>
        </p:nvPicPr>
        <p:blipFill>
          <a:blip r:embed="rId3"/>
          <a:stretch>
            <a:fillRect/>
          </a:stretch>
        </p:blipFill>
        <p:spPr>
          <a:xfrm>
            <a:off x="6876256" y="0"/>
            <a:ext cx="2267744" cy="276225"/>
          </a:xfrm>
          <a:prstGeom prst="rect">
            <a:avLst/>
          </a:prstGeom>
        </p:spPr>
      </p:pic>
    </p:spTree>
    <p:extLst>
      <p:ext uri="{BB962C8B-B14F-4D97-AF65-F5344CB8AC3E}">
        <p14:creationId xmlns:p14="http://schemas.microsoft.com/office/powerpoint/2010/main" val="2719689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r>
              <a:rPr lang="en-GB" b="1" dirty="0"/>
              <a:t>  </a:t>
            </a:r>
          </a:p>
        </p:txBody>
      </p:sp>
      <p:sp>
        <p:nvSpPr>
          <p:cNvPr id="3" name="Content Placeholder 2"/>
          <p:cNvSpPr>
            <a:spLocks noGrp="1"/>
          </p:cNvSpPr>
          <p:nvPr>
            <p:ph idx="1"/>
          </p:nvPr>
        </p:nvSpPr>
        <p:spPr>
          <a:xfrm>
            <a:off x="457200" y="1340768"/>
            <a:ext cx="8229600" cy="5242594"/>
          </a:xfrm>
        </p:spPr>
        <p:txBody>
          <a:bodyPr>
            <a:normAutofit fontScale="92500"/>
          </a:bodyPr>
          <a:lstStyle/>
          <a:p>
            <a:r>
              <a:rPr lang="en-GB">
                <a:solidFill>
                  <a:srgbClr val="00FF00"/>
                </a:solidFill>
              </a:rPr>
              <a:t>5000–4000 BC</a:t>
            </a:r>
          </a:p>
          <a:p>
            <a:pPr marL="0" indent="0">
              <a:buNone/>
            </a:pPr>
            <a:r>
              <a:rPr lang="en-GB">
                <a:solidFill>
                  <a:srgbClr val="00FF00"/>
                </a:solidFill>
              </a:rPr>
              <a:t> -Descriptions of opium amongst the Sumerians (Mesopotamia) </a:t>
            </a:r>
          </a:p>
          <a:p>
            <a:pPr lvl="1"/>
            <a:r>
              <a:rPr lang="en-GB">
                <a:solidFill>
                  <a:srgbClr val="00FF00"/>
                </a:solidFill>
              </a:rPr>
              <a:t> the use of varieties of hallucinogenic fungi in India.</a:t>
            </a:r>
          </a:p>
          <a:p>
            <a:pPr lvl="1"/>
            <a:endParaRPr lang="en-GB">
              <a:solidFill>
                <a:srgbClr val="00FF00"/>
              </a:solidFill>
            </a:endParaRPr>
          </a:p>
          <a:p>
            <a:r>
              <a:rPr lang="en-GB"/>
              <a:t>Traces of opium found in Cyprus in a bronze-age vase shaped like an opium poppy.</a:t>
            </a:r>
          </a:p>
          <a:p>
            <a:endParaRPr lang="en-GB"/>
          </a:p>
          <a:p>
            <a:r>
              <a:rPr lang="en-GB">
                <a:solidFill>
                  <a:srgbClr val="00FF00"/>
                </a:solidFill>
              </a:rPr>
              <a:t>400 BC ancient Greeks used opium widely (the time of Hippocrates) the ‘joy plant’</a:t>
            </a:r>
          </a:p>
          <a:p>
            <a:endParaRPr lang="en-GB">
              <a:solidFill>
                <a:srgbClr val="00FF00"/>
              </a:solidFill>
            </a:endParaRPr>
          </a:p>
          <a:p>
            <a:endParaRPr lang="en-GB">
              <a:solidFill>
                <a:srgbClr val="FFFF00"/>
              </a:solidFill>
            </a:endParaRPr>
          </a:p>
          <a:p>
            <a:pPr marL="0" indent="0">
              <a:buNone/>
            </a:pPr>
            <a:endParaRPr lang="en-GB">
              <a:solidFill>
                <a:srgbClr val="FFFF00"/>
              </a:solidFill>
            </a:endParaRPr>
          </a:p>
          <a:p>
            <a:pPr marL="0" indent="0">
              <a:buNone/>
            </a:pPr>
            <a:endParaRPr lang="en-GB">
              <a:solidFill>
                <a:srgbClr val="FFFF00"/>
              </a:solidFill>
            </a:endParaRPr>
          </a:p>
          <a:p>
            <a:endParaRPr lang="en-GB"/>
          </a:p>
        </p:txBody>
      </p:sp>
      <p:pic>
        <p:nvPicPr>
          <p:cNvPr id="4" name="Picture 3">
            <a:extLst>
              <a:ext uri="{FF2B5EF4-FFF2-40B4-BE49-F238E27FC236}">
                <a16:creationId xmlns:a16="http://schemas.microsoft.com/office/drawing/2014/main" id="{621AABCC-6BAE-4ED9-AEF1-7ADA32403B50}"/>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4276459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052736"/>
            <a:ext cx="8640960" cy="5472608"/>
          </a:xfrm>
        </p:spPr>
        <p:txBody>
          <a:bodyPr>
            <a:normAutofit fontScale="92500" lnSpcReduction="20000"/>
          </a:bodyPr>
          <a:lstStyle/>
          <a:p>
            <a:pPr marL="0" indent="0">
              <a:buNone/>
            </a:pPr>
            <a:r>
              <a:rPr lang="en-GB" b="1"/>
              <a:t>16</a:t>
            </a:r>
            <a:r>
              <a:rPr lang="en-GB" b="1" baseline="30000"/>
              <a:t>th</a:t>
            </a:r>
            <a:r>
              <a:rPr lang="en-GB" b="1"/>
              <a:t> Century COFFEE is introduced and coffee houses are seen as </a:t>
            </a:r>
            <a:r>
              <a:rPr lang="en-GB" b="1">
                <a:solidFill>
                  <a:srgbClr val="FFFFFF"/>
                </a:solidFill>
              </a:rPr>
              <a:t>dens of iniquity</a:t>
            </a:r>
          </a:p>
          <a:p>
            <a:pPr marL="0" indent="0">
              <a:buNone/>
            </a:pPr>
            <a:endParaRPr lang="en-GB"/>
          </a:p>
          <a:p>
            <a:pPr marL="0" indent="0">
              <a:buNone/>
            </a:pPr>
            <a:r>
              <a:rPr lang="en-GB">
                <a:solidFill>
                  <a:srgbClr val="00FF00"/>
                </a:solidFill>
              </a:rPr>
              <a:t>16</a:t>
            </a:r>
            <a:r>
              <a:rPr lang="en-GB" baseline="30000">
                <a:solidFill>
                  <a:srgbClr val="00FF00"/>
                </a:solidFill>
              </a:rPr>
              <a:t>th</a:t>
            </a:r>
            <a:r>
              <a:rPr lang="en-GB">
                <a:solidFill>
                  <a:srgbClr val="00FF00"/>
                </a:solidFill>
              </a:rPr>
              <a:t> Century </a:t>
            </a:r>
            <a:r>
              <a:rPr lang="en-GB" b="1">
                <a:solidFill>
                  <a:srgbClr val="00FF00"/>
                </a:solidFill>
              </a:rPr>
              <a:t>TOBACCO ARRIVES IN BRITAIN </a:t>
            </a:r>
          </a:p>
          <a:p>
            <a:pPr marL="0" indent="0">
              <a:buNone/>
            </a:pPr>
            <a:r>
              <a:rPr lang="en-GB">
                <a:solidFill>
                  <a:srgbClr val="00FF00"/>
                </a:solidFill>
              </a:rPr>
              <a:t>Sir Walter Raleigh brings tobacco from America, originally only used by the wealthy but then gradually spread wider. </a:t>
            </a:r>
          </a:p>
          <a:p>
            <a:pPr marL="0" indent="0">
              <a:buNone/>
            </a:pPr>
            <a:endParaRPr lang="en-GB">
              <a:solidFill>
                <a:srgbClr val="00FF00"/>
              </a:solidFill>
            </a:endParaRPr>
          </a:p>
          <a:p>
            <a:pPr marL="0" indent="0">
              <a:buNone/>
            </a:pPr>
            <a:r>
              <a:rPr lang="en-GB">
                <a:solidFill>
                  <a:srgbClr val="00FF00"/>
                </a:solidFill>
              </a:rPr>
              <a:t>1720- 1751 The Gin ‘Epidemic’  </a:t>
            </a:r>
          </a:p>
          <a:p>
            <a:pPr marL="0" indent="0">
              <a:buNone/>
            </a:pPr>
            <a:r>
              <a:rPr lang="en-GB">
                <a:solidFill>
                  <a:srgbClr val="00FF00"/>
                </a:solidFill>
              </a:rPr>
              <a:t>1736 The Gin Act</a:t>
            </a:r>
            <a:endParaRPr lang="en-GB" baseline="30000"/>
          </a:p>
          <a:p>
            <a:pPr marL="0" indent="0">
              <a:buNone/>
            </a:pPr>
            <a:endParaRPr lang="en-GB"/>
          </a:p>
          <a:p>
            <a:pPr marL="0" indent="0">
              <a:buNone/>
            </a:pPr>
            <a:r>
              <a:rPr lang="en-GB"/>
              <a:t>1798 SYRINGE INVENTED</a:t>
            </a:r>
            <a:endParaRPr lang="en-GB">
              <a:solidFill>
                <a:srgbClr val="00FF00"/>
              </a:solidFill>
            </a:endParaRPr>
          </a:p>
        </p:txBody>
      </p:sp>
      <p:pic>
        <p:nvPicPr>
          <p:cNvPr id="4" name="Picture 3">
            <a:extLst>
              <a:ext uri="{FF2B5EF4-FFF2-40B4-BE49-F238E27FC236}">
                <a16:creationId xmlns:a16="http://schemas.microsoft.com/office/drawing/2014/main" id="{54BEBDBB-1C84-42C6-AA79-21E798306235}"/>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6000"/>
                    </a14:imgEffect>
                    <a14:imgEffect>
                      <a14:brightnessContrast bright="-8000" contrast="65000"/>
                    </a14:imgEffect>
                  </a14:imgLayer>
                </a14:imgProps>
              </a:ext>
            </a:extLst>
          </a:blip>
          <a:stretch>
            <a:fillRect/>
          </a:stretch>
        </p:blipFill>
        <p:spPr>
          <a:xfrm>
            <a:off x="5724128" y="3645024"/>
            <a:ext cx="2520280" cy="3056202"/>
          </a:xfrm>
          <a:prstGeom prst="rect">
            <a:avLst/>
          </a:prstGeom>
        </p:spPr>
      </p:pic>
      <p:sp>
        <p:nvSpPr>
          <p:cNvPr id="5" name="Title 1">
            <a:extLst>
              <a:ext uri="{FF2B5EF4-FFF2-40B4-BE49-F238E27FC236}">
                <a16:creationId xmlns:a16="http://schemas.microsoft.com/office/drawing/2014/main" id="{5DD129BF-3248-4183-A03A-2230DB9F011E}"/>
              </a:ext>
            </a:extLst>
          </p:cNvPr>
          <p:cNvSpPr>
            <a:spLocks noGrp="1"/>
          </p:cNvSpPr>
          <p:nvPr>
            <p:ph type="title"/>
          </p:nvPr>
        </p:nvSpPr>
        <p:spPr>
          <a:xfrm>
            <a:off x="457200" y="156774"/>
            <a:ext cx="8229600" cy="751946"/>
          </a:xfrm>
        </p:spPr>
        <p:txBody>
          <a:bodyPr>
            <a:noAutofit/>
          </a:bodyPr>
          <a:lstStyle/>
          <a:p>
            <a:r>
              <a:rPr lang="en-GB" sz="4800" b="1"/>
              <a:t>Constant evolution …</a:t>
            </a:r>
          </a:p>
        </p:txBody>
      </p:sp>
      <p:pic>
        <p:nvPicPr>
          <p:cNvPr id="6" name="Picture 5">
            <a:extLst>
              <a:ext uri="{FF2B5EF4-FFF2-40B4-BE49-F238E27FC236}">
                <a16:creationId xmlns:a16="http://schemas.microsoft.com/office/drawing/2014/main" id="{5CB4FC53-A4C3-430F-AA96-840056104574}"/>
              </a:ext>
            </a:extLst>
          </p:cNvPr>
          <p:cNvPicPr>
            <a:picLocks noChangeAspect="1"/>
          </p:cNvPicPr>
          <p:nvPr/>
        </p:nvPicPr>
        <p:blipFill>
          <a:blip r:embed="rId6"/>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999389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c\root\home7\rhayton\Windows\Desktop\BDApics\170px-Apothecary_vessel_Opium_18-19_centur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357614"/>
            <a:ext cx="3888432" cy="614277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CBCE26C1-25CB-47F3-8884-A64588118BA8}"/>
              </a:ext>
            </a:extLst>
          </p:cNvPr>
          <p:cNvSpPr txBox="1">
            <a:spLocks/>
          </p:cNvSpPr>
          <p:nvPr/>
        </p:nvSpPr>
        <p:spPr>
          <a:xfrm>
            <a:off x="457200" y="274638"/>
            <a:ext cx="2674640" cy="2866330"/>
          </a:xfrm>
          <a:prstGeom prst="rect">
            <a:avLst/>
          </a:prstGeom>
        </p:spPr>
        <p:txBody>
          <a:bodyP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a:ln>
                  <a:noFill/>
                </a:ln>
                <a:solidFill>
                  <a:srgbClr val="FFFF00"/>
                </a:solidFill>
                <a:effectLst/>
                <a:uLnTx/>
                <a:uFillTx/>
                <a:latin typeface="Calibri"/>
                <a:ea typeface="+mj-ea"/>
                <a:cs typeface="+mj-cs"/>
              </a:rPr>
              <a:t>Marketing, Packaging and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a:ln>
                  <a:noFill/>
                </a:ln>
                <a:solidFill>
                  <a:srgbClr val="FFFF00"/>
                </a:solidFill>
                <a:effectLst/>
                <a:uLnTx/>
                <a:uFillTx/>
                <a:latin typeface="Calibri"/>
                <a:ea typeface="+mj-ea"/>
                <a:cs typeface="+mj-cs"/>
              </a:rPr>
              <a:t>Branding</a:t>
            </a:r>
          </a:p>
        </p:txBody>
      </p:sp>
      <p:pic>
        <p:nvPicPr>
          <p:cNvPr id="4" name="Picture 3">
            <a:extLst>
              <a:ext uri="{FF2B5EF4-FFF2-40B4-BE49-F238E27FC236}">
                <a16:creationId xmlns:a16="http://schemas.microsoft.com/office/drawing/2014/main" id="{856105FC-F0C9-48FB-BB9C-BFCCE74C761B}"/>
              </a:ext>
            </a:extLst>
          </p:cNvPr>
          <p:cNvPicPr>
            <a:picLocks noChangeAspect="1"/>
          </p:cNvPicPr>
          <p:nvPr/>
        </p:nvPicPr>
        <p:blipFill>
          <a:blip r:embed="rId5"/>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996045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A0FE6-657F-415F-A5D1-862B001EDA34}"/>
              </a:ext>
            </a:extLst>
          </p:cNvPr>
          <p:cNvSpPr>
            <a:spLocks noGrp="1"/>
          </p:cNvSpPr>
          <p:nvPr>
            <p:ph type="title"/>
          </p:nvPr>
        </p:nvSpPr>
        <p:spPr>
          <a:xfrm>
            <a:off x="457200" y="274638"/>
            <a:ext cx="8229600" cy="706090"/>
          </a:xfrm>
        </p:spPr>
        <p:txBody>
          <a:bodyPr>
            <a:normAutofit fontScale="90000"/>
          </a:bodyPr>
          <a:lstStyle/>
          <a:p>
            <a:r>
              <a:rPr lang="en-GB" b="1"/>
              <a:t>An Empire built on opium</a:t>
            </a:r>
          </a:p>
        </p:txBody>
      </p:sp>
      <p:sp>
        <p:nvSpPr>
          <p:cNvPr id="3" name="Content Placeholder 2"/>
          <p:cNvSpPr>
            <a:spLocks noGrp="1"/>
          </p:cNvSpPr>
          <p:nvPr>
            <p:ph idx="1"/>
          </p:nvPr>
        </p:nvSpPr>
        <p:spPr>
          <a:xfrm>
            <a:off x="457200" y="980728"/>
            <a:ext cx="8229600" cy="5602634"/>
          </a:xfrm>
        </p:spPr>
        <p:txBody>
          <a:bodyPr>
            <a:normAutofit fontScale="85000" lnSpcReduction="20000"/>
          </a:bodyPr>
          <a:lstStyle/>
          <a:p>
            <a:pPr marL="0" indent="0">
              <a:buNone/>
            </a:pPr>
            <a:r>
              <a:rPr lang="en-GB">
                <a:solidFill>
                  <a:srgbClr val="00FF00"/>
                </a:solidFill>
              </a:rPr>
              <a:t>1800s East India Company starts trafficking opium from India to China. </a:t>
            </a:r>
          </a:p>
          <a:p>
            <a:pPr marL="0" indent="0">
              <a:buNone/>
            </a:pPr>
            <a:endParaRPr lang="en-GB">
              <a:solidFill>
                <a:srgbClr val="00FF00"/>
              </a:solidFill>
            </a:endParaRPr>
          </a:p>
          <a:p>
            <a:pPr marL="0" indent="0">
              <a:buNone/>
            </a:pPr>
            <a:r>
              <a:rPr lang="en-GB">
                <a:solidFill>
                  <a:srgbClr val="00FF00"/>
                </a:solidFill>
              </a:rPr>
              <a:t>1839-1860 The Opium Wars </a:t>
            </a:r>
          </a:p>
          <a:p>
            <a:pPr marL="0" indent="0">
              <a:buNone/>
            </a:pPr>
            <a:endParaRPr lang="en-GB"/>
          </a:p>
          <a:p>
            <a:pPr marL="0" indent="0">
              <a:buNone/>
            </a:pPr>
            <a:r>
              <a:rPr lang="en-GB"/>
              <a:t>NAPOLEONIC SOLDIERS GET STONED </a:t>
            </a:r>
          </a:p>
          <a:p>
            <a:pPr marL="0" indent="0">
              <a:buNone/>
            </a:pPr>
            <a:r>
              <a:rPr lang="en-GB"/>
              <a:t>Napoleon’s army brings cannabis back from Egypt.</a:t>
            </a:r>
          </a:p>
          <a:p>
            <a:pPr marL="0" indent="0">
              <a:buNone/>
            </a:pPr>
            <a:r>
              <a:rPr lang="en-GB" sz="2100">
                <a:solidFill>
                  <a:srgbClr val="FFFFFF"/>
                </a:solidFill>
              </a:rPr>
              <a:t>“It is forbidden in all of Egypt to use certain Moslem beverages made with hashish or likewise to inhale the smoke from seeds of hashish. Habitual drinkers and smokers of this plant lose their reason and are victims of violent delirium which is the lot of those who give themselves full to excesses of all sorts.”</a:t>
            </a:r>
          </a:p>
          <a:p>
            <a:pPr marL="0" indent="0">
              <a:buNone/>
            </a:pPr>
            <a:endParaRPr lang="en-GB" sz="2100">
              <a:solidFill>
                <a:srgbClr val="FFFFFF"/>
              </a:solidFill>
            </a:endParaRPr>
          </a:p>
          <a:p>
            <a:pPr marL="0" indent="0">
              <a:buNone/>
            </a:pPr>
            <a:r>
              <a:rPr lang="en-GB" sz="2100">
                <a:solidFill>
                  <a:srgbClr val="FFFFFF"/>
                </a:solidFill>
              </a:rPr>
              <a:t>Use continued, even among scientists in his army, who brought it back for research purposes, caused popular fascination and use, and it began to blamed for “brutal actions … frenzy and violence.”</a:t>
            </a:r>
            <a:r>
              <a:rPr lang="en-GB" sz="1400"/>
              <a:t> </a:t>
            </a:r>
          </a:p>
          <a:p>
            <a:pPr marL="0" indent="0">
              <a:buNone/>
            </a:pPr>
            <a:endParaRPr lang="en-GB" sz="1400">
              <a:solidFill>
                <a:srgbClr val="00FF00"/>
              </a:solidFill>
            </a:endParaRPr>
          </a:p>
          <a:p>
            <a:pPr marL="0" indent="0">
              <a:buNone/>
            </a:pPr>
            <a:endParaRPr lang="en-GB" sz="1400">
              <a:solidFill>
                <a:srgbClr val="00FF00"/>
              </a:solidFill>
            </a:endParaRPr>
          </a:p>
          <a:p>
            <a:pPr marL="0" indent="0">
              <a:buNone/>
            </a:pPr>
            <a:r>
              <a:rPr lang="en-GB">
                <a:solidFill>
                  <a:srgbClr val="FFFF00"/>
                </a:solidFill>
              </a:rPr>
              <a:t>1820s Morphine – </a:t>
            </a:r>
            <a:r>
              <a:rPr lang="en-GB" err="1">
                <a:solidFill>
                  <a:srgbClr val="FFFF00"/>
                </a:solidFill>
              </a:rPr>
              <a:t>Morphomania</a:t>
            </a:r>
            <a:r>
              <a:rPr lang="en-GB">
                <a:solidFill>
                  <a:srgbClr val="FFFF00"/>
                </a:solidFill>
              </a:rPr>
              <a:t>. Women.</a:t>
            </a:r>
          </a:p>
          <a:p>
            <a:endParaRPr lang="en-GB"/>
          </a:p>
        </p:txBody>
      </p:sp>
      <p:pic>
        <p:nvPicPr>
          <p:cNvPr id="4" name="Picture 3">
            <a:extLst>
              <a:ext uri="{FF2B5EF4-FFF2-40B4-BE49-F238E27FC236}">
                <a16:creationId xmlns:a16="http://schemas.microsoft.com/office/drawing/2014/main" id="{A8BB8787-B348-46DD-8F33-68B1E4453618}"/>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2288968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964488" cy="6552728"/>
          </a:xfrm>
        </p:spPr>
        <p:txBody>
          <a:bodyPr vert="horz" lIns="91440" tIns="45720" rIns="91440" bIns="45720" rtlCol="0" anchor="t">
            <a:normAutofit/>
          </a:bodyPr>
          <a:lstStyle/>
          <a:p>
            <a:pPr marL="0" indent="0">
              <a:buNone/>
            </a:pPr>
            <a:r>
              <a:rPr lang="en-GB" dirty="0">
                <a:solidFill>
                  <a:srgbClr val="FFFF00"/>
                </a:solidFill>
              </a:rPr>
              <a:t>1860</a:t>
            </a:r>
            <a:r>
              <a:rPr lang="en-GB" dirty="0">
                <a:solidFill>
                  <a:srgbClr val="00FF00"/>
                </a:solidFill>
              </a:rPr>
              <a:t> </a:t>
            </a:r>
            <a:r>
              <a:rPr lang="en-US" b="1" dirty="0"/>
              <a:t>Cocaine</a:t>
            </a:r>
            <a:r>
              <a:rPr lang="en-US" dirty="0"/>
              <a:t> was first isolated by the German chemist Albert Niemann in </a:t>
            </a:r>
            <a:r>
              <a:rPr lang="en-US" u="sng" dirty="0"/>
              <a:t>1860</a:t>
            </a:r>
            <a:r>
              <a:rPr lang="en-US" dirty="0"/>
              <a:t>, and rapidly gained popularity for both recreational and  medical use, as a local </a:t>
            </a:r>
            <a:r>
              <a:rPr lang="en-US" dirty="0" err="1"/>
              <a:t>anaesthetic</a:t>
            </a:r>
            <a:r>
              <a:rPr lang="en-US" dirty="0"/>
              <a:t> and in nasal surgery.</a:t>
            </a:r>
          </a:p>
          <a:p>
            <a:pPr marL="0" indent="0">
              <a:buNone/>
            </a:pPr>
            <a:endParaRPr lang="en-US" sz="800"/>
          </a:p>
          <a:p>
            <a:pPr marL="0" indent="0">
              <a:buNone/>
            </a:pPr>
            <a:r>
              <a:rPr lang="en-GB">
                <a:solidFill>
                  <a:srgbClr val="00FF00"/>
                </a:solidFill>
              </a:rPr>
              <a:t>THINGS GO BETTER WITH COKE? Coca-Cola </a:t>
            </a:r>
            <a:r>
              <a:rPr lang="en-GB" b="1">
                <a:solidFill>
                  <a:srgbClr val="FFFFFF"/>
                </a:solidFill>
              </a:rPr>
              <a:t>(originally containing cocaine) </a:t>
            </a:r>
            <a:r>
              <a:rPr lang="en-GB">
                <a:solidFill>
                  <a:srgbClr val="00FF00"/>
                </a:solidFill>
              </a:rPr>
              <a:t>introduced in the UK.</a:t>
            </a:r>
          </a:p>
          <a:p>
            <a:pPr marL="0" indent="0">
              <a:buNone/>
            </a:pPr>
            <a:r>
              <a:rPr lang="en-GB" sz="800" dirty="0">
                <a:solidFill>
                  <a:srgbClr val="00FF00"/>
                </a:solidFill>
              </a:rPr>
              <a:t> </a:t>
            </a:r>
            <a:endParaRPr lang="en-GB" sz="800" dirty="0">
              <a:solidFill>
                <a:srgbClr val="00FF00"/>
              </a:solidFill>
              <a:ea typeface="Calibri"/>
              <a:cs typeface="Calibri"/>
            </a:endParaRPr>
          </a:p>
          <a:p>
            <a:pPr marL="0" lvl="0" indent="0" fontAlgn="base">
              <a:buNone/>
            </a:pPr>
            <a:r>
              <a:rPr lang="en-GB"/>
              <a:t>1868 – </a:t>
            </a:r>
            <a:r>
              <a:rPr lang="en-GB" dirty="0">
                <a:solidFill>
                  <a:srgbClr val="FFFFFF"/>
                </a:solidFill>
                <a:hlinkClick r:id="rId4" tooltip="Pharmacy Act 1868">
                  <a:extLst>
                    <a:ext uri="{A12FA001-AC4F-418D-AE19-62706E023703}">
                      <ahyp:hlinkClr xmlns:ahyp="http://schemas.microsoft.com/office/drawing/2018/hyperlinkcolor" val="tx"/>
                    </a:ext>
                  </a:extLst>
                </a:hlinkClick>
              </a:rPr>
              <a:t>Pharmacy Act</a:t>
            </a:r>
            <a:r>
              <a:rPr lang="en-GB"/>
              <a:t>. First regulation of poisons &amp; dangerous substances. Limited sales to chemists.</a:t>
            </a:r>
          </a:p>
          <a:p>
            <a:pPr marL="0" indent="0">
              <a:buNone/>
            </a:pPr>
            <a:endParaRPr lang="en-GB"/>
          </a:p>
          <a:p>
            <a:pPr marL="0" indent="0">
              <a:buNone/>
            </a:pPr>
            <a:endParaRPr lang="en-GB"/>
          </a:p>
          <a:p>
            <a:pPr marL="0" indent="0">
              <a:buNone/>
            </a:pPr>
            <a:endParaRPr lang="en-GB"/>
          </a:p>
          <a:p>
            <a:pPr marL="0" indent="0">
              <a:buNone/>
            </a:pPr>
            <a:endParaRPr lang="en-GB"/>
          </a:p>
        </p:txBody>
      </p:sp>
      <p:pic>
        <p:nvPicPr>
          <p:cNvPr id="4" name="Picture 3">
            <a:extLst>
              <a:ext uri="{FF2B5EF4-FFF2-40B4-BE49-F238E27FC236}">
                <a16:creationId xmlns:a16="http://schemas.microsoft.com/office/drawing/2014/main" id="{7B17B742-A3ED-4B3D-9D1B-CA295BDDEA64}"/>
              </a:ext>
            </a:extLst>
          </p:cNvPr>
          <p:cNvPicPr>
            <a:picLocks noChangeAspect="1"/>
          </p:cNvPicPr>
          <p:nvPr/>
        </p:nvPicPr>
        <p:blipFill>
          <a:blip r:embed="rId5"/>
          <a:stretch>
            <a:fillRect/>
          </a:stretch>
        </p:blipFill>
        <p:spPr>
          <a:xfrm>
            <a:off x="154055" y="4653136"/>
            <a:ext cx="8784976" cy="2016224"/>
          </a:xfrm>
          <a:prstGeom prst="rect">
            <a:avLst/>
          </a:prstGeom>
        </p:spPr>
      </p:pic>
      <p:pic>
        <p:nvPicPr>
          <p:cNvPr id="5" name="Picture 4">
            <a:extLst>
              <a:ext uri="{FF2B5EF4-FFF2-40B4-BE49-F238E27FC236}">
                <a16:creationId xmlns:a16="http://schemas.microsoft.com/office/drawing/2014/main" id="{953895B8-83DC-453C-AA5A-F657337D8C5C}"/>
              </a:ext>
            </a:extLst>
          </p:cNvPr>
          <p:cNvPicPr>
            <a:picLocks noChangeAspect="1"/>
          </p:cNvPicPr>
          <p:nvPr/>
        </p:nvPicPr>
        <p:blipFill>
          <a:blip r:embed="rId6"/>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371016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c\root\home7\rhayton\Windows\Desktop\BDApics\170px-Bayer_Heroin_bottle.jp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12000"/>
                    </a14:imgEffect>
                    <a14:imgEffect>
                      <a14:brightnessContrast bright="-7000" contrast="63000"/>
                    </a14:imgEffect>
                  </a14:imgLayer>
                </a14:imgProps>
              </a:ext>
              <a:ext uri="{28A0092B-C50C-407E-A947-70E740481C1C}">
                <a14:useLocalDpi xmlns:a14="http://schemas.microsoft.com/office/drawing/2010/main" val="0"/>
              </a:ext>
            </a:extLst>
          </a:blip>
          <a:srcRect/>
          <a:stretch>
            <a:fillRect/>
          </a:stretch>
        </p:blipFill>
        <p:spPr bwMode="auto">
          <a:xfrm>
            <a:off x="2195736" y="2411574"/>
            <a:ext cx="5058737" cy="425496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C86FB57-1D2C-4A1A-9FC4-EED188CC6C9E}"/>
              </a:ext>
            </a:extLst>
          </p:cNvPr>
          <p:cNvSpPr/>
          <p:nvPr/>
        </p:nvSpPr>
        <p:spPr>
          <a:xfrm>
            <a:off x="683568" y="392870"/>
            <a:ext cx="7776864" cy="190205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800" b="0" i="0" u="sng" strike="noStrike" kern="1200" cap="none" spc="0" normalizeH="0" baseline="0" noProof="0">
                <a:ln>
                  <a:noFill/>
                </a:ln>
                <a:solidFill>
                  <a:srgbClr val="FFFF00"/>
                </a:solidFill>
                <a:effectLst/>
                <a:uLnTx/>
                <a:uFillTx/>
                <a:latin typeface="Calibri"/>
                <a:ea typeface="+mn-ea"/>
                <a:cs typeface="+mn-cs"/>
              </a:rPr>
              <a:t>1874 </a:t>
            </a:r>
            <a:r>
              <a:rPr kumimoji="0" lang="en-US" sz="2800" b="0" i="0" u="none" strike="noStrike" kern="1200" cap="none" spc="0" normalizeH="0" baseline="0" noProof="0">
                <a:ln>
                  <a:noFill/>
                </a:ln>
                <a:solidFill>
                  <a:srgbClr val="FFFF00"/>
                </a:solidFill>
                <a:effectLst/>
                <a:uLnTx/>
                <a:uFillTx/>
                <a:latin typeface="Calibri"/>
                <a:ea typeface="+mn-ea"/>
                <a:cs typeface="+mn-cs"/>
              </a:rPr>
              <a:t>Heroin first synthesized – the strongest painkiller</a:t>
            </a:r>
          </a:p>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2800" b="0" i="0" u="none" strike="noStrike" kern="1200" cap="none" spc="0" normalizeH="0" baseline="0" noProof="0">
                <a:ln>
                  <a:noFill/>
                </a:ln>
                <a:solidFill>
                  <a:srgbClr val="FFFF00"/>
                </a:solidFill>
                <a:effectLst/>
                <a:uLnTx/>
                <a:uFillTx/>
                <a:latin typeface="Calibri"/>
                <a:ea typeface="+mn-ea"/>
                <a:cs typeface="+mn-cs"/>
              </a:rPr>
              <a:t>1898 Heroin becomes available as an over-the-counter drug -</a:t>
            </a:r>
            <a:r>
              <a:rPr kumimoji="0" lang="en-GB" sz="2800" b="1" i="0" u="none" strike="noStrike" kern="1200" cap="none" spc="0" normalizeH="0" baseline="0" noProof="0">
                <a:ln>
                  <a:noFill/>
                </a:ln>
                <a:solidFill>
                  <a:srgbClr val="FFFF00"/>
                </a:solidFill>
                <a:effectLst/>
                <a:uLnTx/>
                <a:uFillTx/>
                <a:latin typeface="Calibri"/>
                <a:ea typeface="Times New Roman" panose="02020603050405020304" pitchFamily="18" charset="0"/>
                <a:cs typeface="+mn-cs"/>
              </a:rPr>
              <a:t>along with aspirin - in UK pharmacies</a:t>
            </a:r>
            <a:endParaRPr kumimoji="0" lang="en-US" sz="2800" b="1" i="0" u="none" strike="noStrike" kern="1200" cap="none" spc="0" normalizeH="0" baseline="0" noProof="0">
              <a:ln>
                <a:noFill/>
              </a:ln>
              <a:solidFill>
                <a:srgbClr val="FFFF00"/>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517DA532-EB07-4E98-A560-DC7B989A8E46}"/>
              </a:ext>
            </a:extLst>
          </p:cNvPr>
          <p:cNvPicPr>
            <a:picLocks noChangeAspect="1"/>
          </p:cNvPicPr>
          <p:nvPr/>
        </p:nvPicPr>
        <p:blipFill>
          <a:blip r:embed="rId6"/>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919015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143000"/>
          </a:xfrm>
        </p:spPr>
        <p:txBody>
          <a:bodyPr/>
          <a:lstStyle/>
          <a:p>
            <a:r>
              <a:rPr lang="en-GB" b="1"/>
              <a:t>Introductory Session</a:t>
            </a:r>
          </a:p>
        </p:txBody>
      </p:sp>
      <p:sp>
        <p:nvSpPr>
          <p:cNvPr id="3" name="Content Placeholder 2"/>
          <p:cNvSpPr>
            <a:spLocks noGrp="1"/>
          </p:cNvSpPr>
          <p:nvPr>
            <p:ph idx="1"/>
          </p:nvPr>
        </p:nvSpPr>
        <p:spPr>
          <a:xfrm>
            <a:off x="457200" y="1988840"/>
            <a:ext cx="8229600" cy="4137323"/>
          </a:xfrm>
        </p:spPr>
        <p:txBody>
          <a:bodyPr/>
          <a:lstStyle/>
          <a:p>
            <a:r>
              <a:rPr lang="en-GB" sz="4000">
                <a:solidFill>
                  <a:srgbClr val="00FF00"/>
                </a:solidFill>
              </a:rPr>
              <a:t>Housekeeping </a:t>
            </a:r>
          </a:p>
          <a:p>
            <a:r>
              <a:rPr lang="en-GB" sz="4000"/>
              <a:t>Course Aims &amp; outcomes</a:t>
            </a:r>
          </a:p>
          <a:p>
            <a:r>
              <a:rPr lang="en-GB" sz="4000">
                <a:solidFill>
                  <a:srgbClr val="00FF00"/>
                </a:solidFill>
              </a:rPr>
              <a:t>Way we will work </a:t>
            </a:r>
          </a:p>
          <a:p>
            <a:r>
              <a:rPr lang="en-GB" sz="4000">
                <a:solidFill>
                  <a:srgbClr val="FFFF00"/>
                </a:solidFill>
              </a:rPr>
              <a:t>Breaks</a:t>
            </a:r>
          </a:p>
        </p:txBody>
      </p:sp>
    </p:spTree>
    <p:custDataLst>
      <p:tags r:id="rId1"/>
    </p:custDataLst>
    <p:extLst>
      <p:ext uri="{BB962C8B-B14F-4D97-AF65-F5344CB8AC3E}">
        <p14:creationId xmlns:p14="http://schemas.microsoft.com/office/powerpoint/2010/main" val="374755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08CDFF-7C12-40AC-A815-7D1BD08C39B4}"/>
              </a:ext>
            </a:extLst>
          </p:cNvPr>
          <p:cNvSpPr>
            <a:spLocks noGrp="1"/>
          </p:cNvSpPr>
          <p:nvPr>
            <p:ph idx="1"/>
          </p:nvPr>
        </p:nvSpPr>
        <p:spPr>
          <a:xfrm>
            <a:off x="179512" y="1124744"/>
            <a:ext cx="8784976" cy="5256584"/>
          </a:xfrm>
        </p:spPr>
        <p:txBody>
          <a:bodyPr>
            <a:noAutofit/>
          </a:bodyPr>
          <a:lstStyle/>
          <a:p>
            <a:pPr marL="0" indent="0" fontAlgn="base">
              <a:buNone/>
            </a:pPr>
            <a:r>
              <a:rPr lang="en-GB" sz="3100"/>
              <a:t>1908 – </a:t>
            </a:r>
            <a:r>
              <a:rPr lang="en-GB" sz="3100">
                <a:solidFill>
                  <a:srgbClr val="FFFFFF"/>
                </a:solidFill>
                <a:hlinkClick r:id="rId3">
                  <a:extLst>
                    <a:ext uri="{A12FA001-AC4F-418D-AE19-62706E023703}">
                      <ahyp:hlinkClr xmlns:ahyp="http://schemas.microsoft.com/office/drawing/2018/hyperlinkcolor" val="tx"/>
                    </a:ext>
                  </a:extLst>
                </a:hlinkClick>
              </a:rPr>
              <a:t>Poisons and Pharmacy Act</a:t>
            </a:r>
            <a:r>
              <a:rPr lang="en-GB" sz="3100"/>
              <a:t>. </a:t>
            </a:r>
          </a:p>
          <a:p>
            <a:pPr marL="0" indent="0" fontAlgn="base">
              <a:buNone/>
            </a:pPr>
            <a:r>
              <a:rPr lang="en-GB" sz="3100"/>
              <a:t>Regulations on sale and labelling, including coca.</a:t>
            </a:r>
          </a:p>
          <a:p>
            <a:pPr marL="0" indent="0" fontAlgn="base">
              <a:buNone/>
            </a:pPr>
            <a:r>
              <a:rPr lang="en-GB" sz="3100"/>
              <a:t>1912 </a:t>
            </a:r>
            <a:r>
              <a:rPr lang="en-GB" sz="3100">
                <a:solidFill>
                  <a:srgbClr val="00FF00"/>
                </a:solidFill>
              </a:rPr>
              <a:t>the Hague Treaty </a:t>
            </a:r>
            <a:r>
              <a:rPr lang="en-US" sz="3100"/>
              <a:t>discussed controlling opium traffic (also included cannabis)</a:t>
            </a:r>
          </a:p>
          <a:p>
            <a:pPr marL="0" indent="0">
              <a:buNone/>
            </a:pPr>
            <a:r>
              <a:rPr lang="en-GB" sz="3100">
                <a:solidFill>
                  <a:srgbClr val="00FF00"/>
                </a:solidFill>
              </a:rPr>
              <a:t>1916 Defence of the Realm Act: Cocaine &amp; the troops.</a:t>
            </a:r>
          </a:p>
          <a:p>
            <a:pPr marL="0" indent="0">
              <a:buNone/>
            </a:pPr>
            <a:r>
              <a:rPr lang="en-GB" sz="3100">
                <a:solidFill>
                  <a:srgbClr val="FFFF00"/>
                </a:solidFill>
              </a:rPr>
              <a:t>1916 Heroin banned, permanently in 1920.</a:t>
            </a:r>
          </a:p>
          <a:p>
            <a:pPr marL="0" indent="0">
              <a:buNone/>
            </a:pPr>
            <a:r>
              <a:rPr lang="en-GB" sz="3100">
                <a:solidFill>
                  <a:srgbClr val="00FF00"/>
                </a:solidFill>
              </a:rPr>
              <a:t>1920 Dangerous Drugs Act introduces punishment and compliance with international regulations.</a:t>
            </a:r>
          </a:p>
          <a:p>
            <a:pPr marL="0" indent="0">
              <a:buNone/>
            </a:pPr>
            <a:r>
              <a:rPr lang="en-GB" sz="3100"/>
              <a:t>1925 – Dangerous Drugs Act. </a:t>
            </a:r>
          </a:p>
          <a:p>
            <a:pPr marL="0" indent="0">
              <a:buNone/>
            </a:pPr>
            <a:r>
              <a:rPr lang="en-GB" sz="3100"/>
              <a:t>Controlled importation of coca leaf and cannabis.</a:t>
            </a:r>
          </a:p>
          <a:p>
            <a:pPr marL="0" indent="0">
              <a:buNone/>
            </a:pPr>
            <a:endParaRPr lang="en-GB" sz="3100"/>
          </a:p>
          <a:p>
            <a:pPr marL="0" indent="0" fontAlgn="base">
              <a:buNone/>
            </a:pPr>
            <a:endParaRPr lang="en-US" sz="3100"/>
          </a:p>
          <a:p>
            <a:pPr marL="0" indent="0" fontAlgn="base">
              <a:buNone/>
            </a:pPr>
            <a:endParaRPr lang="en-US" sz="3100"/>
          </a:p>
          <a:p>
            <a:pPr marL="0" indent="0" fontAlgn="base">
              <a:buNone/>
            </a:pPr>
            <a:endParaRPr lang="en-GB" sz="3100"/>
          </a:p>
          <a:p>
            <a:pPr marL="0" indent="0">
              <a:buNone/>
            </a:pPr>
            <a:endParaRPr lang="en-GB" sz="3100"/>
          </a:p>
        </p:txBody>
      </p:sp>
      <p:sp>
        <p:nvSpPr>
          <p:cNvPr id="5" name="Title 1">
            <a:extLst>
              <a:ext uri="{FF2B5EF4-FFF2-40B4-BE49-F238E27FC236}">
                <a16:creationId xmlns:a16="http://schemas.microsoft.com/office/drawing/2014/main" id="{8BDB6DB2-E2C0-4B54-97B3-E3124C197127}"/>
              </a:ext>
            </a:extLst>
          </p:cNvPr>
          <p:cNvSpPr>
            <a:spLocks noGrp="1"/>
          </p:cNvSpPr>
          <p:nvPr>
            <p:ph type="title"/>
          </p:nvPr>
        </p:nvSpPr>
        <p:spPr>
          <a:xfrm>
            <a:off x="457200" y="274638"/>
            <a:ext cx="8229600" cy="706090"/>
          </a:xfrm>
        </p:spPr>
        <p:txBody>
          <a:bodyPr>
            <a:normAutofit fontScale="90000"/>
          </a:bodyPr>
          <a:lstStyle/>
          <a:p>
            <a:r>
              <a:rPr lang="en-GB" b="1"/>
              <a:t>National and International Regulation</a:t>
            </a:r>
          </a:p>
        </p:txBody>
      </p:sp>
      <p:pic>
        <p:nvPicPr>
          <p:cNvPr id="4" name="Picture 3">
            <a:extLst>
              <a:ext uri="{FF2B5EF4-FFF2-40B4-BE49-F238E27FC236}">
                <a16:creationId xmlns:a16="http://schemas.microsoft.com/office/drawing/2014/main" id="{00EF0E1A-1688-43BC-80EF-8F675B017ED6}"/>
              </a:ext>
            </a:extLst>
          </p:cNvPr>
          <p:cNvPicPr>
            <a:picLocks noChangeAspect="1"/>
          </p:cNvPicPr>
          <p:nvPr/>
        </p:nvPicPr>
        <p:blipFill>
          <a:blip r:embed="rId4"/>
          <a:stretch>
            <a:fillRect/>
          </a:stretch>
        </p:blipFill>
        <p:spPr>
          <a:xfrm>
            <a:off x="6876256" y="0"/>
            <a:ext cx="2267744" cy="276225"/>
          </a:xfrm>
          <a:prstGeom prst="rect">
            <a:avLst/>
          </a:prstGeom>
        </p:spPr>
      </p:pic>
    </p:spTree>
    <p:extLst>
      <p:ext uri="{BB962C8B-B14F-4D97-AF65-F5344CB8AC3E}">
        <p14:creationId xmlns:p14="http://schemas.microsoft.com/office/powerpoint/2010/main" val="4081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D919DBC-7943-47ED-8252-2C67F42A9E61}"/>
              </a:ext>
            </a:extLst>
          </p:cNvPr>
          <p:cNvSpPr>
            <a:spLocks noGrp="1"/>
          </p:cNvSpPr>
          <p:nvPr>
            <p:ph idx="1"/>
          </p:nvPr>
        </p:nvSpPr>
        <p:spPr>
          <a:xfrm>
            <a:off x="457200" y="404664"/>
            <a:ext cx="8229600" cy="6048672"/>
          </a:xfrm>
        </p:spPr>
        <p:txBody>
          <a:bodyPr>
            <a:normAutofit fontScale="85000" lnSpcReduction="10000"/>
          </a:bodyPr>
          <a:lstStyle/>
          <a:p>
            <a:pPr marL="0" indent="0">
              <a:buNone/>
            </a:pPr>
            <a:r>
              <a:rPr lang="en-GB">
                <a:solidFill>
                  <a:srgbClr val="00FF00"/>
                </a:solidFill>
              </a:rPr>
              <a:t>1926 </a:t>
            </a:r>
            <a:r>
              <a:rPr lang="en-GB" b="1">
                <a:solidFill>
                  <a:srgbClr val="FFFFFF"/>
                </a:solidFill>
              </a:rPr>
              <a:t>HEROIN ON THE STATE </a:t>
            </a:r>
            <a:r>
              <a:rPr lang="en-GB">
                <a:solidFill>
                  <a:srgbClr val="00FF00"/>
                </a:solidFill>
              </a:rPr>
              <a:t>The Rolleston committee decided that there were circumstances in which heroin addicts should be given the drug on prescription. </a:t>
            </a:r>
            <a:r>
              <a:rPr lang="en-GB" b="1">
                <a:solidFill>
                  <a:srgbClr val="00FF00"/>
                </a:solidFill>
              </a:rPr>
              <a:t>The ‘British System’ </a:t>
            </a:r>
            <a:r>
              <a:rPr lang="en-GB" b="1" i="1">
                <a:solidFill>
                  <a:srgbClr val="FFFFFF"/>
                </a:solidFill>
              </a:rPr>
              <a:t>(cf. HAT: Heroin Assisted Treatment)</a:t>
            </a:r>
          </a:p>
          <a:p>
            <a:pPr marL="0" indent="0">
              <a:buNone/>
            </a:pPr>
            <a:endParaRPr lang="en-GB">
              <a:solidFill>
                <a:srgbClr val="00FF00"/>
              </a:solidFill>
            </a:endParaRPr>
          </a:p>
          <a:p>
            <a:pPr marL="0" indent="0">
              <a:buNone/>
            </a:pPr>
            <a:r>
              <a:rPr lang="en-GB"/>
              <a:t>1926 </a:t>
            </a:r>
            <a:r>
              <a:rPr lang="en-GB" b="1">
                <a:solidFill>
                  <a:srgbClr val="FFFFFF"/>
                </a:solidFill>
              </a:rPr>
              <a:t>METHADONE PATENTED </a:t>
            </a:r>
            <a:r>
              <a:rPr lang="en-GB"/>
              <a:t>Although it was not used to treat drug dependency until the 1960’s.</a:t>
            </a:r>
          </a:p>
          <a:p>
            <a:pPr marL="0" indent="0">
              <a:buNone/>
            </a:pPr>
            <a:endParaRPr lang="en-GB"/>
          </a:p>
          <a:p>
            <a:pPr marL="0" indent="0">
              <a:buNone/>
            </a:pPr>
            <a:r>
              <a:rPr lang="en-GB"/>
              <a:t>1928 – Amendment to Dangerous Drugs Act </a:t>
            </a:r>
            <a:r>
              <a:rPr lang="en-GB" b="1">
                <a:solidFill>
                  <a:srgbClr val="FFFFFF"/>
                </a:solidFill>
              </a:rPr>
              <a:t>criminalising possession of cannabis</a:t>
            </a:r>
            <a:r>
              <a:rPr lang="en-GB"/>
              <a:t>. Doctors continued to be able to prescribe </a:t>
            </a:r>
            <a:r>
              <a:rPr lang="en-GB" b="1"/>
              <a:t>any drugs </a:t>
            </a:r>
            <a:r>
              <a:rPr lang="en-GB"/>
              <a:t>as treatments, including for addiction</a:t>
            </a:r>
          </a:p>
          <a:p>
            <a:pPr marL="0" indent="0">
              <a:buNone/>
            </a:pPr>
            <a:endParaRPr lang="en-GB">
              <a:solidFill>
                <a:srgbClr val="00FF00"/>
              </a:solidFill>
            </a:endParaRPr>
          </a:p>
          <a:p>
            <a:pPr marL="0" indent="0">
              <a:buNone/>
            </a:pPr>
            <a:r>
              <a:rPr lang="en-GB">
                <a:solidFill>
                  <a:srgbClr val="00FF00"/>
                </a:solidFill>
              </a:rPr>
              <a:t>1938 </a:t>
            </a:r>
            <a:r>
              <a:rPr lang="en-GB" b="1">
                <a:solidFill>
                  <a:srgbClr val="FFFFFF"/>
                </a:solidFill>
              </a:rPr>
              <a:t>LSD First produced </a:t>
            </a:r>
            <a:r>
              <a:rPr lang="en-GB">
                <a:solidFill>
                  <a:srgbClr val="00FF00"/>
                </a:solidFill>
              </a:rPr>
              <a:t>to treat high blood pressure</a:t>
            </a:r>
          </a:p>
          <a:p>
            <a:pPr marL="0" indent="0">
              <a:buNone/>
            </a:pPr>
            <a:r>
              <a:rPr lang="en-GB" i="1">
                <a:solidFill>
                  <a:srgbClr val="FFFFFF"/>
                </a:solidFill>
                <a:hlinkClick r:id="rId3">
                  <a:extLst>
                    <a:ext uri="{A12FA001-AC4F-418D-AE19-62706E023703}">
                      <ahyp:hlinkClr xmlns:ahyp="http://schemas.microsoft.com/office/drawing/2018/hyperlinkcolor" val="tx"/>
                    </a:ext>
                  </a:extLst>
                </a:hlinkClick>
              </a:rPr>
              <a:t>Now being researched as a Mental Health medication</a:t>
            </a:r>
            <a:endParaRPr lang="en-GB" i="1">
              <a:solidFill>
                <a:srgbClr val="FFFFFF"/>
              </a:solidFill>
            </a:endParaRPr>
          </a:p>
          <a:p>
            <a:pPr marL="0" indent="0">
              <a:buNone/>
            </a:pPr>
            <a:endParaRPr lang="en-GB"/>
          </a:p>
        </p:txBody>
      </p:sp>
      <p:pic>
        <p:nvPicPr>
          <p:cNvPr id="3" name="Picture 2">
            <a:extLst>
              <a:ext uri="{FF2B5EF4-FFF2-40B4-BE49-F238E27FC236}">
                <a16:creationId xmlns:a16="http://schemas.microsoft.com/office/drawing/2014/main" id="{282A631D-9CB4-44F1-8A20-C130619891F8}"/>
              </a:ext>
            </a:extLst>
          </p:cNvPr>
          <p:cNvPicPr>
            <a:picLocks noChangeAspect="1"/>
          </p:cNvPicPr>
          <p:nvPr/>
        </p:nvPicPr>
        <p:blipFill>
          <a:blip r:embed="rId4"/>
          <a:stretch>
            <a:fillRect/>
          </a:stretch>
        </p:blipFill>
        <p:spPr>
          <a:xfrm>
            <a:off x="6876256" y="0"/>
            <a:ext cx="2267744" cy="276225"/>
          </a:xfrm>
          <a:prstGeom prst="rect">
            <a:avLst/>
          </a:prstGeom>
        </p:spPr>
      </p:pic>
    </p:spTree>
    <p:extLst>
      <p:ext uri="{BB962C8B-B14F-4D97-AF65-F5344CB8AC3E}">
        <p14:creationId xmlns:p14="http://schemas.microsoft.com/office/powerpoint/2010/main" val="92641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404664"/>
            <a:ext cx="8784976" cy="5904656"/>
          </a:xfrm>
        </p:spPr>
        <p:txBody>
          <a:bodyPr>
            <a:noAutofit/>
          </a:bodyPr>
          <a:lstStyle/>
          <a:p>
            <a:pPr marL="0" indent="0">
              <a:buNone/>
            </a:pPr>
            <a:r>
              <a:rPr lang="en-GB" sz="2800"/>
              <a:t>1943 </a:t>
            </a:r>
            <a:r>
              <a:rPr lang="en-GB" sz="2800" b="1">
                <a:solidFill>
                  <a:srgbClr val="FFFFFF"/>
                </a:solidFill>
              </a:rPr>
              <a:t>MOTHERS’ LITTLE HELPERS </a:t>
            </a:r>
            <a:r>
              <a:rPr lang="en-GB" sz="2800"/>
              <a:t>Valium and Librium, the first benzodiazepines. Originally described as safe and non-addictive! </a:t>
            </a:r>
          </a:p>
          <a:p>
            <a:pPr marL="0" indent="0">
              <a:buNone/>
            </a:pPr>
            <a:endParaRPr lang="en-GB" sz="800"/>
          </a:p>
          <a:p>
            <a:pPr marL="0" indent="0">
              <a:buNone/>
            </a:pPr>
            <a:endParaRPr lang="en-GB" sz="800"/>
          </a:p>
          <a:p>
            <a:pPr marL="0" indent="0">
              <a:buNone/>
            </a:pPr>
            <a:endParaRPr lang="en-GB" sz="800"/>
          </a:p>
          <a:p>
            <a:pPr marL="0" indent="0">
              <a:buNone/>
            </a:pPr>
            <a:r>
              <a:rPr lang="en-GB" sz="2800"/>
              <a:t>1958 The 1st Brain Committee: </a:t>
            </a:r>
            <a:r>
              <a:rPr lang="en-GB" sz="2800">
                <a:solidFill>
                  <a:srgbClr val="FFFFFF"/>
                </a:solidFill>
              </a:rPr>
              <a:t>Low levels of addiction </a:t>
            </a:r>
            <a:r>
              <a:rPr lang="en-GB" sz="2800"/>
              <a:t>(UK)</a:t>
            </a:r>
          </a:p>
          <a:p>
            <a:pPr marL="0" indent="0">
              <a:buNone/>
            </a:pPr>
            <a:endParaRPr lang="en-GB" sz="800"/>
          </a:p>
          <a:p>
            <a:pPr marL="0" indent="0">
              <a:buNone/>
            </a:pPr>
            <a:endParaRPr lang="en-GB" sz="800"/>
          </a:p>
          <a:p>
            <a:pPr marL="0" indent="0">
              <a:buNone/>
            </a:pPr>
            <a:endParaRPr lang="en-GB" sz="800"/>
          </a:p>
          <a:p>
            <a:pPr marL="0" indent="0">
              <a:buNone/>
            </a:pPr>
            <a:r>
              <a:rPr lang="en-GB" sz="2800">
                <a:solidFill>
                  <a:srgbClr val="00FF00"/>
                </a:solidFill>
              </a:rPr>
              <a:t>1961 The UN Convention on Narcotic Drugs </a:t>
            </a:r>
          </a:p>
          <a:p>
            <a:pPr marL="0" indent="0">
              <a:buNone/>
            </a:pPr>
            <a:endParaRPr lang="en-GB" sz="800">
              <a:solidFill>
                <a:srgbClr val="00FF00"/>
              </a:solidFill>
            </a:endParaRPr>
          </a:p>
          <a:p>
            <a:pPr marL="0" indent="0">
              <a:buNone/>
            </a:pPr>
            <a:endParaRPr lang="en-GB" sz="800">
              <a:solidFill>
                <a:srgbClr val="00FF00"/>
              </a:solidFill>
            </a:endParaRPr>
          </a:p>
          <a:p>
            <a:pPr marL="0" indent="0">
              <a:buNone/>
            </a:pPr>
            <a:endParaRPr lang="en-GB" sz="800">
              <a:solidFill>
                <a:srgbClr val="00FF00"/>
              </a:solidFill>
            </a:endParaRPr>
          </a:p>
          <a:p>
            <a:pPr marL="0" indent="0">
              <a:buNone/>
            </a:pPr>
            <a:r>
              <a:rPr lang="en-GB" sz="2800"/>
              <a:t>1964 The 2</a:t>
            </a:r>
            <a:r>
              <a:rPr lang="en-GB" sz="2800" baseline="30000"/>
              <a:t>nd</a:t>
            </a:r>
            <a:r>
              <a:rPr lang="en-GB" sz="2800"/>
              <a:t> Brain Committee: </a:t>
            </a:r>
            <a:r>
              <a:rPr lang="en-GB" sz="2800">
                <a:solidFill>
                  <a:srgbClr val="FFFFFF"/>
                </a:solidFill>
              </a:rPr>
              <a:t>Increased levels </a:t>
            </a:r>
            <a:r>
              <a:rPr lang="en-GB" sz="2800"/>
              <a:t>of addiction to Cocaine &amp; Heroin </a:t>
            </a:r>
            <a:r>
              <a:rPr lang="en-GB" sz="2800">
                <a:solidFill>
                  <a:srgbClr val="FFFFFF"/>
                </a:solidFill>
              </a:rPr>
              <a:t>via medical prescribing</a:t>
            </a:r>
            <a:r>
              <a:rPr lang="en-GB" sz="2800"/>
              <a:t> by a few Doctors in just 6 years.</a:t>
            </a:r>
          </a:p>
          <a:p>
            <a:pPr marL="0" indent="0">
              <a:buNone/>
            </a:pPr>
            <a:endParaRPr lang="en-GB" sz="800"/>
          </a:p>
          <a:p>
            <a:pPr marL="0" indent="0">
              <a:buNone/>
            </a:pPr>
            <a:endParaRPr lang="en-GB" sz="800"/>
          </a:p>
          <a:p>
            <a:pPr marL="0" indent="0">
              <a:buNone/>
            </a:pPr>
            <a:endParaRPr lang="en-GB" sz="800"/>
          </a:p>
          <a:p>
            <a:pPr marL="0" indent="0">
              <a:buNone/>
            </a:pPr>
            <a:r>
              <a:rPr lang="en-GB" sz="2800">
                <a:solidFill>
                  <a:srgbClr val="00FF00"/>
                </a:solidFill>
              </a:rPr>
              <a:t>1964 The Drugs (Prevention of Misuse) Act: </a:t>
            </a:r>
            <a:r>
              <a:rPr lang="en-GB" sz="2800">
                <a:solidFill>
                  <a:srgbClr val="FFFFFF"/>
                </a:solidFill>
              </a:rPr>
              <a:t>Amphetamines</a:t>
            </a:r>
          </a:p>
        </p:txBody>
      </p:sp>
      <p:pic>
        <p:nvPicPr>
          <p:cNvPr id="4" name="Picture 3">
            <a:extLst>
              <a:ext uri="{FF2B5EF4-FFF2-40B4-BE49-F238E27FC236}">
                <a16:creationId xmlns:a16="http://schemas.microsoft.com/office/drawing/2014/main" id="{DA090834-12DB-464A-9C6C-540BE3A16CBA}"/>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290412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264696"/>
          </a:xfrm>
        </p:spPr>
        <p:txBody>
          <a:bodyPr>
            <a:noAutofit/>
          </a:bodyPr>
          <a:lstStyle/>
          <a:p>
            <a:pPr marL="0" indent="0">
              <a:buNone/>
            </a:pPr>
            <a:r>
              <a:rPr lang="en-GB" sz="2800" i="1">
                <a:solidFill>
                  <a:srgbClr val="FFFFFF"/>
                </a:solidFill>
              </a:rPr>
              <a:t>1924 – 1926: The Rolleston Committee had defined addiction, mainly seen among 500 middle class women</a:t>
            </a:r>
          </a:p>
          <a:p>
            <a:pPr marL="0" indent="0">
              <a:buNone/>
            </a:pPr>
            <a:endParaRPr lang="en-GB" sz="2800"/>
          </a:p>
          <a:p>
            <a:pPr marL="0" indent="0">
              <a:buNone/>
            </a:pPr>
            <a:r>
              <a:rPr lang="en-GB" sz="2800"/>
              <a:t>1964 The 2</a:t>
            </a:r>
            <a:r>
              <a:rPr lang="en-GB" sz="2800" baseline="30000"/>
              <a:t>nd</a:t>
            </a:r>
            <a:r>
              <a:rPr lang="en-GB" sz="2800"/>
              <a:t> Brain Committee reacted to the new trend of misfit drug users, and recommended the establishment of special treatment centres these became known as </a:t>
            </a:r>
            <a:r>
              <a:rPr lang="en-GB" sz="2800" b="1">
                <a:solidFill>
                  <a:srgbClr val="FFFFFF"/>
                </a:solidFill>
              </a:rPr>
              <a:t>Drug Dependency Units</a:t>
            </a:r>
            <a:r>
              <a:rPr lang="en-GB" sz="2800">
                <a:solidFill>
                  <a:srgbClr val="FFFFFF"/>
                </a:solidFill>
              </a:rPr>
              <a:t>, or DDUs</a:t>
            </a:r>
            <a:r>
              <a:rPr lang="en-GB" sz="2800"/>
              <a:t>.</a:t>
            </a:r>
          </a:p>
          <a:p>
            <a:pPr marL="0" indent="0">
              <a:buNone/>
            </a:pPr>
            <a:endParaRPr lang="en-GB" sz="2800"/>
          </a:p>
          <a:p>
            <a:pPr marL="0" lvl="0" indent="0" fontAlgn="base">
              <a:buNone/>
            </a:pPr>
            <a:r>
              <a:rPr lang="en-GB" sz="2800"/>
              <a:t>1964 – </a:t>
            </a:r>
            <a:r>
              <a:rPr lang="en-GB" sz="2800">
                <a:solidFill>
                  <a:srgbClr val="FFFFFF"/>
                </a:solidFill>
                <a:hlinkClick r:id="rId4" tooltip="Dangerous Drugs Act 1964 (page does not exist)">
                  <a:extLst>
                    <a:ext uri="{A12FA001-AC4F-418D-AE19-62706E023703}">
                      <ahyp:hlinkClr xmlns:ahyp="http://schemas.microsoft.com/office/drawing/2018/hyperlinkcolor" val="tx"/>
                    </a:ext>
                  </a:extLst>
                </a:hlinkClick>
              </a:rPr>
              <a:t>Dangerous Drugs Act</a:t>
            </a:r>
            <a:r>
              <a:rPr lang="en-GB" sz="2800"/>
              <a:t>, following UN 1961 Single Convention. Criminalised cultivation of Cannabis.</a:t>
            </a:r>
          </a:p>
          <a:p>
            <a:pPr marL="0" lvl="0" indent="0" fontAlgn="base">
              <a:buNone/>
            </a:pPr>
            <a:endParaRPr lang="en-GB" sz="2800"/>
          </a:p>
          <a:p>
            <a:pPr marL="0" lvl="0" indent="0" fontAlgn="base">
              <a:buNone/>
            </a:pPr>
            <a:r>
              <a:rPr lang="en-GB" sz="2800"/>
              <a:t>1964 - </a:t>
            </a:r>
            <a:r>
              <a:rPr lang="en-GB" sz="2800">
                <a:solidFill>
                  <a:srgbClr val="FFFFFF"/>
                </a:solidFill>
                <a:hlinkClick r:id="rId5" tooltip="Drugs (Prevention of Misuse Act) (page does not exist)">
                  <a:extLst>
                    <a:ext uri="{A12FA001-AC4F-418D-AE19-62706E023703}">
                      <ahyp:hlinkClr xmlns:ahyp="http://schemas.microsoft.com/office/drawing/2018/hyperlinkcolor" val="tx"/>
                    </a:ext>
                  </a:extLst>
                </a:hlinkClick>
              </a:rPr>
              <a:t>Drugs (Prevention of Misuse Act)</a:t>
            </a:r>
            <a:r>
              <a:rPr lang="en-GB" sz="2800">
                <a:solidFill>
                  <a:srgbClr val="FFFFFF"/>
                </a:solidFill>
              </a:rPr>
              <a:t> </a:t>
            </a:r>
          </a:p>
          <a:p>
            <a:pPr marL="0" lvl="0" indent="0" fontAlgn="base">
              <a:buNone/>
            </a:pPr>
            <a:r>
              <a:rPr lang="en-GB" sz="2800"/>
              <a:t>Criminalised possession of Amphetamines.</a:t>
            </a:r>
          </a:p>
          <a:p>
            <a:pPr marL="0" indent="0">
              <a:buNone/>
            </a:pPr>
            <a:endParaRPr lang="en-GB" sz="2800"/>
          </a:p>
          <a:p>
            <a:pPr marL="0" indent="0">
              <a:buNone/>
            </a:pPr>
            <a:endParaRPr lang="en-GB" sz="2400"/>
          </a:p>
        </p:txBody>
      </p:sp>
      <p:pic>
        <p:nvPicPr>
          <p:cNvPr id="4" name="Picture 3">
            <a:extLst>
              <a:ext uri="{FF2B5EF4-FFF2-40B4-BE49-F238E27FC236}">
                <a16:creationId xmlns:a16="http://schemas.microsoft.com/office/drawing/2014/main" id="{077F4727-B29E-41B6-8BDC-2D6DD576A352}"/>
              </a:ext>
            </a:extLst>
          </p:cNvPr>
          <p:cNvPicPr>
            <a:picLocks noChangeAspect="1"/>
          </p:cNvPicPr>
          <p:nvPr/>
        </p:nvPicPr>
        <p:blipFill>
          <a:blip r:embed="rId6"/>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46966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4744"/>
            <a:ext cx="8229600" cy="5472608"/>
          </a:xfrm>
        </p:spPr>
        <p:txBody>
          <a:bodyPr>
            <a:normAutofit fontScale="92500"/>
          </a:bodyPr>
          <a:lstStyle/>
          <a:p>
            <a:pPr marL="0" indent="0">
              <a:buNone/>
            </a:pPr>
            <a:r>
              <a:rPr lang="en-GB">
                <a:solidFill>
                  <a:srgbClr val="00FF00"/>
                </a:solidFill>
              </a:rPr>
              <a:t>1968 The Medicines Act</a:t>
            </a:r>
          </a:p>
          <a:p>
            <a:pPr marL="0" indent="0">
              <a:buNone/>
            </a:pPr>
            <a:endParaRPr lang="en-GB">
              <a:solidFill>
                <a:srgbClr val="00FF00"/>
              </a:solidFill>
            </a:endParaRPr>
          </a:p>
          <a:p>
            <a:pPr marL="0" indent="0">
              <a:buNone/>
            </a:pPr>
            <a:r>
              <a:rPr lang="en-GB"/>
              <a:t>1968 RISING HEROIN USE </a:t>
            </a:r>
          </a:p>
          <a:p>
            <a:pPr marL="0" indent="0">
              <a:buNone/>
            </a:pPr>
            <a:endParaRPr lang="en-GB"/>
          </a:p>
          <a:p>
            <a:pPr marL="0" indent="0">
              <a:buNone/>
            </a:pPr>
            <a:r>
              <a:rPr lang="en-GB"/>
              <a:t>1971 The Misuse of Drugs Act  - ACMD established; (UN Convention on Psychotropic Substances)</a:t>
            </a:r>
          </a:p>
          <a:p>
            <a:pPr marL="0" indent="0">
              <a:buNone/>
            </a:pPr>
            <a:endParaRPr lang="en-GB"/>
          </a:p>
          <a:p>
            <a:pPr marL="0" indent="0">
              <a:buNone/>
            </a:pPr>
            <a:r>
              <a:rPr lang="en-GB">
                <a:solidFill>
                  <a:srgbClr val="00FF00"/>
                </a:solidFill>
              </a:rPr>
              <a:t>1982 ACMD </a:t>
            </a:r>
            <a:r>
              <a:rPr lang="en-GB" b="1">
                <a:solidFill>
                  <a:srgbClr val="00FF00"/>
                </a:solidFill>
              </a:rPr>
              <a:t>Treatment </a:t>
            </a:r>
            <a:r>
              <a:rPr lang="en-GB">
                <a:solidFill>
                  <a:srgbClr val="00FF00"/>
                </a:solidFill>
              </a:rPr>
              <a:t>report</a:t>
            </a:r>
          </a:p>
          <a:p>
            <a:pPr marL="0" indent="0">
              <a:buNone/>
            </a:pPr>
            <a:endParaRPr lang="en-GB">
              <a:solidFill>
                <a:srgbClr val="00FF00"/>
              </a:solidFill>
            </a:endParaRPr>
          </a:p>
          <a:p>
            <a:pPr marL="0" indent="0">
              <a:buNone/>
            </a:pPr>
            <a:r>
              <a:rPr lang="en-GB"/>
              <a:t>1986 Drug </a:t>
            </a:r>
            <a:r>
              <a:rPr lang="en-GB" b="1"/>
              <a:t>Trafficking Offences </a:t>
            </a:r>
            <a:r>
              <a:rPr lang="en-GB"/>
              <a:t>Act</a:t>
            </a:r>
          </a:p>
        </p:txBody>
      </p:sp>
      <p:sp>
        <p:nvSpPr>
          <p:cNvPr id="5" name="Title 1">
            <a:extLst>
              <a:ext uri="{FF2B5EF4-FFF2-40B4-BE49-F238E27FC236}">
                <a16:creationId xmlns:a16="http://schemas.microsoft.com/office/drawing/2014/main" id="{CA5662E2-35BC-4158-8C0D-0E7C07438892}"/>
              </a:ext>
            </a:extLst>
          </p:cNvPr>
          <p:cNvSpPr>
            <a:spLocks noGrp="1"/>
          </p:cNvSpPr>
          <p:nvPr>
            <p:ph type="title"/>
          </p:nvPr>
        </p:nvSpPr>
        <p:spPr>
          <a:xfrm>
            <a:off x="107504" y="274638"/>
            <a:ext cx="8856984" cy="706090"/>
          </a:xfrm>
        </p:spPr>
        <p:txBody>
          <a:bodyPr>
            <a:noAutofit/>
          </a:bodyPr>
          <a:lstStyle/>
          <a:p>
            <a:r>
              <a:rPr lang="en-GB" sz="3200" b="1" i="1">
                <a:solidFill>
                  <a:srgbClr val="FFFFFF"/>
                </a:solidFill>
              </a:rPr>
              <a:t>So, is this a Health or a Criminal Justice issue … ???</a:t>
            </a:r>
          </a:p>
        </p:txBody>
      </p:sp>
      <p:pic>
        <p:nvPicPr>
          <p:cNvPr id="3074" name="Picture 2" descr="EdTechSandyK: Easily Add Emoji to Google Docs &amp;amp; Slides to ...">
            <a:extLst>
              <a:ext uri="{FF2B5EF4-FFF2-40B4-BE49-F238E27FC236}">
                <a16:creationId xmlns:a16="http://schemas.microsoft.com/office/drawing/2014/main" id="{5B29CF34-7C38-4B32-97FF-CBB8D66894F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51000"/>
                    </a14:imgEffect>
                  </a14:imgLayer>
                </a14:imgProps>
              </a:ext>
              <a:ext uri="{28A0092B-C50C-407E-A947-70E740481C1C}">
                <a14:useLocalDpi xmlns:a14="http://schemas.microsoft.com/office/drawing/2010/main" val="0"/>
              </a:ext>
            </a:extLst>
          </a:blip>
          <a:srcRect/>
          <a:stretch>
            <a:fillRect/>
          </a:stretch>
        </p:blipFill>
        <p:spPr bwMode="auto">
          <a:xfrm flipH="1">
            <a:off x="6156176" y="980728"/>
            <a:ext cx="2376264" cy="22333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ADA739B-D318-4BCA-AE73-18C88F00A106}"/>
              </a:ext>
            </a:extLst>
          </p:cNvPr>
          <p:cNvPicPr>
            <a:picLocks noChangeAspect="1"/>
          </p:cNvPicPr>
          <p:nvPr/>
        </p:nvPicPr>
        <p:blipFill>
          <a:blip r:embed="rId6"/>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55453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8E184-94E3-44DC-BB16-14E253663E54}"/>
              </a:ext>
            </a:extLst>
          </p:cNvPr>
          <p:cNvSpPr>
            <a:spLocks noGrp="1"/>
          </p:cNvSpPr>
          <p:nvPr>
            <p:ph type="title"/>
          </p:nvPr>
        </p:nvSpPr>
        <p:spPr>
          <a:xfrm>
            <a:off x="457200" y="188640"/>
            <a:ext cx="8229600" cy="720080"/>
          </a:xfrm>
        </p:spPr>
        <p:txBody>
          <a:bodyPr>
            <a:normAutofit fontScale="90000"/>
          </a:bodyPr>
          <a:lstStyle/>
          <a:p>
            <a:r>
              <a:rPr lang="en-GB" b="1"/>
              <a:t>1980’s Harm Reduction</a:t>
            </a:r>
          </a:p>
        </p:txBody>
      </p:sp>
      <p:sp>
        <p:nvSpPr>
          <p:cNvPr id="3" name="Content Placeholder 2"/>
          <p:cNvSpPr>
            <a:spLocks noGrp="1"/>
          </p:cNvSpPr>
          <p:nvPr>
            <p:ph idx="1"/>
          </p:nvPr>
        </p:nvSpPr>
        <p:spPr>
          <a:xfrm>
            <a:off x="179512" y="1052736"/>
            <a:ext cx="8784976" cy="5616624"/>
          </a:xfrm>
        </p:spPr>
        <p:txBody>
          <a:bodyPr vert="horz" lIns="91440" tIns="45720" rIns="91440" bIns="45720" rtlCol="0" anchor="t">
            <a:normAutofit lnSpcReduction="10000"/>
          </a:bodyPr>
          <a:lstStyle/>
          <a:p>
            <a:pPr marL="0" indent="0">
              <a:buNone/>
            </a:pPr>
            <a:r>
              <a:rPr lang="en-GB" sz="3000">
                <a:solidFill>
                  <a:srgbClr val="00FF00"/>
                </a:solidFill>
              </a:rPr>
              <a:t>1980’s FIRST UK </a:t>
            </a:r>
            <a:r>
              <a:rPr lang="en-GB" sz="3000" b="1">
                <a:solidFill>
                  <a:srgbClr val="FFFFFF"/>
                </a:solidFill>
              </a:rPr>
              <a:t>NEEDLE EXCHANGE </a:t>
            </a:r>
            <a:r>
              <a:rPr lang="en-GB" sz="3000">
                <a:solidFill>
                  <a:srgbClr val="00FF00"/>
                </a:solidFill>
              </a:rPr>
              <a:t>ESTABLISHED </a:t>
            </a:r>
          </a:p>
          <a:p>
            <a:pPr marL="0" indent="0">
              <a:buNone/>
            </a:pPr>
            <a:endParaRPr lang="en-GB" sz="800">
              <a:solidFill>
                <a:srgbClr val="00FF00"/>
              </a:solidFill>
            </a:endParaRPr>
          </a:p>
          <a:p>
            <a:pPr marL="0" indent="0">
              <a:buNone/>
            </a:pPr>
            <a:endParaRPr lang="en-GB" sz="3000" dirty="0">
              <a:solidFill>
                <a:srgbClr val="FFFF00"/>
              </a:solidFill>
              <a:ea typeface="Calibri"/>
              <a:cs typeface="Calibri"/>
            </a:endParaRPr>
          </a:p>
          <a:p>
            <a:pPr marL="0" indent="0">
              <a:buNone/>
            </a:pPr>
            <a:endParaRPr lang="en-GB" sz="800">
              <a:solidFill>
                <a:srgbClr val="FFFF00"/>
              </a:solidFill>
            </a:endParaRPr>
          </a:p>
          <a:p>
            <a:pPr marL="0" indent="0">
              <a:buNone/>
            </a:pPr>
            <a:r>
              <a:rPr lang="en-GB" sz="3000">
                <a:solidFill>
                  <a:srgbClr val="00FF00"/>
                </a:solidFill>
              </a:rPr>
              <a:t>1988 ACMD </a:t>
            </a:r>
            <a:r>
              <a:rPr lang="en-GB" sz="3000" b="1">
                <a:solidFill>
                  <a:srgbClr val="FFFFFF"/>
                </a:solidFill>
              </a:rPr>
              <a:t>AIDS and Drugs report </a:t>
            </a:r>
            <a:r>
              <a:rPr lang="en-GB" sz="3000">
                <a:solidFill>
                  <a:srgbClr val="00FF00"/>
                </a:solidFill>
              </a:rPr>
              <a:t>‘ The threat of AIDS a greater threat to public health than Drugs Misuse’</a:t>
            </a:r>
          </a:p>
          <a:p>
            <a:pPr marL="0" indent="0">
              <a:buNone/>
            </a:pPr>
            <a:endParaRPr lang="en-GB" sz="3000" dirty="0">
              <a:solidFill>
                <a:srgbClr val="00FF00"/>
              </a:solidFill>
              <a:ea typeface="Calibri"/>
              <a:cs typeface="Calibri"/>
            </a:endParaRPr>
          </a:p>
          <a:p>
            <a:pPr marL="0" indent="0">
              <a:buNone/>
            </a:pPr>
            <a:endParaRPr lang="en-GB" sz="800">
              <a:solidFill>
                <a:srgbClr val="00FF00"/>
              </a:solidFill>
            </a:endParaRPr>
          </a:p>
          <a:p>
            <a:pPr marL="0" indent="0">
              <a:buNone/>
            </a:pPr>
            <a:r>
              <a:rPr lang="en-GB" sz="3000">
                <a:solidFill>
                  <a:srgbClr val="FFFF00"/>
                </a:solidFill>
              </a:rPr>
              <a:t>1995 ‘Tackling Drugs Together ‘ </a:t>
            </a:r>
          </a:p>
          <a:p>
            <a:pPr marL="0" indent="0">
              <a:buNone/>
            </a:pPr>
            <a:r>
              <a:rPr lang="en-GB" sz="3000" b="1">
                <a:solidFill>
                  <a:srgbClr val="FFFFFF"/>
                </a:solidFill>
              </a:rPr>
              <a:t>First joint ministerial strategy</a:t>
            </a:r>
          </a:p>
          <a:p>
            <a:pPr marL="0" indent="0">
              <a:buNone/>
            </a:pPr>
            <a:endParaRPr lang="en-GB" sz="3000" b="1" dirty="0">
              <a:solidFill>
                <a:srgbClr val="FFFFFF"/>
              </a:solidFill>
              <a:ea typeface="Calibri"/>
              <a:cs typeface="Calibri"/>
            </a:endParaRPr>
          </a:p>
          <a:p>
            <a:pPr marL="0" indent="0">
              <a:buNone/>
            </a:pPr>
            <a:endParaRPr lang="en-GB" sz="800" b="1">
              <a:solidFill>
                <a:srgbClr val="FFFFFF"/>
              </a:solidFill>
            </a:endParaRPr>
          </a:p>
          <a:p>
            <a:pPr marL="0" indent="0">
              <a:buNone/>
            </a:pPr>
            <a:r>
              <a:rPr lang="en-GB" sz="3000">
                <a:solidFill>
                  <a:srgbClr val="00FF00"/>
                </a:solidFill>
              </a:rPr>
              <a:t>1990’s DRUG PRODUCERS WORK AROUND LEGISLATION ‘</a:t>
            </a:r>
            <a:r>
              <a:rPr lang="en-GB" sz="3000" b="1">
                <a:solidFill>
                  <a:srgbClr val="FFFFFF"/>
                </a:solidFill>
              </a:rPr>
              <a:t>Legal highs</a:t>
            </a:r>
            <a:r>
              <a:rPr lang="en-GB" sz="3000">
                <a:solidFill>
                  <a:srgbClr val="00FF00"/>
                </a:solidFill>
              </a:rPr>
              <a:t>’ and ‘club drugs’</a:t>
            </a:r>
          </a:p>
          <a:p>
            <a:endParaRPr lang="en-GB" sz="3000"/>
          </a:p>
        </p:txBody>
      </p:sp>
      <p:pic>
        <p:nvPicPr>
          <p:cNvPr id="4" name="Picture 3">
            <a:extLst>
              <a:ext uri="{FF2B5EF4-FFF2-40B4-BE49-F238E27FC236}">
                <a16:creationId xmlns:a16="http://schemas.microsoft.com/office/drawing/2014/main" id="{FCCD53F6-2739-4D90-9D9B-A7434485E10D}"/>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60934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4E0E-325D-4AC0-B75A-8F0DE39D0714}"/>
              </a:ext>
            </a:extLst>
          </p:cNvPr>
          <p:cNvSpPr>
            <a:spLocks noGrp="1"/>
          </p:cNvSpPr>
          <p:nvPr>
            <p:ph type="title"/>
          </p:nvPr>
        </p:nvSpPr>
        <p:spPr>
          <a:xfrm>
            <a:off x="457200" y="116632"/>
            <a:ext cx="8229600" cy="1301006"/>
          </a:xfrm>
        </p:spPr>
        <p:txBody>
          <a:bodyPr>
            <a:normAutofit fontScale="90000"/>
          </a:bodyPr>
          <a:lstStyle/>
          <a:p>
            <a:r>
              <a:rPr lang="en-GB" b="1">
                <a:solidFill>
                  <a:srgbClr val="FFFFFF"/>
                </a:solidFill>
              </a:rPr>
              <a:t>1990’s Drugs &amp; Crime</a:t>
            </a:r>
            <a:br>
              <a:rPr lang="en-GB" b="1">
                <a:solidFill>
                  <a:srgbClr val="FFFFFF"/>
                </a:solidFill>
              </a:rPr>
            </a:br>
            <a:r>
              <a:rPr lang="en-GB" b="1">
                <a:solidFill>
                  <a:srgbClr val="00FF00"/>
                </a:solidFill>
              </a:rPr>
              <a:t>A mess of reactive legislation</a:t>
            </a:r>
          </a:p>
        </p:txBody>
      </p:sp>
      <p:sp>
        <p:nvSpPr>
          <p:cNvPr id="3" name="Content Placeholder 2">
            <a:extLst>
              <a:ext uri="{FF2B5EF4-FFF2-40B4-BE49-F238E27FC236}">
                <a16:creationId xmlns:a16="http://schemas.microsoft.com/office/drawing/2014/main" id="{CB654713-551A-471F-AE87-122BE0F09A67}"/>
              </a:ext>
            </a:extLst>
          </p:cNvPr>
          <p:cNvSpPr>
            <a:spLocks noGrp="1"/>
          </p:cNvSpPr>
          <p:nvPr>
            <p:ph idx="1"/>
          </p:nvPr>
        </p:nvSpPr>
        <p:spPr>
          <a:xfrm>
            <a:off x="457200" y="1556792"/>
            <a:ext cx="8229600" cy="4968552"/>
          </a:xfrm>
        </p:spPr>
        <p:txBody>
          <a:bodyPr>
            <a:normAutofit/>
          </a:bodyPr>
          <a:lstStyle/>
          <a:p>
            <a:pPr marL="0" lvl="0" indent="0" fontAlgn="base">
              <a:buNone/>
            </a:pPr>
            <a:r>
              <a:rPr lang="en-GB"/>
              <a:t>1991 – </a:t>
            </a:r>
            <a:r>
              <a:rPr lang="en-GB">
                <a:solidFill>
                  <a:srgbClr val="FFFFFF"/>
                </a:solidFill>
                <a:hlinkClick r:id="rId3" tooltip="Criminal Justice Act 1991">
                  <a:extLst>
                    <a:ext uri="{A12FA001-AC4F-418D-AE19-62706E023703}">
                      <ahyp:hlinkClr xmlns:ahyp="http://schemas.microsoft.com/office/drawing/2018/hyperlinkcolor" val="tx"/>
                    </a:ext>
                  </a:extLst>
                </a:hlinkClick>
              </a:rPr>
              <a:t>Criminal Justice Act 1991</a:t>
            </a:r>
            <a:r>
              <a:rPr lang="en-GB">
                <a:solidFill>
                  <a:srgbClr val="FFFFFF"/>
                </a:solidFill>
              </a:rPr>
              <a:t> </a:t>
            </a:r>
            <a:r>
              <a:rPr lang="en-GB"/>
              <a:t>a probation order could have attached a condition of attending drug treatment.</a:t>
            </a:r>
          </a:p>
          <a:p>
            <a:pPr marL="0" lvl="0" indent="0" fontAlgn="base">
              <a:buNone/>
            </a:pPr>
            <a:r>
              <a:rPr lang="en-GB" sz="800"/>
              <a:t> </a:t>
            </a:r>
          </a:p>
          <a:p>
            <a:pPr marL="0" lvl="0" indent="0" fontAlgn="base">
              <a:buNone/>
            </a:pPr>
            <a:r>
              <a:rPr lang="en-GB"/>
              <a:t>1998 – </a:t>
            </a:r>
            <a:r>
              <a:rPr lang="en-GB">
                <a:solidFill>
                  <a:srgbClr val="FFFFFF"/>
                </a:solidFill>
                <a:hlinkClick r:id="rId4" tooltip="Crime and Disorder Act 1998">
                  <a:extLst>
                    <a:ext uri="{A12FA001-AC4F-418D-AE19-62706E023703}">
                      <ahyp:hlinkClr xmlns:ahyp="http://schemas.microsoft.com/office/drawing/2018/hyperlinkcolor" val="tx"/>
                    </a:ext>
                  </a:extLst>
                </a:hlinkClick>
              </a:rPr>
              <a:t>Crime and Disorder Act</a:t>
            </a:r>
            <a:r>
              <a:rPr lang="en-GB">
                <a:solidFill>
                  <a:srgbClr val="FFFFFF"/>
                </a:solidFill>
              </a:rPr>
              <a:t>.</a:t>
            </a:r>
            <a:r>
              <a:rPr lang="en-GB"/>
              <a:t> Created the Drug Treatment and </a:t>
            </a:r>
            <a:r>
              <a:rPr lang="en-GB">
                <a:solidFill>
                  <a:srgbClr val="FFFFFF"/>
                </a:solidFill>
                <a:hlinkClick r:id="rId5" tooltip="Drug testing">
                  <a:extLst>
                    <a:ext uri="{A12FA001-AC4F-418D-AE19-62706E023703}">
                      <ahyp:hlinkClr xmlns:ahyp="http://schemas.microsoft.com/office/drawing/2018/hyperlinkcolor" val="tx"/>
                    </a:ext>
                  </a:extLst>
                </a:hlinkClick>
              </a:rPr>
              <a:t>Testing</a:t>
            </a:r>
            <a:r>
              <a:rPr lang="en-GB"/>
              <a:t> Order (DTTO).</a:t>
            </a:r>
          </a:p>
          <a:p>
            <a:pPr marL="0" lvl="0" indent="0" fontAlgn="base">
              <a:buNone/>
            </a:pPr>
            <a:endParaRPr lang="en-GB" sz="800"/>
          </a:p>
          <a:p>
            <a:pPr marL="0" lvl="0" indent="0" fontAlgn="base">
              <a:buNone/>
            </a:pPr>
            <a:r>
              <a:rPr lang="en-GB"/>
              <a:t>2000 – </a:t>
            </a:r>
            <a:r>
              <a:rPr lang="en-GB">
                <a:solidFill>
                  <a:srgbClr val="FFFFFF"/>
                </a:solidFill>
                <a:hlinkClick r:id="rId6" tooltip="Criminal Justice and Court Services Act">
                  <a:extLst>
                    <a:ext uri="{A12FA001-AC4F-418D-AE19-62706E023703}">
                      <ahyp:hlinkClr xmlns:ahyp="http://schemas.microsoft.com/office/drawing/2018/hyperlinkcolor" val="tx"/>
                    </a:ext>
                  </a:extLst>
                </a:hlinkClick>
              </a:rPr>
              <a:t>Criminal Justice and Court Services Act</a:t>
            </a:r>
            <a:r>
              <a:rPr lang="en-GB">
                <a:solidFill>
                  <a:srgbClr val="FFFFFF"/>
                </a:solidFill>
              </a:rPr>
              <a:t>. </a:t>
            </a:r>
            <a:r>
              <a:rPr lang="en-GB"/>
              <a:t>People charged with certain offences could be tested for drugs by police. Introduced testing for prisoners released subject to supervision.</a:t>
            </a:r>
          </a:p>
          <a:p>
            <a:pPr marL="0" indent="0">
              <a:buNone/>
            </a:pPr>
            <a:endParaRPr lang="en-GB"/>
          </a:p>
        </p:txBody>
      </p:sp>
      <p:pic>
        <p:nvPicPr>
          <p:cNvPr id="4" name="Picture 3">
            <a:extLst>
              <a:ext uri="{FF2B5EF4-FFF2-40B4-BE49-F238E27FC236}">
                <a16:creationId xmlns:a16="http://schemas.microsoft.com/office/drawing/2014/main" id="{E3CF0C04-F674-4281-999B-95EDD92B4A36}"/>
              </a:ext>
            </a:extLst>
          </p:cNvPr>
          <p:cNvPicPr>
            <a:picLocks noChangeAspect="1"/>
          </p:cNvPicPr>
          <p:nvPr/>
        </p:nvPicPr>
        <p:blipFill>
          <a:blip r:embed="rId7"/>
          <a:stretch>
            <a:fillRect/>
          </a:stretch>
        </p:blipFill>
        <p:spPr>
          <a:xfrm>
            <a:off x="6876256" y="0"/>
            <a:ext cx="2267744" cy="276225"/>
          </a:xfrm>
          <a:prstGeom prst="rect">
            <a:avLst/>
          </a:prstGeom>
        </p:spPr>
      </p:pic>
    </p:spTree>
    <p:extLst>
      <p:ext uri="{BB962C8B-B14F-4D97-AF65-F5344CB8AC3E}">
        <p14:creationId xmlns:p14="http://schemas.microsoft.com/office/powerpoint/2010/main" val="3995741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630903-991D-4109-B395-616F63703BE7}"/>
              </a:ext>
            </a:extLst>
          </p:cNvPr>
          <p:cNvSpPr>
            <a:spLocks noGrp="1"/>
          </p:cNvSpPr>
          <p:nvPr>
            <p:ph idx="1"/>
          </p:nvPr>
        </p:nvSpPr>
        <p:spPr>
          <a:xfrm>
            <a:off x="251520" y="188640"/>
            <a:ext cx="8712968" cy="6552728"/>
          </a:xfrm>
        </p:spPr>
        <p:txBody>
          <a:bodyPr>
            <a:noAutofit/>
          </a:bodyPr>
          <a:lstStyle/>
          <a:p>
            <a:pPr marL="0" lvl="0" indent="0" fontAlgn="base">
              <a:buNone/>
            </a:pPr>
            <a:r>
              <a:rPr lang="en-GB" sz="2000"/>
              <a:t>2003 - </a:t>
            </a:r>
            <a:r>
              <a:rPr lang="en-GB" sz="2000">
                <a:solidFill>
                  <a:srgbClr val="FFFFFF"/>
                </a:solidFill>
                <a:hlinkClick r:id="rId3" tooltip="Anti-Social Behaviour Act 2003">
                  <a:extLst>
                    <a:ext uri="{A12FA001-AC4F-418D-AE19-62706E023703}">
                      <ahyp:hlinkClr xmlns:ahyp="http://schemas.microsoft.com/office/drawing/2018/hyperlinkcolor" val="tx"/>
                    </a:ext>
                  </a:extLst>
                </a:hlinkClick>
              </a:rPr>
              <a:t>Anti-Social Behaviour Act</a:t>
            </a:r>
            <a:r>
              <a:rPr lang="en-GB" sz="2000"/>
              <a:t>. Premises used for Class A drugs supply could be closed.</a:t>
            </a:r>
          </a:p>
          <a:p>
            <a:pPr marL="0" lvl="0" indent="0" fontAlgn="base">
              <a:buNone/>
            </a:pPr>
            <a:r>
              <a:rPr lang="en-GB" sz="2000"/>
              <a:t>2005 – </a:t>
            </a:r>
            <a:r>
              <a:rPr lang="en-GB" sz="2000">
                <a:solidFill>
                  <a:srgbClr val="FFFFFF"/>
                </a:solidFill>
                <a:hlinkClick r:id="rId4" tooltip="Drugs Act 2005">
                  <a:extLst>
                    <a:ext uri="{A12FA001-AC4F-418D-AE19-62706E023703}">
                      <ahyp:hlinkClr xmlns:ahyp="http://schemas.microsoft.com/office/drawing/2018/hyperlinkcolor" val="tx"/>
                    </a:ext>
                  </a:extLst>
                </a:hlinkClick>
              </a:rPr>
              <a:t>Drugs Act</a:t>
            </a:r>
            <a:r>
              <a:rPr lang="en-GB" sz="2000"/>
              <a:t>. Introduced drug testing on arrest. Classified</a:t>
            </a:r>
            <a:r>
              <a:rPr lang="en-GB" sz="2000">
                <a:solidFill>
                  <a:srgbClr val="FFFFFF"/>
                </a:solidFill>
              </a:rPr>
              <a:t> </a:t>
            </a:r>
            <a:r>
              <a:rPr lang="en-GB" sz="2000">
                <a:solidFill>
                  <a:srgbClr val="FFFFFF"/>
                </a:solidFill>
                <a:hlinkClick r:id="rId5" tooltip="Psilocybin">
                  <a:extLst>
                    <a:ext uri="{A12FA001-AC4F-418D-AE19-62706E023703}">
                      <ahyp:hlinkClr xmlns:ahyp="http://schemas.microsoft.com/office/drawing/2018/hyperlinkcolor" val="tx"/>
                    </a:ext>
                  </a:extLst>
                </a:hlinkClick>
              </a:rPr>
              <a:t>psilocybin</a:t>
            </a:r>
            <a:r>
              <a:rPr lang="en-GB" sz="2000">
                <a:solidFill>
                  <a:srgbClr val="FFFFFF"/>
                </a:solidFill>
              </a:rPr>
              <a:t> </a:t>
            </a:r>
            <a:r>
              <a:rPr lang="en-GB" sz="2000"/>
              <a:t>mushrooms as drugs. Required treatment assessment could not be refused. Penalties for dealing near schools increased.</a:t>
            </a:r>
          </a:p>
          <a:p>
            <a:pPr marL="0" lvl="0" indent="0" fontAlgn="base">
              <a:buNone/>
            </a:pPr>
            <a:r>
              <a:rPr lang="en-GB" sz="2000"/>
              <a:t>2006 – </a:t>
            </a:r>
            <a:r>
              <a:rPr lang="en-GB" sz="2000">
                <a:solidFill>
                  <a:srgbClr val="FFFFFF"/>
                </a:solidFill>
                <a:hlinkClick r:id="rId6" tooltip="Police and Justice Act">
                  <a:extLst>
                    <a:ext uri="{A12FA001-AC4F-418D-AE19-62706E023703}">
                      <ahyp:hlinkClr xmlns:ahyp="http://schemas.microsoft.com/office/drawing/2018/hyperlinkcolor" val="tx"/>
                    </a:ext>
                  </a:extLst>
                </a:hlinkClick>
              </a:rPr>
              <a:t>Police and Justice Act</a:t>
            </a:r>
            <a:r>
              <a:rPr lang="en-GB" sz="2000"/>
              <a:t>. Punitive conditions can be attached to conditional cautioning.</a:t>
            </a:r>
          </a:p>
          <a:p>
            <a:pPr marL="0" lvl="0" indent="0" fontAlgn="base">
              <a:buNone/>
            </a:pPr>
            <a:r>
              <a:rPr lang="en-GB" sz="2000"/>
              <a:t>2007 –</a:t>
            </a:r>
            <a:r>
              <a:rPr lang="en-GB" sz="2000">
                <a:solidFill>
                  <a:srgbClr val="FFFFFF"/>
                </a:solidFill>
              </a:rPr>
              <a:t> </a:t>
            </a:r>
            <a:r>
              <a:rPr lang="en-GB" sz="2000">
                <a:solidFill>
                  <a:srgbClr val="FFFFFF"/>
                </a:solidFill>
                <a:hlinkClick r:id="rId7" tooltip="Drugs Act 2005">
                  <a:extLst>
                    <a:ext uri="{A12FA001-AC4F-418D-AE19-62706E023703}">
                      <ahyp:hlinkClr xmlns:ahyp="http://schemas.microsoft.com/office/drawing/2018/hyperlinkcolor" val="tx"/>
                    </a:ext>
                  </a:extLst>
                </a:hlinkClick>
              </a:rPr>
              <a:t>Drugs Act 2005</a:t>
            </a:r>
            <a:r>
              <a:rPr lang="en-GB" sz="2000">
                <a:solidFill>
                  <a:srgbClr val="FFFFFF"/>
                </a:solidFill>
              </a:rPr>
              <a:t> </a:t>
            </a:r>
            <a:r>
              <a:rPr lang="en-GB" sz="2000"/>
              <a:t>(Commencement No. 5) Order 2007 </a:t>
            </a:r>
            <a:r>
              <a:rPr lang="en-GB" sz="2000">
                <a:solidFill>
                  <a:srgbClr val="FFFFFF"/>
                </a:solidFill>
              </a:rPr>
              <a:t>(</a:t>
            </a:r>
            <a:r>
              <a:rPr lang="en-GB" sz="2000">
                <a:solidFill>
                  <a:srgbClr val="FFFFFF"/>
                </a:solidFill>
                <a:hlinkClick r:id="rId8">
                  <a:extLst>
                    <a:ext uri="{A12FA001-AC4F-418D-AE19-62706E023703}">
                      <ahyp:hlinkClr xmlns:ahyp="http://schemas.microsoft.com/office/drawing/2018/hyperlinkcolor" val="tx"/>
                    </a:ext>
                  </a:extLst>
                </a:hlinkClick>
              </a:rPr>
              <a:t>S.I. 2007/562</a:t>
            </a:r>
            <a:r>
              <a:rPr lang="en-GB" sz="2000"/>
              <a:t>)</a:t>
            </a:r>
          </a:p>
          <a:p>
            <a:pPr marL="0" lvl="0" indent="0" fontAlgn="base">
              <a:buNone/>
            </a:pPr>
            <a:r>
              <a:rPr lang="en-GB" sz="2000"/>
              <a:t>2008 – Controlled Drugs (Drug Precursors) (Intra-Community Trade) Regulations 2008 (</a:t>
            </a:r>
            <a:r>
              <a:rPr lang="en-GB" sz="2000">
                <a:solidFill>
                  <a:srgbClr val="FFFFFF"/>
                </a:solidFill>
                <a:hlinkClick r:id="rId9">
                  <a:extLst>
                    <a:ext uri="{A12FA001-AC4F-418D-AE19-62706E023703}">
                      <ahyp:hlinkClr xmlns:ahyp="http://schemas.microsoft.com/office/drawing/2018/hyperlinkcolor" val="tx"/>
                    </a:ext>
                  </a:extLst>
                </a:hlinkClick>
              </a:rPr>
              <a:t>S.I. 2008/295</a:t>
            </a:r>
            <a:r>
              <a:rPr lang="en-GB" sz="2000"/>
              <a:t>)</a:t>
            </a:r>
          </a:p>
          <a:p>
            <a:pPr marL="0" lvl="0" indent="0" fontAlgn="base">
              <a:buNone/>
            </a:pPr>
            <a:r>
              <a:rPr lang="en-GB" sz="2000"/>
              <a:t>Controlled Drugs (Drug Precursors) (Community External Trade) Regulations 2008 (</a:t>
            </a:r>
            <a:r>
              <a:rPr lang="en-GB" sz="2000">
                <a:solidFill>
                  <a:srgbClr val="FFFFFF"/>
                </a:solidFill>
                <a:hlinkClick r:id="rId10">
                  <a:extLst>
                    <a:ext uri="{A12FA001-AC4F-418D-AE19-62706E023703}">
                      <ahyp:hlinkClr xmlns:ahyp="http://schemas.microsoft.com/office/drawing/2018/hyperlinkcolor" val="tx"/>
                    </a:ext>
                  </a:extLst>
                </a:hlinkClick>
              </a:rPr>
              <a:t>S.I. 2008/296</a:t>
            </a:r>
            <a:r>
              <a:rPr lang="en-GB" sz="2000"/>
              <a:t>)</a:t>
            </a:r>
          </a:p>
          <a:p>
            <a:pPr marL="0" lvl="0" indent="0" fontAlgn="base">
              <a:buNone/>
            </a:pPr>
            <a:r>
              <a:rPr lang="en-GB" sz="2000"/>
              <a:t>2008 – The Misuse of Drugs Act 1971 (Amendment) Order 2008 (</a:t>
            </a:r>
            <a:r>
              <a:rPr lang="en-GB" sz="2000">
                <a:solidFill>
                  <a:srgbClr val="FFFFFF"/>
                </a:solidFill>
                <a:hlinkClick r:id="rId11">
                  <a:extLst>
                    <a:ext uri="{A12FA001-AC4F-418D-AE19-62706E023703}">
                      <ahyp:hlinkClr xmlns:ahyp="http://schemas.microsoft.com/office/drawing/2018/hyperlinkcolor" val="tx"/>
                    </a:ext>
                  </a:extLst>
                </a:hlinkClick>
              </a:rPr>
              <a:t>S.I. 2008/3130</a:t>
            </a:r>
            <a:r>
              <a:rPr lang="en-GB" sz="2000"/>
              <a:t>)</a:t>
            </a:r>
          </a:p>
          <a:p>
            <a:pPr marL="0" lvl="0" indent="0" fontAlgn="base">
              <a:buNone/>
            </a:pPr>
            <a:r>
              <a:rPr lang="en-GB" sz="2000"/>
              <a:t>2009 –The Misuse of Drugs (Designation) (Amendment) (England, Wales and Scotland) Order (SI 2009/3135)</a:t>
            </a:r>
          </a:p>
          <a:p>
            <a:pPr marL="0" lvl="0" indent="0" fontAlgn="base">
              <a:buNone/>
            </a:pPr>
            <a:r>
              <a:rPr lang="en-GB" sz="2000"/>
              <a:t>2009 –The Misuse of Drugs (Amendment) (England, Wales and Scotland) Regulations (SI 2009/3136)</a:t>
            </a:r>
          </a:p>
          <a:p>
            <a:pPr marL="0" lvl="0" indent="0" fontAlgn="base">
              <a:buNone/>
            </a:pPr>
            <a:r>
              <a:rPr lang="en-GB" sz="2000"/>
              <a:t>2009 –The Misuse of Drugs Act 1971 (Amendment) Order (SI 2009/3209)</a:t>
            </a:r>
          </a:p>
          <a:p>
            <a:pPr marL="0" lvl="0" indent="0" fontAlgn="base">
              <a:buNone/>
            </a:pPr>
            <a:r>
              <a:rPr lang="en-GB" sz="2000"/>
              <a:t>2016 -</a:t>
            </a:r>
            <a:r>
              <a:rPr lang="en-GB" sz="2000">
                <a:solidFill>
                  <a:srgbClr val="FFFFFF"/>
                </a:solidFill>
              </a:rPr>
              <a:t> </a:t>
            </a:r>
            <a:r>
              <a:rPr lang="en-GB" sz="2000">
                <a:solidFill>
                  <a:srgbClr val="FFFFFF"/>
                </a:solidFill>
                <a:hlinkClick r:id="rId12" tooltip="Psychoactive Substances Act 2016">
                  <a:extLst>
                    <a:ext uri="{A12FA001-AC4F-418D-AE19-62706E023703}">
                      <ahyp:hlinkClr xmlns:ahyp="http://schemas.microsoft.com/office/drawing/2018/hyperlinkcolor" val="tx"/>
                    </a:ext>
                  </a:extLst>
                </a:hlinkClick>
              </a:rPr>
              <a:t>Psychoactive Substances Act 2016</a:t>
            </a:r>
            <a:endParaRPr lang="en-GB" sz="2000">
              <a:solidFill>
                <a:srgbClr val="FFFFFF"/>
              </a:solidFill>
            </a:endParaRPr>
          </a:p>
          <a:p>
            <a:endParaRPr lang="en-GB" sz="2000"/>
          </a:p>
        </p:txBody>
      </p:sp>
      <p:pic>
        <p:nvPicPr>
          <p:cNvPr id="4" name="Picture 3">
            <a:extLst>
              <a:ext uri="{FF2B5EF4-FFF2-40B4-BE49-F238E27FC236}">
                <a16:creationId xmlns:a16="http://schemas.microsoft.com/office/drawing/2014/main" id="{49D741B6-AD8F-4537-ABB0-E63AA83F86DE}"/>
              </a:ext>
            </a:extLst>
          </p:cNvPr>
          <p:cNvPicPr>
            <a:picLocks noChangeAspect="1"/>
          </p:cNvPicPr>
          <p:nvPr/>
        </p:nvPicPr>
        <p:blipFill>
          <a:blip r:embed="rId13"/>
          <a:stretch>
            <a:fillRect/>
          </a:stretch>
        </p:blipFill>
        <p:spPr>
          <a:xfrm>
            <a:off x="6876256" y="0"/>
            <a:ext cx="2267744" cy="276225"/>
          </a:xfrm>
          <a:prstGeom prst="rect">
            <a:avLst/>
          </a:prstGeom>
        </p:spPr>
      </p:pic>
    </p:spTree>
    <p:extLst>
      <p:ext uri="{BB962C8B-B14F-4D97-AF65-F5344CB8AC3E}">
        <p14:creationId xmlns:p14="http://schemas.microsoft.com/office/powerpoint/2010/main" val="1578297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Great drug users in history</a:t>
            </a:r>
          </a:p>
        </p:txBody>
      </p:sp>
      <p:sp>
        <p:nvSpPr>
          <p:cNvPr id="3" name="Content Placeholder 2"/>
          <p:cNvSpPr>
            <a:spLocks noGrp="1"/>
          </p:cNvSpPr>
          <p:nvPr>
            <p:ph idx="1"/>
          </p:nvPr>
        </p:nvSpPr>
        <p:spPr>
          <a:xfrm>
            <a:off x="107504" y="1628800"/>
            <a:ext cx="8856984" cy="4497363"/>
          </a:xfrm>
        </p:spPr>
        <p:txBody>
          <a:bodyPr>
            <a:normAutofit fontScale="70000" lnSpcReduction="20000"/>
          </a:bodyPr>
          <a:lstStyle/>
          <a:p>
            <a:r>
              <a:rPr lang="en-US" b="1">
                <a:solidFill>
                  <a:srgbClr val="00FF00"/>
                </a:solidFill>
              </a:rPr>
              <a:t>Francis Crick</a:t>
            </a:r>
          </a:p>
          <a:p>
            <a:r>
              <a:rPr lang="en-US" b="1"/>
              <a:t>John C. Lilly</a:t>
            </a:r>
          </a:p>
          <a:p>
            <a:r>
              <a:rPr lang="en-US" b="1">
                <a:solidFill>
                  <a:srgbClr val="00FF00"/>
                </a:solidFill>
              </a:rPr>
              <a:t>Kary Mullis</a:t>
            </a:r>
          </a:p>
          <a:p>
            <a:r>
              <a:rPr lang="en-US" b="1"/>
              <a:t>Sigmund Freud</a:t>
            </a:r>
          </a:p>
          <a:p>
            <a:r>
              <a:rPr lang="en-US" b="1">
                <a:solidFill>
                  <a:srgbClr val="00FF00"/>
                </a:solidFill>
              </a:rPr>
              <a:t>Winston Churchill</a:t>
            </a:r>
          </a:p>
          <a:p>
            <a:r>
              <a:rPr lang="en-US" b="1"/>
              <a:t>Steve Jobs</a:t>
            </a:r>
          </a:p>
          <a:p>
            <a:r>
              <a:rPr lang="en-US" b="1">
                <a:solidFill>
                  <a:srgbClr val="00FF00"/>
                </a:solidFill>
              </a:rPr>
              <a:t>Paul </a:t>
            </a:r>
            <a:r>
              <a:rPr lang="en-US" b="1" err="1">
                <a:solidFill>
                  <a:srgbClr val="00FF00"/>
                </a:solidFill>
              </a:rPr>
              <a:t>Erdos</a:t>
            </a:r>
            <a:endParaRPr lang="en-US" b="1">
              <a:solidFill>
                <a:srgbClr val="00FF00"/>
              </a:solidFill>
            </a:endParaRPr>
          </a:p>
          <a:p>
            <a:r>
              <a:rPr lang="en-GB" b="1"/>
              <a:t>Robert Louis Stevenson</a:t>
            </a:r>
            <a:endParaRPr lang="en-GB"/>
          </a:p>
          <a:p>
            <a:r>
              <a:rPr lang="en-GB" b="1">
                <a:solidFill>
                  <a:srgbClr val="00FF00"/>
                </a:solidFill>
              </a:rPr>
              <a:t>Samuel Taylor Coleridge</a:t>
            </a:r>
            <a:endParaRPr lang="en-GB">
              <a:solidFill>
                <a:srgbClr val="00FF00"/>
              </a:solidFill>
            </a:endParaRPr>
          </a:p>
          <a:p>
            <a:r>
              <a:rPr lang="en-GB" b="1"/>
              <a:t>Charles Dickens</a:t>
            </a:r>
          </a:p>
          <a:p>
            <a:r>
              <a:rPr lang="en-GB" b="1">
                <a:solidFill>
                  <a:srgbClr val="00FF00"/>
                </a:solidFill>
              </a:rPr>
              <a:t>Richard Feynman</a:t>
            </a:r>
          </a:p>
          <a:p>
            <a:r>
              <a:rPr lang="en-GB" b="1"/>
              <a:t>Arthur Conan-Doyle</a:t>
            </a:r>
          </a:p>
          <a:p>
            <a:endParaRPr lang="en-GB" b="1"/>
          </a:p>
          <a:p>
            <a:pPr marL="0" indent="0">
              <a:buNone/>
            </a:pPr>
            <a:endParaRPr lang="en-US" b="1"/>
          </a:p>
          <a:p>
            <a:pPr marL="0" indent="0">
              <a:buNone/>
            </a:pPr>
            <a:endParaRPr lang="en-GB"/>
          </a:p>
        </p:txBody>
      </p:sp>
      <p:sp>
        <p:nvSpPr>
          <p:cNvPr id="4" name="Title 1">
            <a:extLst>
              <a:ext uri="{FF2B5EF4-FFF2-40B4-BE49-F238E27FC236}">
                <a16:creationId xmlns:a16="http://schemas.microsoft.com/office/drawing/2014/main" id="{79236D6C-43E7-4576-9C11-20CE5E52D330}"/>
              </a:ext>
            </a:extLst>
          </p:cNvPr>
          <p:cNvSpPr txBox="1">
            <a:spLocks/>
          </p:cNvSpPr>
          <p:nvPr/>
        </p:nvSpPr>
        <p:spPr>
          <a:xfrm>
            <a:off x="457200" y="5877272"/>
            <a:ext cx="8229600" cy="70609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GB" sz="4400" b="1" i="0" u="none" strike="noStrike" kern="1200" cap="none" spc="0" normalizeH="0" baseline="0" noProof="0">
              <a:ln>
                <a:noFill/>
              </a:ln>
              <a:solidFill>
                <a:srgbClr val="FFFFFF"/>
              </a:solidFill>
              <a:effectLst/>
              <a:uLnTx/>
              <a:uFillTx/>
              <a:latin typeface="Calibri"/>
              <a:ea typeface="+mj-ea"/>
              <a:cs typeface="+mj-cs"/>
            </a:endParaRPr>
          </a:p>
        </p:txBody>
      </p:sp>
      <p:pic>
        <p:nvPicPr>
          <p:cNvPr id="5" name="Picture 4">
            <a:extLst>
              <a:ext uri="{FF2B5EF4-FFF2-40B4-BE49-F238E27FC236}">
                <a16:creationId xmlns:a16="http://schemas.microsoft.com/office/drawing/2014/main" id="{FE149443-2BFF-4FFB-BDF0-A1D69F1C6CBE}"/>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576734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Great drug users in history</a:t>
            </a:r>
          </a:p>
        </p:txBody>
      </p:sp>
      <p:sp>
        <p:nvSpPr>
          <p:cNvPr id="3" name="Content Placeholder 2"/>
          <p:cNvSpPr>
            <a:spLocks noGrp="1"/>
          </p:cNvSpPr>
          <p:nvPr>
            <p:ph idx="1"/>
          </p:nvPr>
        </p:nvSpPr>
        <p:spPr>
          <a:xfrm>
            <a:off x="107504" y="1628800"/>
            <a:ext cx="8856984" cy="4497363"/>
          </a:xfrm>
        </p:spPr>
        <p:txBody>
          <a:bodyPr vert="horz" lIns="91440" tIns="45720" rIns="91440" bIns="45720" rtlCol="0" anchor="t">
            <a:normAutofit fontScale="70000" lnSpcReduction="20000"/>
          </a:bodyPr>
          <a:lstStyle/>
          <a:p>
            <a:r>
              <a:rPr lang="en-US" b="1">
                <a:solidFill>
                  <a:srgbClr val="00FF00"/>
                </a:solidFill>
              </a:rPr>
              <a:t>Francis Crick: </a:t>
            </a:r>
            <a:r>
              <a:rPr lang="en-US" b="1">
                <a:solidFill>
                  <a:srgbClr val="FFFFFF"/>
                </a:solidFill>
              </a:rPr>
              <a:t>Molecular Biologist, </a:t>
            </a:r>
            <a:r>
              <a:rPr lang="en-US" b="1" u="sng">
                <a:solidFill>
                  <a:srgbClr val="FFFFFF"/>
                </a:solidFill>
              </a:rPr>
              <a:t>DNA,</a:t>
            </a:r>
            <a:r>
              <a:rPr lang="en-US" b="1">
                <a:solidFill>
                  <a:srgbClr val="FFFFFF"/>
                </a:solidFill>
              </a:rPr>
              <a:t> used LSD</a:t>
            </a:r>
          </a:p>
          <a:p>
            <a:r>
              <a:rPr lang="en-US" b="1"/>
              <a:t>John C. Lilly: </a:t>
            </a:r>
            <a:r>
              <a:rPr lang="en-US" b="1">
                <a:solidFill>
                  <a:srgbClr val="00FF00"/>
                </a:solidFill>
              </a:rPr>
              <a:t>Neuroscientist - LSD and Ketamine</a:t>
            </a:r>
          </a:p>
          <a:p>
            <a:r>
              <a:rPr lang="en-US" b="1">
                <a:solidFill>
                  <a:srgbClr val="00FF00"/>
                </a:solidFill>
              </a:rPr>
              <a:t>Kary Mullis: </a:t>
            </a:r>
            <a:r>
              <a:rPr lang="en-US" b="1">
                <a:solidFill>
                  <a:srgbClr val="FFFFFF"/>
                </a:solidFill>
              </a:rPr>
              <a:t>DNA and the polymerase chain reaction (PCR) - LSD</a:t>
            </a:r>
          </a:p>
          <a:p>
            <a:r>
              <a:rPr lang="en-US" b="1"/>
              <a:t>Sigmund Freud: </a:t>
            </a:r>
            <a:r>
              <a:rPr lang="en-US" b="1">
                <a:solidFill>
                  <a:srgbClr val="00FF00"/>
                </a:solidFill>
              </a:rPr>
              <a:t>Psychoanalysis - Cocaine</a:t>
            </a:r>
          </a:p>
          <a:p>
            <a:r>
              <a:rPr lang="en-US" b="1">
                <a:solidFill>
                  <a:srgbClr val="00FF00"/>
                </a:solidFill>
              </a:rPr>
              <a:t>Winston Churchill: </a:t>
            </a:r>
            <a:r>
              <a:rPr lang="en-US" b="1">
                <a:solidFill>
                  <a:srgbClr val="FFFFFF"/>
                </a:solidFill>
              </a:rPr>
              <a:t>War time leader - Amphetamines</a:t>
            </a:r>
          </a:p>
          <a:p>
            <a:r>
              <a:rPr lang="en-US" b="1"/>
              <a:t>Steve Jobs: </a:t>
            </a:r>
            <a:r>
              <a:rPr lang="en-US" b="1">
                <a:solidFill>
                  <a:srgbClr val="00FF00"/>
                </a:solidFill>
              </a:rPr>
              <a:t>Apple - LSD</a:t>
            </a:r>
          </a:p>
          <a:p>
            <a:r>
              <a:rPr lang="en-US" b="1">
                <a:solidFill>
                  <a:srgbClr val="00FF00"/>
                </a:solidFill>
              </a:rPr>
              <a:t>Paul Erdos: </a:t>
            </a:r>
            <a:r>
              <a:rPr lang="en-US" b="1">
                <a:solidFill>
                  <a:srgbClr val="FFFFFF"/>
                </a:solidFill>
              </a:rPr>
              <a:t>Mathematician / Author - Amphetamine</a:t>
            </a:r>
          </a:p>
          <a:p>
            <a:r>
              <a:rPr lang="en-GB" b="1"/>
              <a:t>Robert Louis Stevenson: </a:t>
            </a:r>
            <a:r>
              <a:rPr lang="en-GB" b="1">
                <a:solidFill>
                  <a:srgbClr val="00FF00"/>
                </a:solidFill>
              </a:rPr>
              <a:t>Author - Cocaine</a:t>
            </a:r>
            <a:endParaRPr lang="en-GB">
              <a:solidFill>
                <a:srgbClr val="00FF00"/>
              </a:solidFill>
            </a:endParaRPr>
          </a:p>
          <a:p>
            <a:r>
              <a:rPr lang="en-GB" b="1">
                <a:solidFill>
                  <a:srgbClr val="00FF00"/>
                </a:solidFill>
              </a:rPr>
              <a:t>Samuel Taylor Coleridge: </a:t>
            </a:r>
            <a:r>
              <a:rPr lang="en-GB" b="1">
                <a:solidFill>
                  <a:srgbClr val="FFFFFF"/>
                </a:solidFill>
              </a:rPr>
              <a:t>Poet / Philosopher - Opium</a:t>
            </a:r>
            <a:endParaRPr lang="en-GB">
              <a:solidFill>
                <a:srgbClr val="FFFFFF"/>
              </a:solidFill>
            </a:endParaRPr>
          </a:p>
          <a:p>
            <a:r>
              <a:rPr lang="en-GB" b="1"/>
              <a:t>Charles Dickens: </a:t>
            </a:r>
            <a:r>
              <a:rPr lang="en-GB" b="1">
                <a:solidFill>
                  <a:srgbClr val="00FF00"/>
                </a:solidFill>
              </a:rPr>
              <a:t>Author - Opium</a:t>
            </a:r>
          </a:p>
          <a:p>
            <a:r>
              <a:rPr lang="en-GB" b="1">
                <a:solidFill>
                  <a:srgbClr val="00FF00"/>
                </a:solidFill>
              </a:rPr>
              <a:t>Richard Feynman: </a:t>
            </a:r>
            <a:r>
              <a:rPr lang="en-GB" b="1">
                <a:solidFill>
                  <a:srgbClr val="FFFFFF"/>
                </a:solidFill>
              </a:rPr>
              <a:t>Quantum Physicist - LSD, Marijuana, Ketamine</a:t>
            </a:r>
          </a:p>
          <a:p>
            <a:r>
              <a:rPr lang="en-GB" b="1"/>
              <a:t>Arthur Conan-Doyle: </a:t>
            </a:r>
            <a:r>
              <a:rPr lang="en-GB" b="1">
                <a:solidFill>
                  <a:srgbClr val="00FF00"/>
                </a:solidFill>
              </a:rPr>
              <a:t>Creator of Sherlock, who used Cocaine, Opium, etc</a:t>
            </a:r>
          </a:p>
          <a:p>
            <a:endParaRPr lang="en-GB" b="1">
              <a:solidFill>
                <a:srgbClr val="00FF00"/>
              </a:solidFill>
            </a:endParaRPr>
          </a:p>
          <a:p>
            <a:pPr marL="0" indent="0">
              <a:buNone/>
            </a:pPr>
            <a:endParaRPr lang="en-US" b="1"/>
          </a:p>
          <a:p>
            <a:pPr marL="0" indent="0">
              <a:buNone/>
            </a:pPr>
            <a:endParaRPr lang="en-GB"/>
          </a:p>
        </p:txBody>
      </p:sp>
      <p:pic>
        <p:nvPicPr>
          <p:cNvPr id="4" name="Picture 3">
            <a:extLst>
              <a:ext uri="{FF2B5EF4-FFF2-40B4-BE49-F238E27FC236}">
                <a16:creationId xmlns:a16="http://schemas.microsoft.com/office/drawing/2014/main" id="{65B4F60C-BDBC-4B7D-80D0-8436F0A3439D}"/>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238162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56E91-56AD-4CB5-AB4E-F0A54D06689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2D571B9-275D-4F09-BD12-9B46C66828D3}"/>
              </a:ext>
            </a:extLst>
          </p:cNvPr>
          <p:cNvSpPr>
            <a:spLocks noGrp="1"/>
          </p:cNvSpPr>
          <p:nvPr>
            <p:ph idx="1"/>
          </p:nvPr>
        </p:nvSpPr>
        <p:spPr>
          <a:xfrm>
            <a:off x="457200" y="1600200"/>
            <a:ext cx="8229600" cy="4983162"/>
          </a:xfrm>
        </p:spPr>
        <p:txBody>
          <a:bodyPr>
            <a:normAutofit/>
          </a:bodyPr>
          <a:lstStyle/>
          <a:p>
            <a:pPr marL="0" indent="0">
              <a:buNone/>
            </a:pPr>
            <a:endParaRPr lang="en-GB">
              <a:solidFill>
                <a:srgbClr val="00FF00"/>
              </a:solidFill>
            </a:endParaRPr>
          </a:p>
          <a:p>
            <a:r>
              <a:rPr lang="en-GB">
                <a:solidFill>
                  <a:srgbClr val="00FF00"/>
                </a:solidFill>
              </a:rPr>
              <a:t>Slides and follow up materials will be circulated afterwards … </a:t>
            </a:r>
            <a:r>
              <a:rPr lang="en-GB"/>
              <a:t>after you’ve submitted your evaluation form!</a:t>
            </a:r>
          </a:p>
        </p:txBody>
      </p:sp>
      <p:pic>
        <p:nvPicPr>
          <p:cNvPr id="4" name="Picture 3">
            <a:extLst>
              <a:ext uri="{FF2B5EF4-FFF2-40B4-BE49-F238E27FC236}">
                <a16:creationId xmlns:a16="http://schemas.microsoft.com/office/drawing/2014/main" id="{E16FEAE7-0D16-4AF4-B66D-954A47CD81DB}"/>
              </a:ext>
            </a:extLst>
          </p:cNvPr>
          <p:cNvPicPr>
            <a:picLocks noChangeAspect="1"/>
          </p:cNvPicPr>
          <p:nvPr/>
        </p:nvPicPr>
        <p:blipFill>
          <a:blip r:embed="rId3"/>
          <a:stretch>
            <a:fillRect/>
          </a:stretch>
        </p:blipFill>
        <p:spPr>
          <a:xfrm>
            <a:off x="6876256" y="0"/>
            <a:ext cx="2267744" cy="276225"/>
          </a:xfrm>
          <a:prstGeom prst="rect">
            <a:avLst/>
          </a:prstGeom>
        </p:spPr>
      </p:pic>
    </p:spTree>
    <p:extLst>
      <p:ext uri="{BB962C8B-B14F-4D97-AF65-F5344CB8AC3E}">
        <p14:creationId xmlns:p14="http://schemas.microsoft.com/office/powerpoint/2010/main" val="190113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Attitudes</a:t>
            </a:r>
          </a:p>
        </p:txBody>
      </p:sp>
      <p:sp>
        <p:nvSpPr>
          <p:cNvPr id="3" name="Content Placeholder 2"/>
          <p:cNvSpPr>
            <a:spLocks noGrp="1"/>
          </p:cNvSpPr>
          <p:nvPr>
            <p:ph idx="1"/>
          </p:nvPr>
        </p:nvSpPr>
        <p:spPr/>
        <p:txBody>
          <a:bodyPr>
            <a:normAutofit/>
          </a:bodyPr>
          <a:lstStyle/>
          <a:p>
            <a:pPr marL="0" indent="0">
              <a:buNone/>
            </a:pPr>
            <a:r>
              <a:rPr lang="en-GB"/>
              <a:t>Exercise</a:t>
            </a:r>
          </a:p>
          <a:p>
            <a:pPr marL="514350" indent="-514350">
              <a:buAutoNum type="arabicPeriod"/>
            </a:pPr>
            <a:r>
              <a:rPr lang="en-GB"/>
              <a:t>Pick a substance you have chosen or decided not to use</a:t>
            </a:r>
          </a:p>
          <a:p>
            <a:pPr marL="0" indent="0">
              <a:buNone/>
            </a:pPr>
            <a:endParaRPr lang="en-GB"/>
          </a:p>
          <a:p>
            <a:pPr marL="0" indent="0">
              <a:buNone/>
            </a:pPr>
            <a:endParaRPr lang="en-GB"/>
          </a:p>
        </p:txBody>
      </p:sp>
    </p:spTree>
    <p:custDataLst>
      <p:tags r:id="rId1"/>
    </p:custDataLst>
    <p:extLst>
      <p:ext uri="{BB962C8B-B14F-4D97-AF65-F5344CB8AC3E}">
        <p14:creationId xmlns:p14="http://schemas.microsoft.com/office/powerpoint/2010/main" val="3367314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435280" cy="4525963"/>
          </a:xfrm>
        </p:spPr>
        <p:txBody>
          <a:bodyPr>
            <a:normAutofit fontScale="92500" lnSpcReduction="10000"/>
          </a:bodyPr>
          <a:lstStyle/>
          <a:p>
            <a:pPr marL="0" indent="0">
              <a:buNone/>
            </a:pPr>
            <a:r>
              <a:rPr lang="en-GB" b="1"/>
              <a:t>2. What </a:t>
            </a:r>
            <a:r>
              <a:rPr lang="en-GB" b="1" u="sng">
                <a:solidFill>
                  <a:srgbClr val="00FF00"/>
                </a:solidFill>
              </a:rPr>
              <a:t>information</a:t>
            </a:r>
            <a:r>
              <a:rPr lang="en-GB" b="1"/>
              <a:t> led you to make that decision?</a:t>
            </a:r>
          </a:p>
          <a:p>
            <a:pPr marL="0" indent="0">
              <a:buNone/>
            </a:pPr>
            <a:endParaRPr lang="en-GB" sz="3500"/>
          </a:p>
          <a:p>
            <a:pPr lvl="2"/>
            <a:r>
              <a:rPr lang="en-GB" sz="3500"/>
              <a:t>Parent?</a:t>
            </a:r>
          </a:p>
          <a:p>
            <a:pPr lvl="2"/>
            <a:r>
              <a:rPr lang="en-GB" sz="3500"/>
              <a:t>School?</a:t>
            </a:r>
          </a:p>
          <a:p>
            <a:pPr lvl="2"/>
            <a:r>
              <a:rPr lang="en-GB" sz="3500"/>
              <a:t>Media?</a:t>
            </a:r>
          </a:p>
          <a:p>
            <a:pPr lvl="2"/>
            <a:r>
              <a:rPr lang="en-GB" sz="3500"/>
              <a:t>Personal experience?</a:t>
            </a:r>
          </a:p>
          <a:p>
            <a:endParaRPr lang="en-GB" b="1"/>
          </a:p>
          <a:p>
            <a:r>
              <a:rPr lang="en-GB" b="1">
                <a:solidFill>
                  <a:srgbClr val="FFFFFF"/>
                </a:solidFill>
              </a:rPr>
              <a:t>How did you judge the credibility of the </a:t>
            </a:r>
            <a:r>
              <a:rPr lang="en-GB" b="1" u="sng">
                <a:solidFill>
                  <a:srgbClr val="00FF00"/>
                </a:solidFill>
              </a:rPr>
              <a:t>source</a:t>
            </a:r>
            <a:r>
              <a:rPr lang="en-GB" b="1">
                <a:solidFill>
                  <a:srgbClr val="FFFFFF"/>
                </a:solidFill>
              </a:rPr>
              <a:t>?</a:t>
            </a:r>
          </a:p>
          <a:p>
            <a:pPr marL="0" indent="0">
              <a:buNone/>
            </a:pPr>
            <a:endParaRPr lang="en-GB"/>
          </a:p>
        </p:txBody>
      </p:sp>
      <p:sp>
        <p:nvSpPr>
          <p:cNvPr id="4" name="Title 1">
            <a:extLst>
              <a:ext uri="{FF2B5EF4-FFF2-40B4-BE49-F238E27FC236}">
                <a16:creationId xmlns:a16="http://schemas.microsoft.com/office/drawing/2014/main" id="{992DC2E0-BCA5-4B01-9EDE-AF85F9323CA9}"/>
              </a:ext>
            </a:extLst>
          </p:cNvPr>
          <p:cNvSpPr>
            <a:spLocks noGrp="1"/>
          </p:cNvSpPr>
          <p:nvPr>
            <p:ph type="title"/>
          </p:nvPr>
        </p:nvSpPr>
        <p:spPr>
          <a:xfrm>
            <a:off x="457200" y="274638"/>
            <a:ext cx="8229600" cy="1143000"/>
          </a:xfrm>
        </p:spPr>
        <p:txBody>
          <a:bodyPr/>
          <a:lstStyle/>
          <a:p>
            <a:r>
              <a:rPr lang="en-GB" b="1">
                <a:solidFill>
                  <a:srgbClr val="FFFFFF"/>
                </a:solidFill>
              </a:rPr>
              <a:t>Attitudes</a:t>
            </a:r>
          </a:p>
        </p:txBody>
      </p:sp>
      <p:pic>
        <p:nvPicPr>
          <p:cNvPr id="5" name="Picture 4">
            <a:extLst>
              <a:ext uri="{FF2B5EF4-FFF2-40B4-BE49-F238E27FC236}">
                <a16:creationId xmlns:a16="http://schemas.microsoft.com/office/drawing/2014/main" id="{F6A8F271-089C-46F0-BB6A-ECAA6446E1B2}"/>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533302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solidFill>
                  <a:srgbClr val="FFFFFF"/>
                </a:solidFill>
              </a:rPr>
              <a:t>Attitudes to Drugs &amp; Drugs Users</a:t>
            </a:r>
          </a:p>
        </p:txBody>
      </p:sp>
      <p:sp>
        <p:nvSpPr>
          <p:cNvPr id="3" name="Content Placeholder 2"/>
          <p:cNvSpPr>
            <a:spLocks noGrp="1"/>
          </p:cNvSpPr>
          <p:nvPr>
            <p:ph idx="1"/>
          </p:nvPr>
        </p:nvSpPr>
        <p:spPr>
          <a:xfrm>
            <a:off x="457200" y="1412776"/>
            <a:ext cx="8229600" cy="5170586"/>
          </a:xfrm>
        </p:spPr>
        <p:txBody>
          <a:bodyPr>
            <a:normAutofit fontScale="92500" lnSpcReduction="10000"/>
          </a:bodyPr>
          <a:lstStyle/>
          <a:p>
            <a:pPr marL="0" indent="0">
              <a:buNone/>
            </a:pPr>
            <a:r>
              <a:rPr lang="en-GB" sz="3500">
                <a:solidFill>
                  <a:srgbClr val="00FF00"/>
                </a:solidFill>
              </a:rPr>
              <a:t>That attitudes to drug use are so strongly held and often so tenuously tied to facts should be a matter of no small concern. </a:t>
            </a:r>
          </a:p>
          <a:p>
            <a:pPr marL="0" indent="0">
              <a:buNone/>
            </a:pPr>
            <a:endParaRPr lang="en-GB" sz="3500">
              <a:solidFill>
                <a:srgbClr val="00FF00"/>
              </a:solidFill>
            </a:endParaRPr>
          </a:p>
          <a:p>
            <a:pPr marL="0" indent="0">
              <a:buNone/>
            </a:pPr>
            <a:r>
              <a:rPr lang="en-GB" sz="3500">
                <a:solidFill>
                  <a:schemeClr val="tx2">
                    <a:lumMod val="60000"/>
                    <a:lumOff val="40000"/>
                  </a:schemeClr>
                </a:solidFill>
              </a:rPr>
              <a:t>How drugs are seen has an important bearing on how drug takers are perceived. </a:t>
            </a:r>
          </a:p>
          <a:p>
            <a:pPr marL="0" indent="0">
              <a:buNone/>
            </a:pPr>
            <a:endParaRPr lang="en-GB" sz="3500" b="1">
              <a:solidFill>
                <a:schemeClr val="tx2">
                  <a:lumMod val="60000"/>
                  <a:lumOff val="40000"/>
                </a:schemeClr>
              </a:solidFill>
            </a:endParaRPr>
          </a:p>
          <a:p>
            <a:pPr marL="0" indent="0">
              <a:buNone/>
            </a:pPr>
            <a:r>
              <a:rPr lang="en-GB" sz="3500" b="1">
                <a:solidFill>
                  <a:srgbClr val="FFFFFF"/>
                </a:solidFill>
              </a:rPr>
              <a:t>Negative and ill-informed beliefs about drugs can be expected to translate themselves into negative and ill-judged reactions to drug users.</a:t>
            </a:r>
            <a:r>
              <a:rPr lang="en-GB">
                <a:solidFill>
                  <a:schemeClr val="tx2">
                    <a:lumMod val="60000"/>
                    <a:lumOff val="40000"/>
                  </a:schemeClr>
                </a:solidFill>
              </a:rPr>
              <a:t> </a:t>
            </a:r>
          </a:p>
          <a:p>
            <a:pPr marL="0" indent="0">
              <a:buNone/>
            </a:pPr>
            <a:r>
              <a:rPr lang="en-GB" sz="1800"/>
              <a:t>Griffiths and Pearson, 1988</a:t>
            </a:r>
            <a:endParaRPr lang="en-GB"/>
          </a:p>
        </p:txBody>
      </p:sp>
      <p:pic>
        <p:nvPicPr>
          <p:cNvPr id="4" name="Picture 3">
            <a:extLst>
              <a:ext uri="{FF2B5EF4-FFF2-40B4-BE49-F238E27FC236}">
                <a16:creationId xmlns:a16="http://schemas.microsoft.com/office/drawing/2014/main" id="{8884B45D-C56C-4C09-85F3-2884D90F9FA3}"/>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691609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solidFill>
                  <a:srgbClr val="FFFFFF"/>
                </a:solidFill>
              </a:rPr>
              <a:t>Attitudes to Drugs and Drug Users</a:t>
            </a:r>
          </a:p>
        </p:txBody>
      </p:sp>
      <p:graphicFrame>
        <p:nvGraphicFramePr>
          <p:cNvPr id="4" name="Content Placeholder 3"/>
          <p:cNvGraphicFramePr>
            <a:graphicFrameLocks noGrp="1"/>
          </p:cNvGraphicFramePr>
          <p:nvPr>
            <p:ph idx="1"/>
          </p:nvPr>
        </p:nvGraphicFramePr>
        <p:xfrm>
          <a:off x="395536" y="1484784"/>
          <a:ext cx="8229600" cy="4023360"/>
        </p:xfrm>
        <a:graphic>
          <a:graphicData uri="http://schemas.openxmlformats.org/drawingml/2006/table">
            <a:tbl>
              <a:tblPr firstRow="1" bandRow="1">
                <a:tableStyleId>{5C22544A-7EE6-4342-B048-85BDC9FD1C3A}</a:tableStyleId>
              </a:tblPr>
              <a:tblGrid>
                <a:gridCol w="3888432">
                  <a:extLst>
                    <a:ext uri="{9D8B030D-6E8A-4147-A177-3AD203B41FA5}">
                      <a16:colId xmlns:a16="http://schemas.microsoft.com/office/drawing/2014/main" val="20000"/>
                    </a:ext>
                  </a:extLst>
                </a:gridCol>
                <a:gridCol w="4341168">
                  <a:extLst>
                    <a:ext uri="{9D8B030D-6E8A-4147-A177-3AD203B41FA5}">
                      <a16:colId xmlns:a16="http://schemas.microsoft.com/office/drawing/2014/main" val="20001"/>
                    </a:ext>
                  </a:extLst>
                </a:gridCol>
              </a:tblGrid>
              <a:tr h="370840">
                <a:tc>
                  <a:txBody>
                    <a:bodyPr/>
                    <a:lstStyle/>
                    <a:p>
                      <a:r>
                        <a:rPr lang="en-GB" b="1"/>
                        <a:t>RELIGIOUS                MORAL</a:t>
                      </a:r>
                    </a:p>
                    <a:p>
                      <a:r>
                        <a:rPr lang="en-GB" b="0"/>
                        <a:t>Weak</a:t>
                      </a:r>
                    </a:p>
                    <a:p>
                      <a:r>
                        <a:rPr lang="en-GB" b="0"/>
                        <a:t>Evil</a:t>
                      </a:r>
                    </a:p>
                    <a:p>
                      <a:r>
                        <a:rPr lang="en-GB" b="0"/>
                        <a:t>Depraved</a:t>
                      </a:r>
                    </a:p>
                    <a:p>
                      <a:r>
                        <a:rPr lang="en-GB" b="0"/>
                        <a:t>Sinner</a:t>
                      </a:r>
                    </a:p>
                    <a:p>
                      <a:endParaRPr lang="en-GB" b="0"/>
                    </a:p>
                    <a:p>
                      <a:endParaRPr lang="en-GB" b="1"/>
                    </a:p>
                    <a:p>
                      <a:r>
                        <a:rPr lang="en-GB" b="1"/>
                        <a:t>NEED</a:t>
                      </a:r>
                      <a:r>
                        <a:rPr lang="en-GB" b="1" baseline="0"/>
                        <a:t> SAVING</a:t>
                      </a:r>
                      <a:endParaRPr lang="en-GB" b="1"/>
                    </a:p>
                  </a:txBody>
                  <a:tcPr/>
                </a:tc>
                <a:tc>
                  <a:txBody>
                    <a:bodyPr/>
                    <a:lstStyle/>
                    <a:p>
                      <a:r>
                        <a:rPr lang="en-GB"/>
                        <a:t>MEDICAL</a:t>
                      </a:r>
                    </a:p>
                    <a:p>
                      <a:r>
                        <a:rPr lang="en-GB" b="0"/>
                        <a:t>Sick</a:t>
                      </a:r>
                    </a:p>
                    <a:p>
                      <a:r>
                        <a:rPr lang="en-GB" b="0"/>
                        <a:t>Disease</a:t>
                      </a:r>
                    </a:p>
                    <a:p>
                      <a:r>
                        <a:rPr lang="en-GB" b="0"/>
                        <a:t>Mentally</a:t>
                      </a:r>
                      <a:r>
                        <a:rPr lang="en-GB" b="0" baseline="0"/>
                        <a:t> deficient</a:t>
                      </a:r>
                    </a:p>
                    <a:p>
                      <a:r>
                        <a:rPr lang="en-GB" b="0" baseline="0"/>
                        <a:t>Crazy</a:t>
                      </a:r>
                    </a:p>
                    <a:p>
                      <a:endParaRPr lang="en-GB" baseline="0"/>
                    </a:p>
                    <a:p>
                      <a:endParaRPr lang="en-GB" baseline="0"/>
                    </a:p>
                    <a:p>
                      <a:r>
                        <a:rPr lang="en-GB" baseline="0"/>
                        <a:t>                                              NEED TREATMENT</a:t>
                      </a:r>
                      <a:endParaRPr lang="en-GB"/>
                    </a:p>
                  </a:txBody>
                  <a:tcPr/>
                </a:tc>
                <a:extLst>
                  <a:ext uri="{0D108BD9-81ED-4DB2-BD59-A6C34878D82A}">
                    <a16:rowId xmlns:a16="http://schemas.microsoft.com/office/drawing/2014/main" val="10000"/>
                  </a:ext>
                </a:extLst>
              </a:tr>
              <a:tr h="370840">
                <a:tc>
                  <a:txBody>
                    <a:bodyPr/>
                    <a:lstStyle/>
                    <a:p>
                      <a:r>
                        <a:rPr lang="en-GB" b="1">
                          <a:solidFill>
                            <a:schemeClr val="bg1"/>
                          </a:solidFill>
                        </a:rPr>
                        <a:t>LEGAL</a:t>
                      </a:r>
                    </a:p>
                    <a:p>
                      <a:r>
                        <a:rPr lang="en-GB" b="0">
                          <a:solidFill>
                            <a:schemeClr val="bg1"/>
                          </a:solidFill>
                        </a:rPr>
                        <a:t>Criminals</a:t>
                      </a:r>
                    </a:p>
                    <a:p>
                      <a:r>
                        <a:rPr lang="en-GB" b="0">
                          <a:solidFill>
                            <a:schemeClr val="bg1"/>
                          </a:solidFill>
                        </a:rPr>
                        <a:t>Bad</a:t>
                      </a:r>
                    </a:p>
                    <a:p>
                      <a:endParaRPr lang="en-GB" b="0">
                        <a:solidFill>
                          <a:schemeClr val="bg1"/>
                        </a:solidFill>
                      </a:endParaRPr>
                    </a:p>
                    <a:p>
                      <a:r>
                        <a:rPr lang="en-GB" b="1">
                          <a:solidFill>
                            <a:schemeClr val="bg1"/>
                          </a:solidFill>
                        </a:rPr>
                        <a:t>NEED PUNISHMENT</a:t>
                      </a:r>
                    </a:p>
                    <a:p>
                      <a:endParaRPr lang="en-GB" b="1">
                        <a:solidFill>
                          <a:schemeClr val="bg1"/>
                        </a:solidFill>
                      </a:endParaRPr>
                    </a:p>
                  </a:txBody>
                  <a:tcPr/>
                </a:tc>
                <a:tc>
                  <a:txBody>
                    <a:bodyPr/>
                    <a:lstStyle/>
                    <a:p>
                      <a:r>
                        <a:rPr lang="en-GB" b="1">
                          <a:solidFill>
                            <a:schemeClr val="bg1"/>
                          </a:solidFill>
                        </a:rPr>
                        <a:t>                                                              SOCIAL</a:t>
                      </a:r>
                    </a:p>
                    <a:p>
                      <a:r>
                        <a:rPr lang="en-GB" b="0">
                          <a:solidFill>
                            <a:schemeClr val="bg1"/>
                          </a:solidFill>
                        </a:rPr>
                        <a:t>                                                              Normal</a:t>
                      </a:r>
                    </a:p>
                    <a:p>
                      <a:r>
                        <a:rPr lang="en-GB" b="0">
                          <a:solidFill>
                            <a:schemeClr val="bg1"/>
                          </a:solidFill>
                        </a:rPr>
                        <a:t>                                                              Victim</a:t>
                      </a:r>
                    </a:p>
                    <a:p>
                      <a:r>
                        <a:rPr lang="en-GB" b="0">
                          <a:solidFill>
                            <a:schemeClr val="bg1"/>
                          </a:solidFill>
                        </a:rPr>
                        <a:t>                                              Lack</a:t>
                      </a:r>
                      <a:r>
                        <a:rPr lang="en-GB" b="0" baseline="0">
                          <a:solidFill>
                            <a:schemeClr val="bg1"/>
                          </a:solidFill>
                        </a:rPr>
                        <a:t> of resilience</a:t>
                      </a:r>
                    </a:p>
                    <a:p>
                      <a:endParaRPr lang="en-GB" b="0" baseline="0">
                        <a:solidFill>
                          <a:schemeClr val="bg1"/>
                        </a:solidFill>
                      </a:endParaRPr>
                    </a:p>
                    <a:p>
                      <a:r>
                        <a:rPr lang="en-GB" b="1" baseline="0">
                          <a:solidFill>
                            <a:schemeClr val="bg1"/>
                          </a:solidFill>
                        </a:rPr>
                        <a:t>                                                           NEED HELP</a:t>
                      </a:r>
                      <a:endParaRPr lang="en-GB" b="1">
                        <a:solidFill>
                          <a:schemeClr val="bg1"/>
                        </a:solidFill>
                      </a:endParaRPr>
                    </a:p>
                  </a:txBody>
                  <a:tcPr/>
                </a:tc>
                <a:extLst>
                  <a:ext uri="{0D108BD9-81ED-4DB2-BD59-A6C34878D82A}">
                    <a16:rowId xmlns:a16="http://schemas.microsoft.com/office/drawing/2014/main" val="10001"/>
                  </a:ext>
                </a:extLst>
              </a:tr>
            </a:tbl>
          </a:graphicData>
        </a:graphic>
      </p:graphicFrame>
      <p:sp>
        <p:nvSpPr>
          <p:cNvPr id="5" name="Oval 4"/>
          <p:cNvSpPr/>
          <p:nvPr/>
        </p:nvSpPr>
        <p:spPr>
          <a:xfrm>
            <a:off x="3635896" y="3212976"/>
            <a:ext cx="1512168" cy="1224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a:ea typeface="+mn-ea"/>
                <a:cs typeface="+mn-cs"/>
              </a:rPr>
              <a:t>Drug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Calibri"/>
                <a:ea typeface="+mn-ea"/>
                <a:cs typeface="+mn-cs"/>
              </a:rPr>
              <a:t>User</a:t>
            </a:r>
          </a:p>
        </p:txBody>
      </p:sp>
      <p:pic>
        <p:nvPicPr>
          <p:cNvPr id="6" name="Picture 5">
            <a:extLst>
              <a:ext uri="{FF2B5EF4-FFF2-40B4-BE49-F238E27FC236}">
                <a16:creationId xmlns:a16="http://schemas.microsoft.com/office/drawing/2014/main" id="{961F4174-A8A0-4F58-B6FA-57DD76B5B801}"/>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701556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a:bodyPr>
          <a:lstStyle/>
          <a:p>
            <a:pPr marL="0" indent="0" algn="ctr">
              <a:buNone/>
            </a:pPr>
            <a:r>
              <a:rPr lang="en-GB" sz="6000" b="1"/>
              <a:t>Attitudes affect behaviour</a:t>
            </a:r>
          </a:p>
          <a:p>
            <a:pPr marL="0" indent="0" algn="ctr">
              <a:buNone/>
            </a:pPr>
            <a:endParaRPr lang="en-GB" sz="6000" b="1"/>
          </a:p>
          <a:p>
            <a:pPr marL="0" indent="0" algn="ctr">
              <a:buNone/>
            </a:pPr>
            <a:r>
              <a:rPr lang="en-GB" sz="6000" b="1">
                <a:solidFill>
                  <a:srgbClr val="00FF00"/>
                </a:solidFill>
              </a:rPr>
              <a:t>Behaviour contributes to stigmatisation</a:t>
            </a:r>
          </a:p>
          <a:p>
            <a:pPr marL="0" indent="0" algn="ctr">
              <a:buNone/>
            </a:pPr>
            <a:endParaRPr lang="en-GB" sz="6000" b="1">
              <a:solidFill>
                <a:srgbClr val="00FF00"/>
              </a:solidFill>
            </a:endParaRPr>
          </a:p>
          <a:p>
            <a:pPr marL="0" indent="0" algn="ctr">
              <a:buNone/>
            </a:pPr>
            <a:endParaRPr lang="en-GB" b="1"/>
          </a:p>
          <a:p>
            <a:endParaRPr lang="en-GB" b="1"/>
          </a:p>
        </p:txBody>
      </p:sp>
    </p:spTree>
    <p:custDataLst>
      <p:tags r:id="rId1"/>
    </p:custDataLst>
    <p:extLst>
      <p:ext uri="{BB962C8B-B14F-4D97-AF65-F5344CB8AC3E}">
        <p14:creationId xmlns:p14="http://schemas.microsoft.com/office/powerpoint/2010/main" val="2269895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8229600" cy="864096"/>
          </a:xfrm>
        </p:spPr>
        <p:txBody>
          <a:bodyPr/>
          <a:lstStyle/>
          <a:p>
            <a:r>
              <a:rPr lang="en-GB" b="1"/>
              <a:t>Stigma</a:t>
            </a:r>
          </a:p>
        </p:txBody>
      </p:sp>
      <p:sp>
        <p:nvSpPr>
          <p:cNvPr id="3" name="Content Placeholder 2"/>
          <p:cNvSpPr>
            <a:spLocks noGrp="1"/>
          </p:cNvSpPr>
          <p:nvPr>
            <p:ph idx="1"/>
          </p:nvPr>
        </p:nvSpPr>
        <p:spPr>
          <a:xfrm>
            <a:off x="179512" y="1412776"/>
            <a:ext cx="8784976" cy="5184576"/>
          </a:xfrm>
        </p:spPr>
        <p:txBody>
          <a:bodyPr>
            <a:normAutofit/>
          </a:bodyPr>
          <a:lstStyle/>
          <a:p>
            <a:r>
              <a:rPr lang="en-GB"/>
              <a:t>Derived from a Greek word for a </a:t>
            </a:r>
            <a:r>
              <a:rPr lang="en-GB" b="1"/>
              <a:t>mark</a:t>
            </a:r>
            <a:r>
              <a:rPr lang="en-GB"/>
              <a:t> or </a:t>
            </a:r>
            <a:r>
              <a:rPr lang="en-GB" b="1"/>
              <a:t>stain</a:t>
            </a:r>
          </a:p>
          <a:p>
            <a:r>
              <a:rPr lang="en-GB">
                <a:solidFill>
                  <a:srgbClr val="00FF00"/>
                </a:solidFill>
              </a:rPr>
              <a:t>Refers to beliefs and/or attitudes. </a:t>
            </a:r>
          </a:p>
          <a:p>
            <a:r>
              <a:rPr lang="en-GB"/>
              <a:t>Can be described as </a:t>
            </a:r>
            <a:r>
              <a:rPr lang="en-GB" b="1"/>
              <a:t>a dynamic process of devaluation</a:t>
            </a:r>
            <a:r>
              <a:rPr lang="en-GB"/>
              <a:t> that </a:t>
            </a:r>
            <a:r>
              <a:rPr lang="en-GB" b="1"/>
              <a:t>significantly </a:t>
            </a:r>
            <a:r>
              <a:rPr lang="en-GB" b="1">
                <a:solidFill>
                  <a:srgbClr val="FFFFFF"/>
                </a:solidFill>
              </a:rPr>
              <a:t>discredits an individual in the eyes of others</a:t>
            </a:r>
          </a:p>
          <a:p>
            <a:r>
              <a:rPr lang="en-GB">
                <a:solidFill>
                  <a:srgbClr val="00FF00"/>
                </a:solidFill>
              </a:rPr>
              <a:t>Stigma can be diminished when people believe that an individual is not responsible</a:t>
            </a:r>
            <a:endParaRPr lang="en-GB"/>
          </a:p>
        </p:txBody>
      </p:sp>
      <p:pic>
        <p:nvPicPr>
          <p:cNvPr id="4" name="Picture 3">
            <a:extLst>
              <a:ext uri="{FF2B5EF4-FFF2-40B4-BE49-F238E27FC236}">
                <a16:creationId xmlns:a16="http://schemas.microsoft.com/office/drawing/2014/main" id="{B1D7ADCE-D6F0-4794-849B-391652C7AC2B}"/>
              </a:ext>
            </a:extLst>
          </p:cNvPr>
          <p:cNvPicPr>
            <a:picLocks noChangeAspect="1"/>
          </p:cNvPicPr>
          <p:nvPr/>
        </p:nvPicPr>
        <p:blipFill>
          <a:blip r:embed="rId3"/>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3059657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c\root\home7\rhayton\Windows\Desktop\BDApics\g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44624"/>
            <a:ext cx="6813376" cy="681337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277402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c\root\home7\rhayton\Windows\Desktop\BDApics\LLP-111DruggedIntoSinbyPeterJenki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1336" y="238336"/>
            <a:ext cx="6381328" cy="638132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39880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c\root\home7\rhayton\Windows\Desktop\BDApics\junk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60648"/>
            <a:ext cx="6336704" cy="633670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70360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340768"/>
            <a:ext cx="8712968" cy="5040560"/>
          </a:xfrm>
        </p:spPr>
        <p:txBody>
          <a:bodyPr>
            <a:normAutofit lnSpcReduction="10000"/>
          </a:bodyPr>
          <a:lstStyle/>
          <a:p>
            <a:r>
              <a:rPr lang="en-GB">
                <a:solidFill>
                  <a:srgbClr val="00FF00"/>
                </a:solidFill>
              </a:rPr>
              <a:t>When stigma is acted upon, the result is </a:t>
            </a:r>
            <a:r>
              <a:rPr lang="en-GB" b="1">
                <a:solidFill>
                  <a:srgbClr val="FFFFFF"/>
                </a:solidFill>
              </a:rPr>
              <a:t>discrimination</a:t>
            </a:r>
            <a:r>
              <a:rPr lang="en-GB">
                <a:solidFill>
                  <a:srgbClr val="00FF00"/>
                </a:solidFill>
              </a:rPr>
              <a:t>. </a:t>
            </a:r>
          </a:p>
          <a:p>
            <a:pPr marL="0" indent="0">
              <a:buNone/>
            </a:pPr>
            <a:endParaRPr lang="en-GB">
              <a:solidFill>
                <a:srgbClr val="00FF00"/>
              </a:solidFill>
            </a:endParaRPr>
          </a:p>
          <a:p>
            <a:r>
              <a:rPr lang="en-GB"/>
              <a:t>Discrimination refers to any form of </a:t>
            </a:r>
            <a:r>
              <a:rPr lang="en-GB" b="1">
                <a:solidFill>
                  <a:srgbClr val="FFFFFF"/>
                </a:solidFill>
              </a:rPr>
              <a:t>arbitrary</a:t>
            </a:r>
            <a:r>
              <a:rPr lang="en-GB"/>
              <a:t> distinction, because of an inherent personal characteristic or perceived membership of a particular group. </a:t>
            </a:r>
          </a:p>
          <a:p>
            <a:pPr marL="0" indent="0">
              <a:buNone/>
            </a:pPr>
            <a:endParaRPr lang="en-GB"/>
          </a:p>
          <a:p>
            <a:r>
              <a:rPr lang="en-GB">
                <a:solidFill>
                  <a:srgbClr val="00FF00"/>
                </a:solidFill>
              </a:rPr>
              <a:t>It is a human rights violation. </a:t>
            </a:r>
          </a:p>
          <a:p>
            <a:r>
              <a:rPr lang="en-GB" b="1">
                <a:solidFill>
                  <a:srgbClr val="FFFFFF"/>
                </a:solidFill>
              </a:rPr>
              <a:t>Stigmatisation kills</a:t>
            </a:r>
          </a:p>
          <a:p>
            <a:endParaRPr lang="en-GB"/>
          </a:p>
        </p:txBody>
      </p:sp>
      <p:sp>
        <p:nvSpPr>
          <p:cNvPr id="4" name="Title 1">
            <a:extLst>
              <a:ext uri="{FF2B5EF4-FFF2-40B4-BE49-F238E27FC236}">
                <a16:creationId xmlns:a16="http://schemas.microsoft.com/office/drawing/2014/main" id="{CA1D7685-98B3-4AE5-9165-679B8414B15E}"/>
              </a:ext>
            </a:extLst>
          </p:cNvPr>
          <p:cNvSpPr>
            <a:spLocks noGrp="1"/>
          </p:cNvSpPr>
          <p:nvPr>
            <p:ph type="title"/>
          </p:nvPr>
        </p:nvSpPr>
        <p:spPr>
          <a:xfrm>
            <a:off x="539552" y="476672"/>
            <a:ext cx="8229600" cy="864096"/>
          </a:xfrm>
        </p:spPr>
        <p:txBody>
          <a:bodyPr/>
          <a:lstStyle/>
          <a:p>
            <a:r>
              <a:rPr lang="en-GB" b="1"/>
              <a:t>Stigma</a:t>
            </a:r>
          </a:p>
        </p:txBody>
      </p:sp>
      <p:pic>
        <p:nvPicPr>
          <p:cNvPr id="5" name="Picture 4">
            <a:extLst>
              <a:ext uri="{FF2B5EF4-FFF2-40B4-BE49-F238E27FC236}">
                <a16:creationId xmlns:a16="http://schemas.microsoft.com/office/drawing/2014/main" id="{7D0B8F2A-DA24-468F-9088-0166065C9929}"/>
              </a:ext>
            </a:extLst>
          </p:cNvPr>
          <p:cNvPicPr>
            <a:picLocks noChangeAspect="1"/>
          </p:cNvPicPr>
          <p:nvPr/>
        </p:nvPicPr>
        <p:blipFill>
          <a:blip r:embed="rId3"/>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4213355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7950"/>
            <a:ext cx="8229600" cy="1143000"/>
          </a:xfrm>
        </p:spPr>
        <p:txBody>
          <a:bodyPr/>
          <a:lstStyle/>
          <a:p>
            <a:r>
              <a:rPr lang="en-GB" b="1"/>
              <a:t>Course Aims &amp; Outcomes</a:t>
            </a:r>
          </a:p>
        </p:txBody>
      </p:sp>
      <p:sp>
        <p:nvSpPr>
          <p:cNvPr id="3" name="Content Placeholder 2"/>
          <p:cNvSpPr>
            <a:spLocks noGrp="1"/>
          </p:cNvSpPr>
          <p:nvPr>
            <p:ph idx="1"/>
          </p:nvPr>
        </p:nvSpPr>
        <p:spPr>
          <a:xfrm>
            <a:off x="457200" y="1340768"/>
            <a:ext cx="8229600" cy="5242594"/>
          </a:xfrm>
        </p:spPr>
        <p:txBody>
          <a:bodyPr>
            <a:normAutofit fontScale="92500" lnSpcReduction="20000"/>
          </a:bodyPr>
          <a:lstStyle/>
          <a:p>
            <a:r>
              <a:rPr lang="en-GB" b="1"/>
              <a:t>Drugs and drug use in context –history</a:t>
            </a:r>
          </a:p>
          <a:p>
            <a:pPr marL="0" indent="0">
              <a:buNone/>
            </a:pPr>
            <a:endParaRPr lang="en-GB" b="1"/>
          </a:p>
          <a:p>
            <a:r>
              <a:rPr lang="en-GB">
                <a:solidFill>
                  <a:srgbClr val="FF438B"/>
                </a:solidFill>
              </a:rPr>
              <a:t>Attitudes to drugs and drug users</a:t>
            </a:r>
          </a:p>
          <a:p>
            <a:pPr marL="0" indent="0">
              <a:buNone/>
            </a:pPr>
            <a:endParaRPr lang="en-GB"/>
          </a:p>
          <a:p>
            <a:r>
              <a:rPr lang="en-GB"/>
              <a:t>Commonly used </a:t>
            </a:r>
            <a:r>
              <a:rPr lang="en-GB" b="1"/>
              <a:t>drugs, their effects and relative harms</a:t>
            </a:r>
            <a:r>
              <a:rPr lang="en-GB"/>
              <a:t>.</a:t>
            </a:r>
          </a:p>
          <a:p>
            <a:pPr marL="0" indent="0">
              <a:buNone/>
            </a:pPr>
            <a:endParaRPr lang="en-GB">
              <a:solidFill>
                <a:srgbClr val="FF438B"/>
              </a:solidFill>
            </a:endParaRPr>
          </a:p>
          <a:p>
            <a:r>
              <a:rPr lang="en-GB">
                <a:solidFill>
                  <a:srgbClr val="FF438B"/>
                </a:solidFill>
              </a:rPr>
              <a:t>Clarify some common terms associated with drug use and their meaning terms</a:t>
            </a:r>
          </a:p>
          <a:p>
            <a:pPr marL="0" indent="0">
              <a:buNone/>
            </a:pPr>
            <a:endParaRPr lang="en-GB"/>
          </a:p>
          <a:p>
            <a:r>
              <a:rPr lang="en-GB"/>
              <a:t>Responses, resources and Interventions available</a:t>
            </a:r>
          </a:p>
        </p:txBody>
      </p:sp>
      <p:pic>
        <p:nvPicPr>
          <p:cNvPr id="4" name="Picture 3">
            <a:extLst>
              <a:ext uri="{FF2B5EF4-FFF2-40B4-BE49-F238E27FC236}">
                <a16:creationId xmlns:a16="http://schemas.microsoft.com/office/drawing/2014/main" id="{1AB9C8D1-7F63-49EA-8849-EAC9A400BA6B}"/>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46602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5780E-D8AD-86EA-A331-7DF84F043266}"/>
              </a:ext>
            </a:extLst>
          </p:cNvPr>
          <p:cNvSpPr>
            <a:spLocks noGrp="1"/>
          </p:cNvSpPr>
          <p:nvPr>
            <p:ph type="title"/>
          </p:nvPr>
        </p:nvSpPr>
        <p:spPr/>
        <p:txBody>
          <a:bodyPr/>
          <a:lstStyle/>
          <a:p>
            <a:endParaRPr lang="en-GB"/>
          </a:p>
        </p:txBody>
      </p:sp>
      <p:sp>
        <p:nvSpPr>
          <p:cNvPr id="3" name="Picture Placeholder 2">
            <a:extLst>
              <a:ext uri="{FF2B5EF4-FFF2-40B4-BE49-F238E27FC236}">
                <a16:creationId xmlns:a16="http://schemas.microsoft.com/office/drawing/2014/main" id="{FDF0EA49-1881-E6DC-D573-442AA9EA7D2E}"/>
              </a:ext>
            </a:extLst>
          </p:cNvPr>
          <p:cNvSpPr>
            <a:spLocks noGrp="1"/>
          </p:cNvSpPr>
          <p:nvPr>
            <p:ph type="pic" idx="1"/>
          </p:nvPr>
        </p:nvSpPr>
        <p:spPr/>
        <p:txBody>
          <a:bodyPr>
            <a:normAutofit/>
          </a:bodyPr>
          <a:lstStyle/>
          <a:p>
            <a:pPr algn="ctr"/>
            <a:r>
              <a:rPr lang="en-GB" sz="5400" b="1"/>
              <a:t>BREAK</a:t>
            </a:r>
          </a:p>
        </p:txBody>
      </p:sp>
      <p:sp>
        <p:nvSpPr>
          <p:cNvPr id="4" name="Text Placeholder 3">
            <a:extLst>
              <a:ext uri="{FF2B5EF4-FFF2-40B4-BE49-F238E27FC236}">
                <a16:creationId xmlns:a16="http://schemas.microsoft.com/office/drawing/2014/main" id="{0355DC7B-EEC6-DC86-DE19-4FAB37BF6A50}"/>
              </a:ext>
            </a:extLst>
          </p:cNvPr>
          <p:cNvSpPr>
            <a:spLocks noGrp="1"/>
          </p:cNvSpPr>
          <p:nvPr>
            <p:ph type="body" sz="half" idx="2"/>
          </p:nvPr>
        </p:nvSpPr>
        <p:spPr/>
        <p:txBody>
          <a:bodyPr/>
          <a:lstStyle/>
          <a:p>
            <a:endParaRPr lang="en-GB"/>
          </a:p>
        </p:txBody>
      </p:sp>
    </p:spTree>
    <p:extLst>
      <p:ext uri="{BB962C8B-B14F-4D97-AF65-F5344CB8AC3E}">
        <p14:creationId xmlns:p14="http://schemas.microsoft.com/office/powerpoint/2010/main" val="5851518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936104"/>
          </a:xfrm>
        </p:spPr>
        <p:txBody>
          <a:bodyPr/>
          <a:lstStyle/>
          <a:p>
            <a:r>
              <a:rPr lang="en-GB" b="1">
                <a:solidFill>
                  <a:srgbClr val="FFFFFF"/>
                </a:solidFill>
              </a:rPr>
              <a:t>Drug Types &amp; Their Effects</a:t>
            </a:r>
          </a:p>
        </p:txBody>
      </p:sp>
      <p:sp>
        <p:nvSpPr>
          <p:cNvPr id="3" name="Content Placeholder 2"/>
          <p:cNvSpPr>
            <a:spLocks noGrp="1"/>
          </p:cNvSpPr>
          <p:nvPr>
            <p:ph idx="1"/>
          </p:nvPr>
        </p:nvSpPr>
        <p:spPr>
          <a:xfrm>
            <a:off x="323528" y="1052736"/>
            <a:ext cx="8568952" cy="936104"/>
          </a:xfrm>
        </p:spPr>
        <p:txBody>
          <a:bodyPr>
            <a:normAutofit fontScale="77500" lnSpcReduction="20000"/>
          </a:bodyPr>
          <a:lstStyle/>
          <a:p>
            <a:r>
              <a:rPr lang="en-GB" b="1"/>
              <a:t>Stimulants – stimulate the central nervous system  ‘uppers’</a:t>
            </a:r>
          </a:p>
          <a:p>
            <a:pPr marL="0" indent="0">
              <a:buNone/>
            </a:pPr>
            <a:r>
              <a:rPr lang="en-GB" sz="3000" i="1"/>
              <a:t>	</a:t>
            </a:r>
            <a:r>
              <a:rPr lang="en-GB" sz="3000" b="1" i="1">
                <a:solidFill>
                  <a:srgbClr val="FFFFFF"/>
                </a:solidFill>
              </a:rPr>
              <a:t>e.g. cocaine, amphetamines, caffeine</a:t>
            </a:r>
          </a:p>
          <a:p>
            <a:pPr marL="0" indent="0">
              <a:buNone/>
            </a:pPr>
            <a:endParaRPr lang="en-GB" sz="3000" i="1"/>
          </a:p>
          <a:p>
            <a:pPr marL="0" indent="0">
              <a:buNone/>
            </a:pPr>
            <a:endParaRPr lang="en-GB" sz="3000" b="1" i="1"/>
          </a:p>
          <a:p>
            <a:pPr marL="0" indent="0">
              <a:buNone/>
            </a:pPr>
            <a:endParaRPr lang="en-GB"/>
          </a:p>
        </p:txBody>
      </p:sp>
      <p:pic>
        <p:nvPicPr>
          <p:cNvPr id="4" name="Picture 3">
            <a:extLst>
              <a:ext uri="{FF2B5EF4-FFF2-40B4-BE49-F238E27FC236}">
                <a16:creationId xmlns:a16="http://schemas.microsoft.com/office/drawing/2014/main" id="{E1413913-60CA-4F0A-BA55-88DDC2354A3A}"/>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3697763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052736"/>
            <a:ext cx="8568952" cy="2592288"/>
          </a:xfrm>
        </p:spPr>
        <p:txBody>
          <a:bodyPr>
            <a:normAutofit fontScale="77500" lnSpcReduction="20000"/>
          </a:bodyPr>
          <a:lstStyle/>
          <a:p>
            <a:r>
              <a:rPr lang="en-GB" b="1"/>
              <a:t>Stimulants – stimulate the central nervous system  ‘uppers’</a:t>
            </a:r>
          </a:p>
          <a:p>
            <a:pPr marL="0" indent="0">
              <a:buNone/>
            </a:pPr>
            <a:r>
              <a:rPr lang="en-GB" sz="3000" i="1"/>
              <a:t>	</a:t>
            </a:r>
            <a:r>
              <a:rPr lang="en-GB" sz="3000" b="1" i="1">
                <a:solidFill>
                  <a:srgbClr val="FFFFFF"/>
                </a:solidFill>
              </a:rPr>
              <a:t>e.g. cocaine, amphetamines, caffeine</a:t>
            </a:r>
          </a:p>
          <a:p>
            <a:pPr marL="0" indent="0">
              <a:buNone/>
            </a:pPr>
            <a:endParaRPr lang="en-GB" sz="3000" i="1"/>
          </a:p>
          <a:p>
            <a:r>
              <a:rPr lang="en-GB" b="1">
                <a:solidFill>
                  <a:srgbClr val="FF438B"/>
                </a:solidFill>
              </a:rPr>
              <a:t>Depressants – depress the central nervous system ‘downers’</a:t>
            </a:r>
          </a:p>
          <a:p>
            <a:pPr marL="0" indent="0">
              <a:buNone/>
            </a:pPr>
            <a:r>
              <a:rPr lang="en-GB" sz="3000" b="1" i="1">
                <a:solidFill>
                  <a:srgbClr val="FFFFFF"/>
                </a:solidFill>
              </a:rPr>
              <a:t>	e.g. tranquilisers, alcohol, heroin (analgesics)</a:t>
            </a:r>
          </a:p>
          <a:p>
            <a:pPr marL="0" indent="0">
              <a:buNone/>
            </a:pPr>
            <a:endParaRPr lang="en-GB" sz="3000" i="1">
              <a:solidFill>
                <a:srgbClr val="FF438B"/>
              </a:solidFill>
            </a:endParaRPr>
          </a:p>
          <a:p>
            <a:pPr marL="0" indent="0">
              <a:buNone/>
            </a:pPr>
            <a:endParaRPr lang="en-GB" sz="3000" b="1">
              <a:solidFill>
                <a:srgbClr val="00FF00"/>
              </a:solidFill>
            </a:endParaRPr>
          </a:p>
          <a:p>
            <a:pPr marL="0" indent="0">
              <a:buNone/>
            </a:pPr>
            <a:endParaRPr lang="en-GB" sz="3000" b="1" i="1"/>
          </a:p>
          <a:p>
            <a:pPr marL="0" indent="0">
              <a:buNone/>
            </a:pPr>
            <a:endParaRPr lang="en-GB"/>
          </a:p>
        </p:txBody>
      </p:sp>
      <p:sp>
        <p:nvSpPr>
          <p:cNvPr id="6" name="Title 1">
            <a:extLst>
              <a:ext uri="{FF2B5EF4-FFF2-40B4-BE49-F238E27FC236}">
                <a16:creationId xmlns:a16="http://schemas.microsoft.com/office/drawing/2014/main" id="{4E41A779-5A44-4D15-BA39-87EFCAA476D8}"/>
              </a:ext>
            </a:extLst>
          </p:cNvPr>
          <p:cNvSpPr txBox="1">
            <a:spLocks/>
          </p:cNvSpPr>
          <p:nvPr/>
        </p:nvSpPr>
        <p:spPr>
          <a:xfrm>
            <a:off x="457200" y="116632"/>
            <a:ext cx="8229600" cy="936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a:ln>
                  <a:noFill/>
                </a:ln>
                <a:solidFill>
                  <a:srgbClr val="FFFFFF"/>
                </a:solidFill>
                <a:effectLst/>
                <a:uLnTx/>
                <a:uFillTx/>
                <a:latin typeface="Calibri"/>
                <a:ea typeface="+mj-ea"/>
                <a:cs typeface="+mj-cs"/>
              </a:rPr>
              <a:t>Drug Types &amp; Their Effects</a:t>
            </a:r>
          </a:p>
        </p:txBody>
      </p:sp>
      <p:pic>
        <p:nvPicPr>
          <p:cNvPr id="4" name="Picture 3">
            <a:extLst>
              <a:ext uri="{FF2B5EF4-FFF2-40B4-BE49-F238E27FC236}">
                <a16:creationId xmlns:a16="http://schemas.microsoft.com/office/drawing/2014/main" id="{A98C15AE-F32C-4BF8-8667-E5D6B408093F}"/>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40248662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052736"/>
            <a:ext cx="8568952" cy="3456384"/>
          </a:xfrm>
        </p:spPr>
        <p:txBody>
          <a:bodyPr>
            <a:normAutofit fontScale="77500" lnSpcReduction="20000"/>
          </a:bodyPr>
          <a:lstStyle/>
          <a:p>
            <a:r>
              <a:rPr lang="en-GB" b="1"/>
              <a:t>Stimulants – stimulate the central nervous system  ‘uppers’</a:t>
            </a:r>
          </a:p>
          <a:p>
            <a:pPr marL="0" indent="0">
              <a:buNone/>
            </a:pPr>
            <a:r>
              <a:rPr lang="en-GB" sz="3000" i="1"/>
              <a:t>	</a:t>
            </a:r>
            <a:r>
              <a:rPr lang="en-GB" sz="3000" b="1" i="1">
                <a:solidFill>
                  <a:srgbClr val="FFFFFF"/>
                </a:solidFill>
              </a:rPr>
              <a:t>e.g. cocaine, amphetamines, caffeine</a:t>
            </a:r>
          </a:p>
          <a:p>
            <a:pPr marL="0" indent="0">
              <a:buNone/>
            </a:pPr>
            <a:endParaRPr lang="en-GB" sz="3000" i="1"/>
          </a:p>
          <a:p>
            <a:r>
              <a:rPr lang="en-GB" b="1">
                <a:solidFill>
                  <a:srgbClr val="FF438B"/>
                </a:solidFill>
              </a:rPr>
              <a:t>Depressants – depress the central nervous system ‘downers’</a:t>
            </a:r>
          </a:p>
          <a:p>
            <a:pPr marL="0" indent="0">
              <a:buNone/>
            </a:pPr>
            <a:r>
              <a:rPr lang="en-GB" sz="3000" b="1" i="1">
                <a:solidFill>
                  <a:srgbClr val="FFFFFF"/>
                </a:solidFill>
              </a:rPr>
              <a:t>	e.g. tranquilisers, alcohol, heroin (analgesics)</a:t>
            </a:r>
          </a:p>
          <a:p>
            <a:pPr marL="0" indent="0">
              <a:buNone/>
            </a:pPr>
            <a:endParaRPr lang="en-GB" sz="3000" i="1">
              <a:solidFill>
                <a:srgbClr val="FF438B"/>
              </a:solidFill>
            </a:endParaRPr>
          </a:p>
          <a:p>
            <a:r>
              <a:rPr lang="en-GB" b="1">
                <a:solidFill>
                  <a:srgbClr val="00FF00"/>
                </a:solidFill>
              </a:rPr>
              <a:t>Psychedelics -Perceptual alteration / Halucinogens </a:t>
            </a:r>
          </a:p>
          <a:p>
            <a:pPr marL="0" indent="0">
              <a:buNone/>
            </a:pPr>
            <a:r>
              <a:rPr lang="en-GB" sz="3000" b="1" i="1">
                <a:solidFill>
                  <a:srgbClr val="FFFFFF"/>
                </a:solidFill>
              </a:rPr>
              <a:t>	e.g. LSD, psychedelic mushrooms</a:t>
            </a:r>
          </a:p>
          <a:p>
            <a:pPr marL="0" indent="0">
              <a:buNone/>
            </a:pPr>
            <a:endParaRPr lang="en-GB" sz="3000" b="1">
              <a:solidFill>
                <a:srgbClr val="00FF00"/>
              </a:solidFill>
            </a:endParaRPr>
          </a:p>
          <a:p>
            <a:pPr marL="0" indent="0">
              <a:buNone/>
            </a:pPr>
            <a:endParaRPr lang="en-GB" sz="3000" b="1" i="1"/>
          </a:p>
          <a:p>
            <a:pPr marL="0" indent="0">
              <a:buNone/>
            </a:pPr>
            <a:endParaRPr lang="en-GB"/>
          </a:p>
        </p:txBody>
      </p:sp>
      <p:sp>
        <p:nvSpPr>
          <p:cNvPr id="6" name="Title 1">
            <a:extLst>
              <a:ext uri="{FF2B5EF4-FFF2-40B4-BE49-F238E27FC236}">
                <a16:creationId xmlns:a16="http://schemas.microsoft.com/office/drawing/2014/main" id="{9895A166-CF7E-4E4A-BFE6-579CBCF29A48}"/>
              </a:ext>
            </a:extLst>
          </p:cNvPr>
          <p:cNvSpPr>
            <a:spLocks noGrp="1"/>
          </p:cNvSpPr>
          <p:nvPr>
            <p:ph type="title"/>
          </p:nvPr>
        </p:nvSpPr>
        <p:spPr>
          <a:xfrm>
            <a:off x="457200" y="116632"/>
            <a:ext cx="8229600" cy="936104"/>
          </a:xfrm>
        </p:spPr>
        <p:txBody>
          <a:bodyPr/>
          <a:lstStyle/>
          <a:p>
            <a:r>
              <a:rPr lang="en-GB" b="1">
                <a:solidFill>
                  <a:srgbClr val="FFFFFF"/>
                </a:solidFill>
              </a:rPr>
              <a:t>Drug Types &amp; Their Effects</a:t>
            </a:r>
          </a:p>
        </p:txBody>
      </p:sp>
      <p:pic>
        <p:nvPicPr>
          <p:cNvPr id="4" name="Picture 3">
            <a:extLst>
              <a:ext uri="{FF2B5EF4-FFF2-40B4-BE49-F238E27FC236}">
                <a16:creationId xmlns:a16="http://schemas.microsoft.com/office/drawing/2014/main" id="{5DCA5382-73D9-4FA0-82E7-3AB15AAF5229}"/>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24114566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052736"/>
            <a:ext cx="8568952" cy="5530626"/>
          </a:xfrm>
        </p:spPr>
        <p:txBody>
          <a:bodyPr>
            <a:normAutofit fontScale="77500" lnSpcReduction="20000"/>
          </a:bodyPr>
          <a:lstStyle/>
          <a:p>
            <a:r>
              <a:rPr lang="en-GB" b="1"/>
              <a:t>Stimulants – stimulate the central nervous system  ‘uppers’</a:t>
            </a:r>
          </a:p>
          <a:p>
            <a:pPr marL="0" indent="0">
              <a:buNone/>
            </a:pPr>
            <a:r>
              <a:rPr lang="en-GB" sz="3000" i="1"/>
              <a:t>	</a:t>
            </a:r>
            <a:r>
              <a:rPr lang="en-GB" sz="3000" b="1" i="1">
                <a:solidFill>
                  <a:srgbClr val="FFFFFF"/>
                </a:solidFill>
              </a:rPr>
              <a:t>e.g. cocaine, amphetamines, caffeine</a:t>
            </a:r>
          </a:p>
          <a:p>
            <a:pPr marL="0" indent="0">
              <a:buNone/>
            </a:pPr>
            <a:endParaRPr lang="en-GB" sz="3000" i="1"/>
          </a:p>
          <a:p>
            <a:r>
              <a:rPr lang="en-GB" b="1">
                <a:solidFill>
                  <a:srgbClr val="FF438B"/>
                </a:solidFill>
              </a:rPr>
              <a:t>Depressants – depress the central nervous system ‘downers’</a:t>
            </a:r>
          </a:p>
          <a:p>
            <a:pPr marL="0" indent="0">
              <a:buNone/>
            </a:pPr>
            <a:r>
              <a:rPr lang="en-GB" sz="3000" b="1" i="1">
                <a:solidFill>
                  <a:srgbClr val="FFFFFF"/>
                </a:solidFill>
              </a:rPr>
              <a:t>	e.g. tranquilisers, alcohol, heroin (analgesics)</a:t>
            </a:r>
          </a:p>
          <a:p>
            <a:pPr marL="0" indent="0">
              <a:buNone/>
            </a:pPr>
            <a:endParaRPr lang="en-GB" sz="3000" i="1">
              <a:solidFill>
                <a:srgbClr val="FF438B"/>
              </a:solidFill>
            </a:endParaRPr>
          </a:p>
          <a:p>
            <a:r>
              <a:rPr lang="en-GB" b="1">
                <a:solidFill>
                  <a:srgbClr val="00FF00"/>
                </a:solidFill>
              </a:rPr>
              <a:t>Psychedelics -Perceptual alteration / Halucinogens </a:t>
            </a:r>
          </a:p>
          <a:p>
            <a:pPr marL="0" indent="0">
              <a:buNone/>
            </a:pPr>
            <a:r>
              <a:rPr lang="en-GB" sz="3000" b="1" i="1">
                <a:solidFill>
                  <a:srgbClr val="FFFFFF"/>
                </a:solidFill>
              </a:rPr>
              <a:t>	e.g. LSD, psychedelic mushrooms</a:t>
            </a:r>
          </a:p>
          <a:p>
            <a:pPr marL="0" indent="0">
              <a:buNone/>
            </a:pPr>
            <a:endParaRPr lang="en-GB" sz="3000" i="1"/>
          </a:p>
          <a:p>
            <a:r>
              <a:rPr lang="en-GB" sz="3000" b="1"/>
              <a:t>Cannabinoids</a:t>
            </a:r>
          </a:p>
          <a:p>
            <a:endParaRPr lang="en-GB" sz="3000" b="1" i="1"/>
          </a:p>
          <a:p>
            <a:r>
              <a:rPr lang="en-GB" sz="3000" b="1">
                <a:solidFill>
                  <a:srgbClr val="FF438B"/>
                </a:solidFill>
              </a:rPr>
              <a:t>Volatile substances </a:t>
            </a:r>
            <a:endParaRPr lang="en-GB" sz="3000">
              <a:solidFill>
                <a:srgbClr val="FF438B"/>
              </a:solidFill>
            </a:endParaRPr>
          </a:p>
          <a:p>
            <a:pPr marL="0" indent="0">
              <a:buNone/>
            </a:pPr>
            <a:r>
              <a:rPr lang="en-GB" sz="3000" b="1" i="1">
                <a:solidFill>
                  <a:srgbClr val="FFFFFF"/>
                </a:solidFill>
              </a:rPr>
              <a:t>	e.g. glue and solvents</a:t>
            </a:r>
          </a:p>
          <a:p>
            <a:endParaRPr lang="en-GB" sz="3000" b="1" i="1"/>
          </a:p>
          <a:p>
            <a:r>
              <a:rPr lang="en-GB" sz="3000" b="1">
                <a:solidFill>
                  <a:srgbClr val="00FF00"/>
                </a:solidFill>
              </a:rPr>
              <a:t>Others</a:t>
            </a:r>
          </a:p>
          <a:p>
            <a:pPr marL="0" indent="0">
              <a:buNone/>
            </a:pPr>
            <a:endParaRPr lang="en-GB" sz="3000" b="1" i="1"/>
          </a:p>
          <a:p>
            <a:pPr marL="0" indent="0">
              <a:buNone/>
            </a:pPr>
            <a:endParaRPr lang="en-GB"/>
          </a:p>
        </p:txBody>
      </p:sp>
      <p:sp>
        <p:nvSpPr>
          <p:cNvPr id="6" name="Title 1">
            <a:extLst>
              <a:ext uri="{FF2B5EF4-FFF2-40B4-BE49-F238E27FC236}">
                <a16:creationId xmlns:a16="http://schemas.microsoft.com/office/drawing/2014/main" id="{8FEEF9AF-6102-4183-9112-43AD1B2EFC28}"/>
              </a:ext>
            </a:extLst>
          </p:cNvPr>
          <p:cNvSpPr>
            <a:spLocks noGrp="1"/>
          </p:cNvSpPr>
          <p:nvPr>
            <p:ph type="title"/>
          </p:nvPr>
        </p:nvSpPr>
        <p:spPr>
          <a:xfrm>
            <a:off x="457200" y="116632"/>
            <a:ext cx="8229600" cy="936104"/>
          </a:xfrm>
        </p:spPr>
        <p:txBody>
          <a:bodyPr/>
          <a:lstStyle/>
          <a:p>
            <a:r>
              <a:rPr lang="en-GB" b="1">
                <a:solidFill>
                  <a:srgbClr val="FFFFFF"/>
                </a:solidFill>
              </a:rPr>
              <a:t>Drug Types &amp; Their Effects</a:t>
            </a:r>
          </a:p>
        </p:txBody>
      </p:sp>
      <p:sp>
        <p:nvSpPr>
          <p:cNvPr id="2" name="TextBox 1">
            <a:extLst>
              <a:ext uri="{FF2B5EF4-FFF2-40B4-BE49-F238E27FC236}">
                <a16:creationId xmlns:a16="http://schemas.microsoft.com/office/drawing/2014/main" id="{11FE1D64-148A-4347-B4C3-240C097AAC23}"/>
              </a:ext>
            </a:extLst>
          </p:cNvPr>
          <p:cNvSpPr txBox="1"/>
          <p:nvPr/>
        </p:nvSpPr>
        <p:spPr>
          <a:xfrm>
            <a:off x="6368792" y="5414547"/>
            <a:ext cx="2494594"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00"/>
                </a:solidFill>
                <a:effectLst/>
                <a:uLnTx/>
                <a:uFillTx/>
                <a:latin typeface="Calibri"/>
                <a:ea typeface="+mn-ea"/>
                <a:cs typeface="+mn-cs"/>
              </a:rPr>
              <a:t>Treatment to help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00"/>
                </a:solidFill>
                <a:effectLst/>
                <a:uLnTx/>
                <a:uFillTx/>
                <a:latin typeface="Calibri"/>
                <a:ea typeface="+mn-ea"/>
                <a:cs typeface="+mn-cs"/>
              </a:rPr>
              <a:t>people to address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00"/>
                </a:solidFill>
                <a:effectLst/>
                <a:uLnTx/>
                <a:uFillTx/>
                <a:latin typeface="Calibri"/>
                <a:ea typeface="+mn-ea"/>
                <a:cs typeface="+mn-cs"/>
              </a:rPr>
              <a:t>different drugs within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00"/>
                </a:solidFill>
                <a:effectLst/>
                <a:uLnTx/>
                <a:uFillTx/>
                <a:latin typeface="Calibri"/>
                <a:ea typeface="+mn-ea"/>
                <a:cs typeface="+mn-cs"/>
              </a:rPr>
              <a:t>each type will be similar</a:t>
            </a:r>
          </a:p>
        </p:txBody>
      </p:sp>
    </p:spTree>
    <p:custDataLst>
      <p:tags r:id="rId1"/>
    </p:custDataLst>
    <p:extLst>
      <p:ext uri="{BB962C8B-B14F-4D97-AF65-F5344CB8AC3E}">
        <p14:creationId xmlns:p14="http://schemas.microsoft.com/office/powerpoint/2010/main" val="4094246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6633"/>
            <a:ext cx="7772400" cy="936104"/>
          </a:xfrm>
        </p:spPr>
        <p:txBody>
          <a:bodyPr/>
          <a:lstStyle/>
          <a:p>
            <a:r>
              <a:rPr lang="en-GB">
                <a:latin typeface="Verdana"/>
                <a:ea typeface="Verdana"/>
                <a:cs typeface="Verdana" panose="020B0604030504040204" pitchFamily="34" charset="0"/>
              </a:rPr>
              <a:t>Amphetamines (Speed)</a:t>
            </a:r>
            <a:endParaRPr lang="en-GB">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a:extLst>
              <a:ext uri="{FF2B5EF4-FFF2-40B4-BE49-F238E27FC236}">
                <a16:creationId xmlns:a16="http://schemas.microsoft.com/office/drawing/2014/main" id="{BEBE4F22-8B2F-411F-ADE5-0AC527F07C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2187" y="2731945"/>
            <a:ext cx="2583991" cy="1890889"/>
          </a:xfrm>
          <a:prstGeom prst="rect">
            <a:avLst/>
          </a:prstGeom>
        </p:spPr>
      </p:pic>
      <p:sp>
        <p:nvSpPr>
          <p:cNvPr id="6" name="TextBox 5">
            <a:extLst>
              <a:ext uri="{FF2B5EF4-FFF2-40B4-BE49-F238E27FC236}">
                <a16:creationId xmlns:a16="http://schemas.microsoft.com/office/drawing/2014/main" id="{C5D58615-11CD-403A-874D-FDC66F3EDFC8}"/>
              </a:ext>
            </a:extLst>
          </p:cNvPr>
          <p:cNvSpPr txBox="1"/>
          <p:nvPr/>
        </p:nvSpPr>
        <p:spPr>
          <a:xfrm>
            <a:off x="3032045" y="1087082"/>
            <a:ext cx="3166120" cy="1200329"/>
          </a:xfrm>
          <a:prstGeom prst="rect">
            <a:avLst/>
          </a:prstGeom>
          <a:noFill/>
          <a:ln>
            <a:solidFill>
              <a:srgbClr val="FFFF00"/>
            </a:solidFill>
          </a:ln>
        </p:spPr>
        <p:txBody>
          <a:bodyPr wrap="square" rtlCol="0">
            <a:spAutoFit/>
          </a:bodyPr>
          <a:lstStyle/>
          <a:p>
            <a:r>
              <a:rPr lang="en-GB" b="1">
                <a:solidFill>
                  <a:srgbClr val="FFFF00"/>
                </a:solidFill>
              </a:rPr>
              <a:t>AKA: Amphetamine</a:t>
            </a:r>
            <a:r>
              <a:rPr lang="en-GB">
                <a:solidFill>
                  <a:srgbClr val="FFFF00"/>
                </a:solidFill>
              </a:rPr>
              <a:t>: </a:t>
            </a:r>
            <a:r>
              <a:rPr lang="en-GB">
                <a:solidFill>
                  <a:srgbClr val="FFFFFF"/>
                </a:solidFill>
              </a:rPr>
              <a:t>speed, whizz, billy, </a:t>
            </a:r>
            <a:r>
              <a:rPr lang="en-GB" err="1">
                <a:solidFill>
                  <a:srgbClr val="FFFFFF"/>
                </a:solidFill>
              </a:rPr>
              <a:t>sulph</a:t>
            </a:r>
            <a:r>
              <a:rPr lang="en-GB">
                <a:solidFill>
                  <a:srgbClr val="FFFFFF"/>
                </a:solidFill>
              </a:rPr>
              <a:t>, base, paste</a:t>
            </a:r>
          </a:p>
          <a:p>
            <a:r>
              <a:rPr lang="en-GB" b="1">
                <a:solidFill>
                  <a:srgbClr val="FFFF00"/>
                </a:solidFill>
              </a:rPr>
              <a:t>Methamphetamine</a:t>
            </a:r>
            <a:r>
              <a:rPr lang="en-GB" b="1">
                <a:solidFill>
                  <a:srgbClr val="FFFFFF"/>
                </a:solidFill>
              </a:rPr>
              <a:t>:</a:t>
            </a:r>
            <a:r>
              <a:rPr lang="en-GB">
                <a:solidFill>
                  <a:srgbClr val="FFFFFF"/>
                </a:solidFill>
              </a:rPr>
              <a:t> ice, glass, shard, meth, </a:t>
            </a:r>
            <a:r>
              <a:rPr lang="en-GB" err="1">
                <a:solidFill>
                  <a:srgbClr val="FFFFFF"/>
                </a:solidFill>
              </a:rPr>
              <a:t>tina</a:t>
            </a:r>
            <a:r>
              <a:rPr lang="en-GB">
                <a:solidFill>
                  <a:srgbClr val="FFFFFF"/>
                </a:solidFill>
              </a:rPr>
              <a:t>, crank</a:t>
            </a:r>
          </a:p>
        </p:txBody>
      </p:sp>
      <p:sp>
        <p:nvSpPr>
          <p:cNvPr id="8" name="TextBox 7">
            <a:extLst>
              <a:ext uri="{FF2B5EF4-FFF2-40B4-BE49-F238E27FC236}">
                <a16:creationId xmlns:a16="http://schemas.microsoft.com/office/drawing/2014/main" id="{37506D87-8C3B-4ED0-B4E0-F8C2CC78F501}"/>
              </a:ext>
            </a:extLst>
          </p:cNvPr>
          <p:cNvSpPr txBox="1"/>
          <p:nvPr/>
        </p:nvSpPr>
        <p:spPr>
          <a:xfrm>
            <a:off x="482321" y="2991893"/>
            <a:ext cx="2715720" cy="646331"/>
          </a:xfrm>
          <a:prstGeom prst="rect">
            <a:avLst/>
          </a:prstGeom>
          <a:noFill/>
          <a:ln>
            <a:solidFill>
              <a:srgbClr val="FFFF00"/>
            </a:solidFill>
          </a:ln>
        </p:spPr>
        <p:txBody>
          <a:bodyPr wrap="square" rtlCol="0">
            <a:spAutoFit/>
          </a:bodyPr>
          <a:lstStyle/>
          <a:p>
            <a:r>
              <a:rPr lang="en-GB" b="1">
                <a:solidFill>
                  <a:srgbClr val="FFFF00"/>
                </a:solidFill>
              </a:rPr>
              <a:t>Popularity:</a:t>
            </a:r>
            <a:r>
              <a:rPr lang="en-GB">
                <a:solidFill>
                  <a:srgbClr val="FFFF00"/>
                </a:solidFill>
              </a:rPr>
              <a:t> </a:t>
            </a:r>
            <a:r>
              <a:rPr lang="en-GB">
                <a:solidFill>
                  <a:srgbClr val="FFFFFF"/>
                </a:solidFill>
              </a:rPr>
              <a:t>0.6% of 16-24 year olds (2019 - 2020) </a:t>
            </a:r>
          </a:p>
        </p:txBody>
      </p:sp>
      <p:sp>
        <p:nvSpPr>
          <p:cNvPr id="9" name="TextBox 8">
            <a:extLst>
              <a:ext uri="{FF2B5EF4-FFF2-40B4-BE49-F238E27FC236}">
                <a16:creationId xmlns:a16="http://schemas.microsoft.com/office/drawing/2014/main" id="{8136A644-413A-471F-BABA-D4DFB3E7F1D5}"/>
              </a:ext>
            </a:extLst>
          </p:cNvPr>
          <p:cNvSpPr txBox="1"/>
          <p:nvPr/>
        </p:nvSpPr>
        <p:spPr>
          <a:xfrm>
            <a:off x="497625" y="1108913"/>
            <a:ext cx="2298661" cy="1754326"/>
          </a:xfrm>
          <a:prstGeom prst="rect">
            <a:avLst/>
          </a:prstGeom>
          <a:noFill/>
          <a:ln>
            <a:solidFill>
              <a:srgbClr val="FFFF00"/>
            </a:solidFill>
          </a:ln>
        </p:spPr>
        <p:txBody>
          <a:bodyPr wrap="square" rtlCol="0">
            <a:spAutoFit/>
          </a:bodyPr>
          <a:lstStyle/>
          <a:p>
            <a:r>
              <a:rPr lang="en-GB" b="1">
                <a:solidFill>
                  <a:srgbClr val="FFFF00"/>
                </a:solidFill>
              </a:rPr>
              <a:t>Method of use: </a:t>
            </a:r>
          </a:p>
          <a:p>
            <a:r>
              <a:rPr lang="en-GB" b="1">
                <a:solidFill>
                  <a:srgbClr val="FFFF00"/>
                </a:solidFill>
              </a:rPr>
              <a:t>Sulphate</a:t>
            </a:r>
            <a:r>
              <a:rPr lang="en-GB">
                <a:solidFill>
                  <a:srgbClr val="FFFF00"/>
                </a:solidFill>
              </a:rPr>
              <a:t>: </a:t>
            </a:r>
            <a:r>
              <a:rPr lang="en-GB">
                <a:solidFill>
                  <a:srgbClr val="FFFFFF"/>
                </a:solidFill>
              </a:rPr>
              <a:t>snorted, rubbed on gums, IV, swallowed (‘</a:t>
            </a:r>
            <a:r>
              <a:rPr lang="en-GB" i="1">
                <a:solidFill>
                  <a:srgbClr val="FFFFFF"/>
                </a:solidFill>
              </a:rPr>
              <a:t>bombed</a:t>
            </a:r>
            <a:r>
              <a:rPr lang="en-GB">
                <a:solidFill>
                  <a:srgbClr val="FFFFFF"/>
                </a:solidFill>
              </a:rPr>
              <a:t>’)</a:t>
            </a:r>
          </a:p>
          <a:p>
            <a:r>
              <a:rPr lang="en-GB" b="1">
                <a:solidFill>
                  <a:srgbClr val="FFFFFF"/>
                </a:solidFill>
              </a:rPr>
              <a:t>Ice/Base</a:t>
            </a:r>
            <a:r>
              <a:rPr lang="en-GB">
                <a:solidFill>
                  <a:srgbClr val="FFFFFF"/>
                </a:solidFill>
              </a:rPr>
              <a:t>: smoked, swallowed, IV</a:t>
            </a:r>
          </a:p>
        </p:txBody>
      </p:sp>
      <p:sp>
        <p:nvSpPr>
          <p:cNvPr id="10" name="TextBox 9">
            <a:extLst>
              <a:ext uri="{FF2B5EF4-FFF2-40B4-BE49-F238E27FC236}">
                <a16:creationId xmlns:a16="http://schemas.microsoft.com/office/drawing/2014/main" id="{94CCFF5E-396F-4CBB-B3AE-AD53533C427E}"/>
              </a:ext>
            </a:extLst>
          </p:cNvPr>
          <p:cNvSpPr txBox="1"/>
          <p:nvPr/>
        </p:nvSpPr>
        <p:spPr>
          <a:xfrm>
            <a:off x="539220" y="4005064"/>
            <a:ext cx="1941984" cy="923330"/>
          </a:xfrm>
          <a:prstGeom prst="rect">
            <a:avLst/>
          </a:prstGeom>
          <a:noFill/>
          <a:ln>
            <a:solidFill>
              <a:srgbClr val="FFFF00"/>
            </a:solidFill>
          </a:ln>
        </p:spPr>
        <p:txBody>
          <a:bodyPr wrap="square" rtlCol="0">
            <a:spAutoFit/>
          </a:bodyPr>
          <a:lstStyle/>
          <a:p>
            <a:r>
              <a:rPr lang="en-GB" b="1">
                <a:solidFill>
                  <a:srgbClr val="FFFF00"/>
                </a:solidFill>
              </a:rPr>
              <a:t>Duration</a:t>
            </a:r>
            <a:r>
              <a:rPr lang="en-GB">
                <a:solidFill>
                  <a:srgbClr val="FFFF00"/>
                </a:solidFill>
              </a:rPr>
              <a:t>: </a:t>
            </a:r>
          </a:p>
          <a:p>
            <a:r>
              <a:rPr lang="en-GB">
                <a:solidFill>
                  <a:srgbClr val="FFFFFF"/>
                </a:solidFill>
              </a:rPr>
              <a:t>Speed 3-4hr</a:t>
            </a:r>
          </a:p>
          <a:p>
            <a:r>
              <a:rPr lang="en-GB">
                <a:solidFill>
                  <a:srgbClr val="FFFFFF"/>
                </a:solidFill>
              </a:rPr>
              <a:t>Ice 12-24hr</a:t>
            </a:r>
          </a:p>
        </p:txBody>
      </p:sp>
      <p:sp>
        <p:nvSpPr>
          <p:cNvPr id="11" name="TextBox 10">
            <a:extLst>
              <a:ext uri="{FF2B5EF4-FFF2-40B4-BE49-F238E27FC236}">
                <a16:creationId xmlns:a16="http://schemas.microsoft.com/office/drawing/2014/main" id="{712CA30B-445F-40CB-AB0D-2CC1A925F296}"/>
              </a:ext>
            </a:extLst>
          </p:cNvPr>
          <p:cNvSpPr txBox="1"/>
          <p:nvPr/>
        </p:nvSpPr>
        <p:spPr>
          <a:xfrm>
            <a:off x="497624" y="5067368"/>
            <a:ext cx="3254783" cy="1477328"/>
          </a:xfrm>
          <a:prstGeom prst="rect">
            <a:avLst/>
          </a:prstGeom>
          <a:noFill/>
          <a:ln>
            <a:solidFill>
              <a:srgbClr val="FFFF00"/>
            </a:solidFill>
          </a:ln>
        </p:spPr>
        <p:txBody>
          <a:bodyPr wrap="square" rtlCol="0">
            <a:spAutoFit/>
          </a:bodyPr>
          <a:lstStyle/>
          <a:p>
            <a:r>
              <a:rPr lang="en-GB" b="1">
                <a:solidFill>
                  <a:srgbClr val="FFFF00"/>
                </a:solidFill>
              </a:rPr>
              <a:t>Effects</a:t>
            </a:r>
            <a:r>
              <a:rPr lang="en-GB">
                <a:solidFill>
                  <a:srgbClr val="FFFF00"/>
                </a:solidFill>
              </a:rPr>
              <a:t>: </a:t>
            </a:r>
          </a:p>
          <a:p>
            <a:r>
              <a:rPr lang="en-GB" b="1">
                <a:solidFill>
                  <a:srgbClr val="FFFFFF"/>
                </a:solidFill>
              </a:rPr>
              <a:t>+</a:t>
            </a:r>
            <a:r>
              <a:rPr lang="en-GB" b="1" err="1">
                <a:solidFill>
                  <a:srgbClr val="FFFFFF"/>
                </a:solidFill>
              </a:rPr>
              <a:t>ve</a:t>
            </a:r>
            <a:r>
              <a:rPr lang="en-GB">
                <a:solidFill>
                  <a:srgbClr val="FFFFFF"/>
                </a:solidFill>
              </a:rPr>
              <a:t>: alert, energetic, awake, confident, less appetite, talkative</a:t>
            </a:r>
          </a:p>
          <a:p>
            <a:r>
              <a:rPr lang="en-GB" b="1">
                <a:solidFill>
                  <a:srgbClr val="FFFFFF"/>
                </a:solidFill>
              </a:rPr>
              <a:t>-</a:t>
            </a:r>
            <a:r>
              <a:rPr lang="en-GB" b="1" err="1">
                <a:solidFill>
                  <a:srgbClr val="FFFFFF"/>
                </a:solidFill>
              </a:rPr>
              <a:t>ve</a:t>
            </a:r>
            <a:r>
              <a:rPr lang="en-GB">
                <a:solidFill>
                  <a:srgbClr val="FFFFFF"/>
                </a:solidFill>
              </a:rPr>
              <a:t>: anxiety, paranoia, nausea, insomnia</a:t>
            </a:r>
          </a:p>
        </p:txBody>
      </p:sp>
      <p:sp>
        <p:nvSpPr>
          <p:cNvPr id="12" name="TextBox 11">
            <a:extLst>
              <a:ext uri="{FF2B5EF4-FFF2-40B4-BE49-F238E27FC236}">
                <a16:creationId xmlns:a16="http://schemas.microsoft.com/office/drawing/2014/main" id="{58663F6B-650C-4A7A-8F10-FD04691FE38F}"/>
              </a:ext>
            </a:extLst>
          </p:cNvPr>
          <p:cNvSpPr txBox="1"/>
          <p:nvPr/>
        </p:nvSpPr>
        <p:spPr>
          <a:xfrm>
            <a:off x="6389995" y="1046516"/>
            <a:ext cx="2388233" cy="1754326"/>
          </a:xfrm>
          <a:prstGeom prst="rect">
            <a:avLst/>
          </a:prstGeom>
          <a:noFill/>
          <a:ln>
            <a:solidFill>
              <a:srgbClr val="FFFF00"/>
            </a:solidFill>
          </a:ln>
        </p:spPr>
        <p:txBody>
          <a:bodyPr wrap="square" rtlCol="0">
            <a:spAutoFit/>
          </a:bodyPr>
          <a:lstStyle/>
          <a:p>
            <a:r>
              <a:rPr lang="en-GB" b="1" dirty="0">
                <a:solidFill>
                  <a:srgbClr val="FFFF00"/>
                </a:solidFill>
              </a:rPr>
              <a:t>Law</a:t>
            </a:r>
            <a:r>
              <a:rPr lang="en-GB" dirty="0">
                <a:solidFill>
                  <a:srgbClr val="FFFF00"/>
                </a:solidFill>
              </a:rPr>
              <a:t>: </a:t>
            </a:r>
          </a:p>
          <a:p>
            <a:r>
              <a:rPr lang="en-GB" b="1" dirty="0">
                <a:solidFill>
                  <a:srgbClr val="FFFF00"/>
                </a:solidFill>
              </a:rPr>
              <a:t>Amphetamine</a:t>
            </a:r>
            <a:r>
              <a:rPr lang="en-GB" dirty="0">
                <a:solidFill>
                  <a:srgbClr val="FFFF00"/>
                </a:solidFill>
              </a:rPr>
              <a:t>: </a:t>
            </a:r>
            <a:r>
              <a:rPr lang="en-GB" dirty="0">
                <a:solidFill>
                  <a:srgbClr val="FFFFFF"/>
                </a:solidFill>
              </a:rPr>
              <a:t>Class B, schedule 2 (class A if injected)</a:t>
            </a:r>
            <a:endParaRPr lang="en-GB" dirty="0">
              <a:solidFill>
                <a:srgbClr val="FFFF00"/>
              </a:solidFill>
            </a:endParaRPr>
          </a:p>
          <a:p>
            <a:r>
              <a:rPr lang="en-GB" b="1" dirty="0">
                <a:solidFill>
                  <a:srgbClr val="FFFF00"/>
                </a:solidFill>
              </a:rPr>
              <a:t>Methamphetamine</a:t>
            </a:r>
            <a:r>
              <a:rPr lang="en-GB" dirty="0">
                <a:solidFill>
                  <a:srgbClr val="FFFF00"/>
                </a:solidFill>
              </a:rPr>
              <a:t>: </a:t>
            </a:r>
            <a:r>
              <a:rPr lang="en-GB" dirty="0">
                <a:solidFill>
                  <a:srgbClr val="FFFFFF"/>
                </a:solidFill>
              </a:rPr>
              <a:t>Class A, schedule 2</a:t>
            </a:r>
            <a:endParaRPr lang="en-GB" dirty="0">
              <a:solidFill>
                <a:srgbClr val="FFFF00"/>
              </a:solidFill>
            </a:endParaRPr>
          </a:p>
        </p:txBody>
      </p:sp>
      <p:sp>
        <p:nvSpPr>
          <p:cNvPr id="13" name="TextBox 12">
            <a:extLst>
              <a:ext uri="{FF2B5EF4-FFF2-40B4-BE49-F238E27FC236}">
                <a16:creationId xmlns:a16="http://schemas.microsoft.com/office/drawing/2014/main" id="{5E6412A3-D265-4DFE-BCD9-778C6A9B38C1}"/>
              </a:ext>
            </a:extLst>
          </p:cNvPr>
          <p:cNvSpPr txBox="1"/>
          <p:nvPr/>
        </p:nvSpPr>
        <p:spPr>
          <a:xfrm>
            <a:off x="6587427" y="2874063"/>
            <a:ext cx="2232248" cy="923330"/>
          </a:xfrm>
          <a:prstGeom prst="rect">
            <a:avLst/>
          </a:prstGeom>
          <a:noFill/>
          <a:ln>
            <a:solidFill>
              <a:srgbClr val="FFFF00"/>
            </a:solidFill>
          </a:ln>
        </p:spPr>
        <p:txBody>
          <a:bodyPr wrap="square" rtlCol="0">
            <a:spAutoFit/>
          </a:bodyPr>
          <a:lstStyle/>
          <a:p>
            <a:r>
              <a:rPr lang="en-GB" b="1">
                <a:solidFill>
                  <a:srgbClr val="FFFF00"/>
                </a:solidFill>
              </a:rPr>
              <a:t>Cost</a:t>
            </a:r>
            <a:r>
              <a:rPr lang="en-GB">
                <a:solidFill>
                  <a:srgbClr val="FFFF00"/>
                </a:solidFill>
              </a:rPr>
              <a:t>:</a:t>
            </a:r>
            <a:r>
              <a:rPr lang="en-GB">
                <a:solidFill>
                  <a:srgbClr val="FFFFFF"/>
                </a:solidFill>
              </a:rPr>
              <a:t> £5-£10 speed; £30/g base; £80-£100/g crystal meth</a:t>
            </a:r>
            <a:endParaRPr lang="en-GB">
              <a:solidFill>
                <a:srgbClr val="FFFF00"/>
              </a:solidFill>
            </a:endParaRPr>
          </a:p>
        </p:txBody>
      </p:sp>
      <p:sp>
        <p:nvSpPr>
          <p:cNvPr id="14" name="TextBox 13">
            <a:extLst>
              <a:ext uri="{FF2B5EF4-FFF2-40B4-BE49-F238E27FC236}">
                <a16:creationId xmlns:a16="http://schemas.microsoft.com/office/drawing/2014/main" id="{47654D94-CA7E-4837-AC35-28D4C23BB57E}"/>
              </a:ext>
            </a:extLst>
          </p:cNvPr>
          <p:cNvSpPr txBox="1"/>
          <p:nvPr/>
        </p:nvSpPr>
        <p:spPr>
          <a:xfrm>
            <a:off x="6738256" y="3900899"/>
            <a:ext cx="1923423" cy="923330"/>
          </a:xfrm>
          <a:prstGeom prst="rect">
            <a:avLst/>
          </a:prstGeom>
          <a:noFill/>
          <a:ln>
            <a:solidFill>
              <a:srgbClr val="FFFF00"/>
            </a:solidFill>
          </a:ln>
        </p:spPr>
        <p:txBody>
          <a:bodyPr wrap="square" rtlCol="0">
            <a:spAutoFit/>
          </a:bodyPr>
          <a:lstStyle/>
          <a:p>
            <a:r>
              <a:rPr lang="en-GB" b="1">
                <a:solidFill>
                  <a:srgbClr val="FFFF00"/>
                </a:solidFill>
              </a:rPr>
              <a:t>Source</a:t>
            </a:r>
            <a:r>
              <a:rPr lang="en-GB">
                <a:solidFill>
                  <a:srgbClr val="FFFF00"/>
                </a:solidFill>
              </a:rPr>
              <a:t>: </a:t>
            </a:r>
          </a:p>
          <a:p>
            <a:r>
              <a:rPr lang="en-GB">
                <a:solidFill>
                  <a:srgbClr val="FFFFFF"/>
                </a:solidFill>
              </a:rPr>
              <a:t>Manufactured in UK and Europe</a:t>
            </a:r>
          </a:p>
        </p:txBody>
      </p:sp>
      <p:sp>
        <p:nvSpPr>
          <p:cNvPr id="15" name="TextBox 14">
            <a:extLst>
              <a:ext uri="{FF2B5EF4-FFF2-40B4-BE49-F238E27FC236}">
                <a16:creationId xmlns:a16="http://schemas.microsoft.com/office/drawing/2014/main" id="{B88581CC-127C-49F6-BEA4-5900BD6905D9}"/>
              </a:ext>
            </a:extLst>
          </p:cNvPr>
          <p:cNvSpPr txBox="1"/>
          <p:nvPr/>
        </p:nvSpPr>
        <p:spPr>
          <a:xfrm>
            <a:off x="6587427" y="5089179"/>
            <a:ext cx="2232248" cy="1200329"/>
          </a:xfrm>
          <a:prstGeom prst="rect">
            <a:avLst/>
          </a:prstGeom>
          <a:noFill/>
          <a:ln>
            <a:solidFill>
              <a:srgbClr val="FFFF00"/>
            </a:solidFill>
          </a:ln>
        </p:spPr>
        <p:txBody>
          <a:bodyPr wrap="square" rtlCol="0">
            <a:spAutoFit/>
          </a:bodyPr>
          <a:lstStyle/>
          <a:p>
            <a:r>
              <a:rPr lang="en-GB" b="1">
                <a:solidFill>
                  <a:srgbClr val="FFFF00"/>
                </a:solidFill>
              </a:rPr>
              <a:t>Indicators</a:t>
            </a:r>
            <a:r>
              <a:rPr lang="en-GB">
                <a:solidFill>
                  <a:srgbClr val="FFFF00"/>
                </a:solidFill>
              </a:rPr>
              <a:t>: </a:t>
            </a:r>
            <a:r>
              <a:rPr lang="en-GB">
                <a:solidFill>
                  <a:srgbClr val="FFFFFF"/>
                </a:solidFill>
              </a:rPr>
              <a:t>dilated pupils, restless, talkative, anxious, grinding teeth</a:t>
            </a:r>
          </a:p>
        </p:txBody>
      </p:sp>
      <p:sp>
        <p:nvSpPr>
          <p:cNvPr id="16" name="TextBox 15">
            <a:extLst>
              <a:ext uri="{FF2B5EF4-FFF2-40B4-BE49-F238E27FC236}">
                <a16:creationId xmlns:a16="http://schemas.microsoft.com/office/drawing/2014/main" id="{23D751AF-71F8-43EB-8F64-60BC02159C2C}"/>
              </a:ext>
            </a:extLst>
          </p:cNvPr>
          <p:cNvSpPr txBox="1"/>
          <p:nvPr/>
        </p:nvSpPr>
        <p:spPr>
          <a:xfrm>
            <a:off x="3877921" y="5052410"/>
            <a:ext cx="2583991" cy="1477328"/>
          </a:xfrm>
          <a:prstGeom prst="rect">
            <a:avLst/>
          </a:prstGeom>
          <a:noFill/>
          <a:ln>
            <a:solidFill>
              <a:srgbClr val="FFFF00"/>
            </a:solidFill>
          </a:ln>
        </p:spPr>
        <p:txBody>
          <a:bodyPr wrap="square" rtlCol="0">
            <a:spAutoFit/>
          </a:bodyPr>
          <a:lstStyle/>
          <a:p>
            <a:r>
              <a:rPr lang="en-GB" b="1">
                <a:solidFill>
                  <a:srgbClr val="FFFF00"/>
                </a:solidFill>
              </a:rPr>
              <a:t>Risks</a:t>
            </a:r>
            <a:r>
              <a:rPr lang="en-GB">
                <a:solidFill>
                  <a:srgbClr val="FFFF00"/>
                </a:solidFill>
              </a:rPr>
              <a:t>: </a:t>
            </a:r>
            <a:r>
              <a:rPr lang="en-GB">
                <a:solidFill>
                  <a:srgbClr val="FFFFFF"/>
                </a:solidFill>
              </a:rPr>
              <a:t>weight loss, insomnia, tooth damage, nasal damage, mental health problems, heart failure, convulsions</a:t>
            </a:r>
          </a:p>
        </p:txBody>
      </p:sp>
      <p:cxnSp>
        <p:nvCxnSpPr>
          <p:cNvPr id="20" name="Straight Connector 19">
            <a:extLst>
              <a:ext uri="{FF2B5EF4-FFF2-40B4-BE49-F238E27FC236}">
                <a16:creationId xmlns:a16="http://schemas.microsoft.com/office/drawing/2014/main" id="{1C9CC1D6-6F8A-4202-9F2A-862BE59C9D10}"/>
              </a:ext>
            </a:extLst>
          </p:cNvPr>
          <p:cNvCxnSpPr/>
          <p:nvPr/>
        </p:nvCxnSpPr>
        <p:spPr>
          <a:xfrm>
            <a:off x="2796286" y="2731945"/>
            <a:ext cx="839610" cy="328107"/>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1EBC7FC1-6B63-420C-8D6E-444EC86580DD}"/>
              </a:ext>
            </a:extLst>
          </p:cNvPr>
          <p:cNvCxnSpPr/>
          <p:nvPr/>
        </p:nvCxnSpPr>
        <p:spPr>
          <a:xfrm>
            <a:off x="4283968" y="2287411"/>
            <a:ext cx="0" cy="444534"/>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79ED1737-8A56-43D7-A9EF-E237DD53CC31}"/>
              </a:ext>
            </a:extLst>
          </p:cNvPr>
          <p:cNvCxnSpPr>
            <a:cxnSpLocks/>
          </p:cNvCxnSpPr>
          <p:nvPr/>
        </p:nvCxnSpPr>
        <p:spPr>
          <a:xfrm flipH="1">
            <a:off x="6156179" y="2541554"/>
            <a:ext cx="263143" cy="321685"/>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8CBF58AB-822A-4975-A51C-01A8B3816541}"/>
              </a:ext>
            </a:extLst>
          </p:cNvPr>
          <p:cNvCxnSpPr>
            <a:cxnSpLocks/>
          </p:cNvCxnSpPr>
          <p:nvPr/>
        </p:nvCxnSpPr>
        <p:spPr>
          <a:xfrm flipH="1">
            <a:off x="6156178" y="3334756"/>
            <a:ext cx="431249" cy="0"/>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4C4BBD17-C0CA-40D2-83AB-F59A9695F6D5}"/>
              </a:ext>
            </a:extLst>
          </p:cNvPr>
          <p:cNvCxnSpPr/>
          <p:nvPr/>
        </p:nvCxnSpPr>
        <p:spPr>
          <a:xfrm flipH="1">
            <a:off x="6084168" y="4005064"/>
            <a:ext cx="670309" cy="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24D2FDD0-2904-43BF-903D-8FB7C0FA330C}"/>
              </a:ext>
            </a:extLst>
          </p:cNvPr>
          <p:cNvCxnSpPr>
            <a:cxnSpLocks/>
          </p:cNvCxnSpPr>
          <p:nvPr/>
        </p:nvCxnSpPr>
        <p:spPr>
          <a:xfrm flipH="1" flipV="1">
            <a:off x="6156179" y="4622835"/>
            <a:ext cx="554572" cy="466344"/>
          </a:xfrm>
          <a:prstGeom prst="line">
            <a:avLst/>
          </a:prstGeom>
        </p:spPr>
        <p:style>
          <a:lnRef idx="1">
            <a:schemeClr val="dk1"/>
          </a:lnRef>
          <a:fillRef idx="0">
            <a:schemeClr val="dk1"/>
          </a:fillRef>
          <a:effectRef idx="0">
            <a:schemeClr val="dk1"/>
          </a:effectRef>
          <a:fontRef idx="minor">
            <a:schemeClr val="tx1"/>
          </a:fontRef>
        </p:style>
      </p:cxnSp>
      <p:cxnSp>
        <p:nvCxnSpPr>
          <p:cNvPr id="1024" name="Straight Connector 1023">
            <a:extLst>
              <a:ext uri="{FF2B5EF4-FFF2-40B4-BE49-F238E27FC236}">
                <a16:creationId xmlns:a16="http://schemas.microsoft.com/office/drawing/2014/main" id="{1E12E808-58A9-4FCA-87D3-3BBDCABB2005}"/>
              </a:ext>
            </a:extLst>
          </p:cNvPr>
          <p:cNvCxnSpPr/>
          <p:nvPr/>
        </p:nvCxnSpPr>
        <p:spPr>
          <a:xfrm flipV="1">
            <a:off x="4864182" y="4610132"/>
            <a:ext cx="0" cy="433989"/>
          </a:xfrm>
          <a:prstGeom prst="line">
            <a:avLst/>
          </a:prstGeom>
        </p:spPr>
        <p:style>
          <a:lnRef idx="1">
            <a:schemeClr val="dk1"/>
          </a:lnRef>
          <a:fillRef idx="0">
            <a:schemeClr val="dk1"/>
          </a:fillRef>
          <a:effectRef idx="0">
            <a:schemeClr val="dk1"/>
          </a:effectRef>
          <a:fontRef idx="minor">
            <a:schemeClr val="tx1"/>
          </a:fontRef>
        </p:style>
      </p:cxnSp>
      <p:cxnSp>
        <p:nvCxnSpPr>
          <p:cNvPr id="1027" name="Straight Connector 1026">
            <a:extLst>
              <a:ext uri="{FF2B5EF4-FFF2-40B4-BE49-F238E27FC236}">
                <a16:creationId xmlns:a16="http://schemas.microsoft.com/office/drawing/2014/main" id="{EBFC1471-9CA4-430E-A21A-B868254B51B3}"/>
              </a:ext>
            </a:extLst>
          </p:cNvPr>
          <p:cNvCxnSpPr/>
          <p:nvPr/>
        </p:nvCxnSpPr>
        <p:spPr>
          <a:xfrm flipV="1">
            <a:off x="3216091" y="4622834"/>
            <a:ext cx="356096" cy="444534"/>
          </a:xfrm>
          <a:prstGeom prst="line">
            <a:avLst/>
          </a:prstGeom>
        </p:spPr>
        <p:style>
          <a:lnRef idx="1">
            <a:schemeClr val="dk1"/>
          </a:lnRef>
          <a:fillRef idx="0">
            <a:schemeClr val="dk1"/>
          </a:fillRef>
          <a:effectRef idx="0">
            <a:schemeClr val="dk1"/>
          </a:effectRef>
          <a:fontRef idx="minor">
            <a:schemeClr val="tx1"/>
          </a:fontRef>
        </p:style>
      </p:cxnSp>
      <p:cxnSp>
        <p:nvCxnSpPr>
          <p:cNvPr id="1029" name="Straight Connector 1028">
            <a:extLst>
              <a:ext uri="{FF2B5EF4-FFF2-40B4-BE49-F238E27FC236}">
                <a16:creationId xmlns:a16="http://schemas.microsoft.com/office/drawing/2014/main" id="{5349D7D7-2FAD-4DF9-9C25-5D83DA737B7E}"/>
              </a:ext>
            </a:extLst>
          </p:cNvPr>
          <p:cNvCxnSpPr>
            <a:stCxn id="10" idx="3"/>
          </p:cNvCxnSpPr>
          <p:nvPr/>
        </p:nvCxnSpPr>
        <p:spPr>
          <a:xfrm flipV="1">
            <a:off x="2481204" y="4357290"/>
            <a:ext cx="1097696" cy="109439"/>
          </a:xfrm>
          <a:prstGeom prst="line">
            <a:avLst/>
          </a:prstGeom>
        </p:spPr>
        <p:style>
          <a:lnRef idx="1">
            <a:schemeClr val="dk1"/>
          </a:lnRef>
          <a:fillRef idx="0">
            <a:schemeClr val="dk1"/>
          </a:fillRef>
          <a:effectRef idx="0">
            <a:schemeClr val="dk1"/>
          </a:effectRef>
          <a:fontRef idx="minor">
            <a:schemeClr val="tx1"/>
          </a:fontRef>
        </p:style>
      </p:cxnSp>
      <p:cxnSp>
        <p:nvCxnSpPr>
          <p:cNvPr id="1031" name="Straight Connector 1030">
            <a:extLst>
              <a:ext uri="{FF2B5EF4-FFF2-40B4-BE49-F238E27FC236}">
                <a16:creationId xmlns:a16="http://schemas.microsoft.com/office/drawing/2014/main" id="{05D7BE54-94F0-48C3-AB7A-40A842861883}"/>
              </a:ext>
            </a:extLst>
          </p:cNvPr>
          <p:cNvCxnSpPr>
            <a:cxnSpLocks/>
          </p:cNvCxnSpPr>
          <p:nvPr/>
        </p:nvCxnSpPr>
        <p:spPr>
          <a:xfrm>
            <a:off x="3216091" y="3320000"/>
            <a:ext cx="356096" cy="14756"/>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15933245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857" y="32853"/>
            <a:ext cx="8229600" cy="922114"/>
          </a:xfrm>
        </p:spPr>
        <p:txBody>
          <a:bodyPr/>
          <a:lstStyle/>
          <a:p>
            <a:r>
              <a:rPr lang="en-GB"/>
              <a:t>Anabolic Steroids</a:t>
            </a:r>
          </a:p>
        </p:txBody>
      </p:sp>
      <p:pic>
        <p:nvPicPr>
          <p:cNvPr id="5" name="Picture 4" descr="A picture containing text&#10;&#10;Description automatically generated">
            <a:extLst>
              <a:ext uri="{FF2B5EF4-FFF2-40B4-BE49-F238E27FC236}">
                <a16:creationId xmlns:a16="http://schemas.microsoft.com/office/drawing/2014/main" id="{5967EBC3-5FDF-43FD-A408-33BE15141D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7823" y="1747558"/>
            <a:ext cx="1905342" cy="3480913"/>
          </a:xfrm>
          <a:prstGeom prst="rect">
            <a:avLst/>
          </a:prstGeom>
        </p:spPr>
      </p:pic>
      <p:sp>
        <p:nvSpPr>
          <p:cNvPr id="6" name="TextBox 5">
            <a:extLst>
              <a:ext uri="{FF2B5EF4-FFF2-40B4-BE49-F238E27FC236}">
                <a16:creationId xmlns:a16="http://schemas.microsoft.com/office/drawing/2014/main" id="{6DAF3F20-3225-4271-80B8-DF0C435F4850}"/>
              </a:ext>
            </a:extLst>
          </p:cNvPr>
          <p:cNvSpPr txBox="1"/>
          <p:nvPr/>
        </p:nvSpPr>
        <p:spPr>
          <a:xfrm>
            <a:off x="2742381" y="825444"/>
            <a:ext cx="3760214" cy="646331"/>
          </a:xfrm>
          <a:prstGeom prst="rect">
            <a:avLst/>
          </a:prstGeom>
          <a:noFill/>
          <a:ln>
            <a:solidFill>
              <a:srgbClr val="FFFF00"/>
            </a:solidFill>
          </a:ln>
        </p:spPr>
        <p:txBody>
          <a:bodyPr wrap="square" rtlCol="0">
            <a:spAutoFit/>
          </a:bodyPr>
          <a:lstStyle/>
          <a:p>
            <a:r>
              <a:rPr lang="en-GB" b="1">
                <a:solidFill>
                  <a:srgbClr val="FFFF00"/>
                </a:solidFill>
              </a:rPr>
              <a:t>AKA: </a:t>
            </a:r>
            <a:r>
              <a:rPr lang="en-GB">
                <a:solidFill>
                  <a:srgbClr val="FFFFFF"/>
                </a:solidFill>
              </a:rPr>
              <a:t>AAS, juice, </a:t>
            </a:r>
            <a:r>
              <a:rPr lang="en-GB" err="1">
                <a:solidFill>
                  <a:srgbClr val="FFFFFF"/>
                </a:solidFill>
              </a:rPr>
              <a:t>roids</a:t>
            </a:r>
            <a:r>
              <a:rPr lang="en-GB">
                <a:solidFill>
                  <a:srgbClr val="FFFFFF"/>
                </a:solidFill>
              </a:rPr>
              <a:t>, Testosterone, </a:t>
            </a:r>
            <a:r>
              <a:rPr lang="en-GB" err="1">
                <a:solidFill>
                  <a:srgbClr val="FFFFFF"/>
                </a:solidFill>
              </a:rPr>
              <a:t>Sust</a:t>
            </a:r>
            <a:r>
              <a:rPr lang="en-GB">
                <a:solidFill>
                  <a:srgbClr val="FFFFFF"/>
                </a:solidFill>
              </a:rPr>
              <a:t>, Deca, </a:t>
            </a:r>
            <a:r>
              <a:rPr lang="en-GB" err="1">
                <a:solidFill>
                  <a:srgbClr val="FFFFFF"/>
                </a:solidFill>
              </a:rPr>
              <a:t>Winny</a:t>
            </a:r>
            <a:r>
              <a:rPr lang="en-GB">
                <a:solidFill>
                  <a:srgbClr val="FFFFFF"/>
                </a:solidFill>
              </a:rPr>
              <a:t> and many more </a:t>
            </a:r>
            <a:endParaRPr lang="en-GB">
              <a:solidFill>
                <a:srgbClr val="FFFF00"/>
              </a:solidFill>
            </a:endParaRPr>
          </a:p>
        </p:txBody>
      </p:sp>
      <p:sp>
        <p:nvSpPr>
          <p:cNvPr id="7" name="TextBox 6">
            <a:extLst>
              <a:ext uri="{FF2B5EF4-FFF2-40B4-BE49-F238E27FC236}">
                <a16:creationId xmlns:a16="http://schemas.microsoft.com/office/drawing/2014/main" id="{352F8139-BE76-43C5-B7C4-FF3DA5837BF9}"/>
              </a:ext>
            </a:extLst>
          </p:cNvPr>
          <p:cNvSpPr txBox="1"/>
          <p:nvPr/>
        </p:nvSpPr>
        <p:spPr>
          <a:xfrm>
            <a:off x="451748" y="743045"/>
            <a:ext cx="2088232" cy="923330"/>
          </a:xfrm>
          <a:prstGeom prst="rect">
            <a:avLst/>
          </a:prstGeom>
          <a:noFill/>
          <a:ln>
            <a:solidFill>
              <a:srgbClr val="FFFF00"/>
            </a:solidFill>
          </a:ln>
        </p:spPr>
        <p:txBody>
          <a:bodyPr wrap="square" rtlCol="0">
            <a:spAutoFit/>
          </a:bodyPr>
          <a:lstStyle/>
          <a:p>
            <a:r>
              <a:rPr lang="en-GB" b="1">
                <a:solidFill>
                  <a:srgbClr val="FFFF00"/>
                </a:solidFill>
              </a:rPr>
              <a:t>Method of use: </a:t>
            </a:r>
            <a:r>
              <a:rPr lang="en-GB">
                <a:solidFill>
                  <a:srgbClr val="FFFFFF"/>
                </a:solidFill>
              </a:rPr>
              <a:t>swallowed, muscular injections</a:t>
            </a:r>
            <a:endParaRPr lang="en-GB">
              <a:solidFill>
                <a:srgbClr val="FFFF00"/>
              </a:solidFill>
            </a:endParaRPr>
          </a:p>
        </p:txBody>
      </p:sp>
      <p:sp>
        <p:nvSpPr>
          <p:cNvPr id="8" name="TextBox 7">
            <a:extLst>
              <a:ext uri="{FF2B5EF4-FFF2-40B4-BE49-F238E27FC236}">
                <a16:creationId xmlns:a16="http://schemas.microsoft.com/office/drawing/2014/main" id="{4282B959-EB1D-4F92-8DEF-A4EFC1A6C0BC}"/>
              </a:ext>
            </a:extLst>
          </p:cNvPr>
          <p:cNvSpPr txBox="1"/>
          <p:nvPr/>
        </p:nvSpPr>
        <p:spPr>
          <a:xfrm>
            <a:off x="451749" y="1787970"/>
            <a:ext cx="2464068" cy="923330"/>
          </a:xfrm>
          <a:prstGeom prst="rect">
            <a:avLst/>
          </a:prstGeom>
          <a:noFill/>
          <a:ln>
            <a:solidFill>
              <a:srgbClr val="FFFF00"/>
            </a:solidFill>
          </a:ln>
        </p:spPr>
        <p:txBody>
          <a:bodyPr wrap="square" rtlCol="0">
            <a:spAutoFit/>
          </a:bodyPr>
          <a:lstStyle/>
          <a:p>
            <a:r>
              <a:rPr lang="en-GB" b="1">
                <a:solidFill>
                  <a:srgbClr val="FFFF00"/>
                </a:solidFill>
              </a:rPr>
              <a:t>Popularity: </a:t>
            </a:r>
            <a:r>
              <a:rPr lang="en-GB">
                <a:solidFill>
                  <a:srgbClr val="FFFFFF"/>
                </a:solidFill>
              </a:rPr>
              <a:t>0.3% of 16-24 year olds (2019-2020)</a:t>
            </a:r>
            <a:endParaRPr lang="en-GB">
              <a:solidFill>
                <a:srgbClr val="FFFF00"/>
              </a:solidFill>
            </a:endParaRPr>
          </a:p>
        </p:txBody>
      </p:sp>
      <p:sp>
        <p:nvSpPr>
          <p:cNvPr id="9" name="TextBox 8">
            <a:extLst>
              <a:ext uri="{FF2B5EF4-FFF2-40B4-BE49-F238E27FC236}">
                <a16:creationId xmlns:a16="http://schemas.microsoft.com/office/drawing/2014/main" id="{41D9A56C-C1CA-43DC-8F7B-714E3B30118E}"/>
              </a:ext>
            </a:extLst>
          </p:cNvPr>
          <p:cNvSpPr txBox="1"/>
          <p:nvPr/>
        </p:nvSpPr>
        <p:spPr>
          <a:xfrm>
            <a:off x="451748" y="2799235"/>
            <a:ext cx="2290633" cy="646331"/>
          </a:xfrm>
          <a:prstGeom prst="rect">
            <a:avLst/>
          </a:prstGeom>
          <a:noFill/>
          <a:ln>
            <a:solidFill>
              <a:srgbClr val="FFFF00"/>
            </a:solidFill>
          </a:ln>
        </p:spPr>
        <p:txBody>
          <a:bodyPr wrap="square" rtlCol="0">
            <a:spAutoFit/>
          </a:bodyPr>
          <a:lstStyle/>
          <a:p>
            <a:r>
              <a:rPr lang="en-GB" b="1">
                <a:solidFill>
                  <a:srgbClr val="FFFF00"/>
                </a:solidFill>
              </a:rPr>
              <a:t>Duration: </a:t>
            </a:r>
            <a:r>
              <a:rPr lang="en-GB">
                <a:solidFill>
                  <a:srgbClr val="FFFFFF"/>
                </a:solidFill>
              </a:rPr>
              <a:t>½ - 10 days+ depending on type</a:t>
            </a:r>
            <a:endParaRPr lang="en-GB">
              <a:solidFill>
                <a:srgbClr val="FFFF00"/>
              </a:solidFill>
            </a:endParaRPr>
          </a:p>
        </p:txBody>
      </p:sp>
      <p:sp>
        <p:nvSpPr>
          <p:cNvPr id="10" name="TextBox 9">
            <a:extLst>
              <a:ext uri="{FF2B5EF4-FFF2-40B4-BE49-F238E27FC236}">
                <a16:creationId xmlns:a16="http://schemas.microsoft.com/office/drawing/2014/main" id="{1E49329A-5E63-4EDD-9DC8-F1E950C224E6}"/>
              </a:ext>
            </a:extLst>
          </p:cNvPr>
          <p:cNvSpPr txBox="1"/>
          <p:nvPr/>
        </p:nvSpPr>
        <p:spPr>
          <a:xfrm>
            <a:off x="428112" y="3607932"/>
            <a:ext cx="2660639" cy="1754326"/>
          </a:xfrm>
          <a:prstGeom prst="rect">
            <a:avLst/>
          </a:prstGeom>
          <a:noFill/>
          <a:ln>
            <a:solidFill>
              <a:srgbClr val="FFFF00"/>
            </a:solidFill>
          </a:ln>
        </p:spPr>
        <p:txBody>
          <a:bodyPr wrap="square" rtlCol="0">
            <a:spAutoFit/>
          </a:bodyPr>
          <a:lstStyle/>
          <a:p>
            <a:r>
              <a:rPr lang="en-GB" b="1">
                <a:solidFill>
                  <a:srgbClr val="FFFF00"/>
                </a:solidFill>
              </a:rPr>
              <a:t>Effects: </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energy, muscular development, assertive, gain bulk</a:t>
            </a:r>
            <a:endParaRPr lang="en-GB" b="1">
              <a:solidFill>
                <a:srgbClr val="FFFF00"/>
              </a:solidFill>
            </a:endParaRP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insomnia, irritability, health risks</a:t>
            </a:r>
            <a:endParaRPr lang="en-GB">
              <a:solidFill>
                <a:srgbClr val="FFFF00"/>
              </a:solidFill>
            </a:endParaRPr>
          </a:p>
        </p:txBody>
      </p:sp>
      <p:sp>
        <p:nvSpPr>
          <p:cNvPr id="11" name="TextBox 10">
            <a:extLst>
              <a:ext uri="{FF2B5EF4-FFF2-40B4-BE49-F238E27FC236}">
                <a16:creationId xmlns:a16="http://schemas.microsoft.com/office/drawing/2014/main" id="{7CEA5160-FEF3-4CF4-AF3B-62D9354D9E52}"/>
              </a:ext>
            </a:extLst>
          </p:cNvPr>
          <p:cNvSpPr txBox="1"/>
          <p:nvPr/>
        </p:nvSpPr>
        <p:spPr>
          <a:xfrm>
            <a:off x="428112" y="5504440"/>
            <a:ext cx="6408712" cy="1200329"/>
          </a:xfrm>
          <a:prstGeom prst="rect">
            <a:avLst/>
          </a:prstGeom>
          <a:noFill/>
          <a:ln>
            <a:solidFill>
              <a:srgbClr val="FFFF00"/>
            </a:solidFill>
          </a:ln>
        </p:spPr>
        <p:txBody>
          <a:bodyPr wrap="square" rtlCol="0">
            <a:spAutoFit/>
          </a:bodyPr>
          <a:lstStyle/>
          <a:p>
            <a:r>
              <a:rPr lang="en-GB" b="1">
                <a:solidFill>
                  <a:srgbClr val="FFFF00"/>
                </a:solidFill>
              </a:rPr>
              <a:t>Risks: </a:t>
            </a:r>
          </a:p>
          <a:p>
            <a:r>
              <a:rPr lang="en-GB" b="1">
                <a:solidFill>
                  <a:srgbClr val="FFFF00"/>
                </a:solidFill>
              </a:rPr>
              <a:t>Men: </a:t>
            </a:r>
            <a:r>
              <a:rPr lang="en-GB">
                <a:solidFill>
                  <a:srgbClr val="FFFFFF"/>
                </a:solidFill>
              </a:rPr>
              <a:t>impotence, testicular shrinkage, enlarged prostate, high blood pressure, acne, baldness, breast growth, cardiac problems</a:t>
            </a:r>
            <a:endParaRPr lang="en-GB" b="1">
              <a:solidFill>
                <a:srgbClr val="FFFF00"/>
              </a:solidFill>
            </a:endParaRPr>
          </a:p>
          <a:p>
            <a:r>
              <a:rPr lang="en-GB" b="1">
                <a:solidFill>
                  <a:srgbClr val="FFFF00"/>
                </a:solidFill>
              </a:rPr>
              <a:t>Women</a:t>
            </a:r>
            <a:r>
              <a:rPr lang="en-GB">
                <a:solidFill>
                  <a:srgbClr val="FFFF00"/>
                </a:solidFill>
              </a:rPr>
              <a:t>: </a:t>
            </a:r>
            <a:r>
              <a:rPr lang="en-GB">
                <a:solidFill>
                  <a:srgbClr val="FFFFFF"/>
                </a:solidFill>
              </a:rPr>
              <a:t>deeper voice, face and chest hair, fertility problems</a:t>
            </a:r>
          </a:p>
        </p:txBody>
      </p:sp>
      <p:sp>
        <p:nvSpPr>
          <p:cNvPr id="12" name="TextBox 11">
            <a:extLst>
              <a:ext uri="{FF2B5EF4-FFF2-40B4-BE49-F238E27FC236}">
                <a16:creationId xmlns:a16="http://schemas.microsoft.com/office/drawing/2014/main" id="{B9F2BDDC-178C-48BF-A1E2-179D4F5DE98D}"/>
              </a:ext>
            </a:extLst>
          </p:cNvPr>
          <p:cNvSpPr txBox="1"/>
          <p:nvPr/>
        </p:nvSpPr>
        <p:spPr>
          <a:xfrm>
            <a:off x="6704997" y="825444"/>
            <a:ext cx="2088232" cy="1477328"/>
          </a:xfrm>
          <a:prstGeom prst="rect">
            <a:avLst/>
          </a:prstGeom>
          <a:noFill/>
          <a:ln>
            <a:solidFill>
              <a:srgbClr val="FFFF00"/>
            </a:solidFill>
          </a:ln>
        </p:spPr>
        <p:txBody>
          <a:bodyPr wrap="square" rtlCol="0">
            <a:spAutoFit/>
          </a:bodyPr>
          <a:lstStyle/>
          <a:p>
            <a:r>
              <a:rPr lang="en-GB" b="1">
                <a:solidFill>
                  <a:srgbClr val="FFFF00"/>
                </a:solidFill>
              </a:rPr>
              <a:t>Law: </a:t>
            </a:r>
            <a:r>
              <a:rPr lang="en-GB">
                <a:solidFill>
                  <a:srgbClr val="FFFFFF"/>
                </a:solidFill>
              </a:rPr>
              <a:t>Class C, schedule 4. Legal to possess without prescription but illegal to supply</a:t>
            </a:r>
          </a:p>
        </p:txBody>
      </p:sp>
      <p:sp>
        <p:nvSpPr>
          <p:cNvPr id="13" name="TextBox 12">
            <a:extLst>
              <a:ext uri="{FF2B5EF4-FFF2-40B4-BE49-F238E27FC236}">
                <a16:creationId xmlns:a16="http://schemas.microsoft.com/office/drawing/2014/main" id="{F058419D-CA0C-482D-9CE5-0D92D07287B3}"/>
              </a:ext>
            </a:extLst>
          </p:cNvPr>
          <p:cNvSpPr txBox="1"/>
          <p:nvPr/>
        </p:nvSpPr>
        <p:spPr>
          <a:xfrm>
            <a:off x="6704996" y="2541225"/>
            <a:ext cx="2088232" cy="923330"/>
          </a:xfrm>
          <a:prstGeom prst="rect">
            <a:avLst/>
          </a:prstGeom>
          <a:noFill/>
          <a:ln>
            <a:solidFill>
              <a:srgbClr val="FFFF00"/>
            </a:solidFill>
          </a:ln>
        </p:spPr>
        <p:txBody>
          <a:bodyPr wrap="square" rtlCol="0">
            <a:spAutoFit/>
          </a:bodyPr>
          <a:lstStyle/>
          <a:p>
            <a:r>
              <a:rPr lang="en-GB" b="1">
                <a:solidFill>
                  <a:srgbClr val="FFFF00"/>
                </a:solidFill>
              </a:rPr>
              <a:t>Cost: </a:t>
            </a:r>
            <a:r>
              <a:rPr lang="en-GB">
                <a:solidFill>
                  <a:srgbClr val="FFFFFF"/>
                </a:solidFill>
              </a:rPr>
              <a:t>Varies according to drug 50p-£20+ per dose </a:t>
            </a:r>
          </a:p>
        </p:txBody>
      </p:sp>
      <p:sp>
        <p:nvSpPr>
          <p:cNvPr id="14" name="TextBox 13">
            <a:extLst>
              <a:ext uri="{FF2B5EF4-FFF2-40B4-BE49-F238E27FC236}">
                <a16:creationId xmlns:a16="http://schemas.microsoft.com/office/drawing/2014/main" id="{D22B9312-6A69-48C1-BC31-24F0B8C21CF2}"/>
              </a:ext>
            </a:extLst>
          </p:cNvPr>
          <p:cNvSpPr txBox="1"/>
          <p:nvPr/>
        </p:nvSpPr>
        <p:spPr>
          <a:xfrm>
            <a:off x="6712740" y="3681368"/>
            <a:ext cx="2088232" cy="1200329"/>
          </a:xfrm>
          <a:prstGeom prst="rect">
            <a:avLst/>
          </a:prstGeom>
          <a:noFill/>
          <a:ln>
            <a:solidFill>
              <a:srgbClr val="FFFF00"/>
            </a:solidFill>
          </a:ln>
        </p:spPr>
        <p:txBody>
          <a:bodyPr wrap="square" rtlCol="0">
            <a:spAutoFit/>
          </a:bodyPr>
          <a:lstStyle/>
          <a:p>
            <a:r>
              <a:rPr lang="en-GB" b="1">
                <a:solidFill>
                  <a:srgbClr val="FFFF00"/>
                </a:solidFill>
              </a:rPr>
              <a:t>Source: </a:t>
            </a:r>
            <a:r>
              <a:rPr lang="en-GB">
                <a:solidFill>
                  <a:srgbClr val="FFFFFF"/>
                </a:solidFill>
              </a:rPr>
              <a:t>Manufactured – sold via internet and gyms </a:t>
            </a:r>
            <a:endParaRPr lang="en-GB">
              <a:solidFill>
                <a:srgbClr val="FFFF00"/>
              </a:solidFill>
            </a:endParaRPr>
          </a:p>
        </p:txBody>
      </p:sp>
      <p:sp>
        <p:nvSpPr>
          <p:cNvPr id="15" name="TextBox 14">
            <a:extLst>
              <a:ext uri="{FF2B5EF4-FFF2-40B4-BE49-F238E27FC236}">
                <a16:creationId xmlns:a16="http://schemas.microsoft.com/office/drawing/2014/main" id="{E87399C9-7A4D-4470-9604-A5997DA0E243}"/>
              </a:ext>
            </a:extLst>
          </p:cNvPr>
          <p:cNvSpPr txBox="1"/>
          <p:nvPr/>
        </p:nvSpPr>
        <p:spPr>
          <a:xfrm>
            <a:off x="7020272" y="5203472"/>
            <a:ext cx="1780700" cy="1477328"/>
          </a:xfrm>
          <a:prstGeom prst="rect">
            <a:avLst/>
          </a:prstGeom>
          <a:noFill/>
          <a:ln>
            <a:solidFill>
              <a:srgbClr val="FFFF00"/>
            </a:solidFill>
          </a:ln>
        </p:spPr>
        <p:txBody>
          <a:bodyPr wrap="square" rtlCol="0">
            <a:spAutoFit/>
          </a:bodyPr>
          <a:lstStyle/>
          <a:p>
            <a:r>
              <a:rPr lang="en-GB" b="1">
                <a:solidFill>
                  <a:srgbClr val="FFFF00"/>
                </a:solidFill>
              </a:rPr>
              <a:t>Indicators: </a:t>
            </a:r>
            <a:r>
              <a:rPr lang="en-GB">
                <a:solidFill>
                  <a:srgbClr val="FFFFFF"/>
                </a:solidFill>
              </a:rPr>
              <a:t>muscular growth, bloat, acne, mood swings</a:t>
            </a:r>
            <a:endParaRPr lang="en-GB">
              <a:solidFill>
                <a:srgbClr val="FFFF00"/>
              </a:solidFill>
            </a:endParaRPr>
          </a:p>
        </p:txBody>
      </p:sp>
      <p:cxnSp>
        <p:nvCxnSpPr>
          <p:cNvPr id="17" name="Straight Connector 16">
            <a:extLst>
              <a:ext uri="{FF2B5EF4-FFF2-40B4-BE49-F238E27FC236}">
                <a16:creationId xmlns:a16="http://schemas.microsoft.com/office/drawing/2014/main" id="{BAAC9EDD-8B6E-49D6-9BC4-4EEED33FD3EB}"/>
              </a:ext>
            </a:extLst>
          </p:cNvPr>
          <p:cNvCxnSpPr>
            <a:stCxn id="6" idx="2"/>
            <a:endCxn id="5" idx="0"/>
          </p:cNvCxnSpPr>
          <p:nvPr/>
        </p:nvCxnSpPr>
        <p:spPr>
          <a:xfrm>
            <a:off x="4622488" y="1471775"/>
            <a:ext cx="18006" cy="275783"/>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0B36AE7A-A8E6-409D-A5D3-BF4D044DCC77}"/>
              </a:ext>
            </a:extLst>
          </p:cNvPr>
          <p:cNvCxnSpPr>
            <a:cxnSpLocks/>
          </p:cNvCxnSpPr>
          <p:nvPr/>
        </p:nvCxnSpPr>
        <p:spPr>
          <a:xfrm>
            <a:off x="2557985" y="1608488"/>
            <a:ext cx="1116785" cy="482653"/>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E3422098-7237-493F-8528-5BE557B61C18}"/>
              </a:ext>
            </a:extLst>
          </p:cNvPr>
          <p:cNvCxnSpPr>
            <a:cxnSpLocks/>
          </p:cNvCxnSpPr>
          <p:nvPr/>
        </p:nvCxnSpPr>
        <p:spPr>
          <a:xfrm>
            <a:off x="2928870" y="2438096"/>
            <a:ext cx="745900" cy="29058"/>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9F8732DC-3DDC-491D-99F4-5722BF0C1C9F}"/>
              </a:ext>
            </a:extLst>
          </p:cNvPr>
          <p:cNvCxnSpPr>
            <a:cxnSpLocks/>
          </p:cNvCxnSpPr>
          <p:nvPr/>
        </p:nvCxnSpPr>
        <p:spPr>
          <a:xfrm flipV="1">
            <a:off x="2742381" y="3186547"/>
            <a:ext cx="932389" cy="63521"/>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6140A023-BB86-4C24-8F77-BF7B10EE96FE}"/>
              </a:ext>
            </a:extLst>
          </p:cNvPr>
          <p:cNvCxnSpPr/>
          <p:nvPr/>
        </p:nvCxnSpPr>
        <p:spPr>
          <a:xfrm>
            <a:off x="3107374" y="4283832"/>
            <a:ext cx="697849" cy="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E2C252A9-117F-42D5-B510-DBAC1EEBB8C3}"/>
              </a:ext>
            </a:extLst>
          </p:cNvPr>
          <p:cNvCxnSpPr>
            <a:cxnSpLocks/>
            <a:endCxn id="5" idx="2"/>
          </p:cNvCxnSpPr>
          <p:nvPr/>
        </p:nvCxnSpPr>
        <p:spPr>
          <a:xfrm flipV="1">
            <a:off x="4640494" y="5228471"/>
            <a:ext cx="0" cy="275783"/>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491DE7FD-D8C4-4D8B-8987-7814308EAA53}"/>
              </a:ext>
            </a:extLst>
          </p:cNvPr>
          <p:cNvCxnSpPr>
            <a:cxnSpLocks/>
          </p:cNvCxnSpPr>
          <p:nvPr/>
        </p:nvCxnSpPr>
        <p:spPr>
          <a:xfrm flipH="1" flipV="1">
            <a:off x="5580112" y="4762093"/>
            <a:ext cx="1440160" cy="461680"/>
          </a:xfrm>
          <a:prstGeom prst="line">
            <a:avLst/>
          </a:prstGeom>
        </p:spPr>
        <p:style>
          <a:lnRef idx="1">
            <a:schemeClr val="dk1"/>
          </a:lnRef>
          <a:fillRef idx="0">
            <a:schemeClr val="dk1"/>
          </a:fillRef>
          <a:effectRef idx="0">
            <a:schemeClr val="dk1"/>
          </a:effectRef>
          <a:fontRef idx="minor">
            <a:schemeClr val="tx1"/>
          </a:fontRef>
        </p:style>
      </p:cxnSp>
      <p:cxnSp>
        <p:nvCxnSpPr>
          <p:cNvPr id="3073" name="Straight Connector 3072">
            <a:extLst>
              <a:ext uri="{FF2B5EF4-FFF2-40B4-BE49-F238E27FC236}">
                <a16:creationId xmlns:a16="http://schemas.microsoft.com/office/drawing/2014/main" id="{35E3D65D-1BD0-40F0-8115-460F37B6B2CF}"/>
              </a:ext>
            </a:extLst>
          </p:cNvPr>
          <p:cNvCxnSpPr>
            <a:cxnSpLocks/>
          </p:cNvCxnSpPr>
          <p:nvPr/>
        </p:nvCxnSpPr>
        <p:spPr>
          <a:xfrm flipH="1">
            <a:off x="5578176" y="4020414"/>
            <a:ext cx="1126820" cy="0"/>
          </a:xfrm>
          <a:prstGeom prst="line">
            <a:avLst/>
          </a:prstGeom>
        </p:spPr>
        <p:style>
          <a:lnRef idx="1">
            <a:schemeClr val="dk1"/>
          </a:lnRef>
          <a:fillRef idx="0">
            <a:schemeClr val="dk1"/>
          </a:fillRef>
          <a:effectRef idx="0">
            <a:schemeClr val="dk1"/>
          </a:effectRef>
          <a:fontRef idx="minor">
            <a:schemeClr val="tx1"/>
          </a:fontRef>
        </p:style>
      </p:cxnSp>
      <p:cxnSp>
        <p:nvCxnSpPr>
          <p:cNvPr id="3076" name="Straight Connector 3075">
            <a:extLst>
              <a:ext uri="{FF2B5EF4-FFF2-40B4-BE49-F238E27FC236}">
                <a16:creationId xmlns:a16="http://schemas.microsoft.com/office/drawing/2014/main" id="{A9607E02-9181-4F15-B73F-5A3A83783BD8}"/>
              </a:ext>
            </a:extLst>
          </p:cNvPr>
          <p:cNvCxnSpPr>
            <a:cxnSpLocks/>
          </p:cNvCxnSpPr>
          <p:nvPr/>
        </p:nvCxnSpPr>
        <p:spPr>
          <a:xfrm flipH="1">
            <a:off x="5578176" y="2799236"/>
            <a:ext cx="1126820" cy="14989"/>
          </a:xfrm>
          <a:prstGeom prst="line">
            <a:avLst/>
          </a:prstGeom>
        </p:spPr>
        <p:style>
          <a:lnRef idx="1">
            <a:schemeClr val="dk1"/>
          </a:lnRef>
          <a:fillRef idx="0">
            <a:schemeClr val="dk1"/>
          </a:fillRef>
          <a:effectRef idx="0">
            <a:schemeClr val="dk1"/>
          </a:effectRef>
          <a:fontRef idx="minor">
            <a:schemeClr val="tx1"/>
          </a:fontRef>
        </p:style>
      </p:cxnSp>
      <p:cxnSp>
        <p:nvCxnSpPr>
          <p:cNvPr id="3078" name="Straight Connector 3077">
            <a:extLst>
              <a:ext uri="{FF2B5EF4-FFF2-40B4-BE49-F238E27FC236}">
                <a16:creationId xmlns:a16="http://schemas.microsoft.com/office/drawing/2014/main" id="{B78F8C79-CCBD-48D0-B2C9-FA5F51BDE14B}"/>
              </a:ext>
            </a:extLst>
          </p:cNvPr>
          <p:cNvCxnSpPr/>
          <p:nvPr/>
        </p:nvCxnSpPr>
        <p:spPr>
          <a:xfrm flipH="1">
            <a:off x="5578176" y="1681257"/>
            <a:ext cx="1126820" cy="320905"/>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33001529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877" y="0"/>
            <a:ext cx="8229600" cy="836712"/>
          </a:xfrm>
        </p:spPr>
        <p:txBody>
          <a:bodyPr>
            <a:normAutofit/>
          </a:bodyPr>
          <a:lstStyle/>
          <a:p>
            <a:r>
              <a:rPr lang="en-GB"/>
              <a:t>Benzodiazepines</a:t>
            </a:r>
          </a:p>
        </p:txBody>
      </p:sp>
      <p:pic>
        <p:nvPicPr>
          <p:cNvPr id="5" name="Picture 4">
            <a:extLst>
              <a:ext uri="{FF2B5EF4-FFF2-40B4-BE49-F238E27FC236}">
                <a16:creationId xmlns:a16="http://schemas.microsoft.com/office/drawing/2014/main" id="{05CBEEDA-AC62-4F28-9348-07B1774E48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8327" y="1928651"/>
            <a:ext cx="2382699" cy="2238744"/>
          </a:xfrm>
          <a:prstGeom prst="rect">
            <a:avLst/>
          </a:prstGeom>
        </p:spPr>
      </p:pic>
      <p:sp>
        <p:nvSpPr>
          <p:cNvPr id="6" name="TextBox 5">
            <a:extLst>
              <a:ext uri="{FF2B5EF4-FFF2-40B4-BE49-F238E27FC236}">
                <a16:creationId xmlns:a16="http://schemas.microsoft.com/office/drawing/2014/main" id="{126FB294-FEDE-4F32-9A90-97A1440A3C67}"/>
              </a:ext>
            </a:extLst>
          </p:cNvPr>
          <p:cNvSpPr txBox="1"/>
          <p:nvPr/>
        </p:nvSpPr>
        <p:spPr>
          <a:xfrm>
            <a:off x="960266" y="757322"/>
            <a:ext cx="7223467" cy="923330"/>
          </a:xfrm>
          <a:prstGeom prst="rect">
            <a:avLst/>
          </a:prstGeom>
          <a:noFill/>
          <a:ln>
            <a:solidFill>
              <a:srgbClr val="FFFF00"/>
            </a:solidFill>
          </a:ln>
        </p:spPr>
        <p:txBody>
          <a:bodyPr wrap="square" rtlCol="0">
            <a:spAutoFit/>
          </a:bodyPr>
          <a:lstStyle/>
          <a:p>
            <a:r>
              <a:rPr lang="en-GB" b="1">
                <a:solidFill>
                  <a:srgbClr val="FFFF00"/>
                </a:solidFill>
              </a:rPr>
              <a:t>AKA: </a:t>
            </a:r>
            <a:r>
              <a:rPr lang="en-GB" err="1">
                <a:solidFill>
                  <a:srgbClr val="FFFFFF"/>
                </a:solidFill>
              </a:rPr>
              <a:t>Benzoes</a:t>
            </a:r>
            <a:r>
              <a:rPr lang="en-GB">
                <a:solidFill>
                  <a:srgbClr val="FFFFFF"/>
                </a:solidFill>
              </a:rPr>
              <a:t>,</a:t>
            </a:r>
            <a:r>
              <a:rPr lang="en-GB">
                <a:solidFill>
                  <a:srgbClr val="FFFF00"/>
                </a:solidFill>
              </a:rPr>
              <a:t> </a:t>
            </a:r>
            <a:r>
              <a:rPr lang="en-GB" err="1">
                <a:solidFill>
                  <a:srgbClr val="FFFFFF"/>
                </a:solidFill>
              </a:rPr>
              <a:t>tranx</a:t>
            </a:r>
            <a:r>
              <a:rPr lang="en-GB">
                <a:solidFill>
                  <a:srgbClr val="FFFFFF"/>
                </a:solidFill>
              </a:rPr>
              <a:t>, downers, sleepers. </a:t>
            </a:r>
            <a:r>
              <a:rPr lang="en-GB" b="1">
                <a:solidFill>
                  <a:srgbClr val="FFFF00"/>
                </a:solidFill>
              </a:rPr>
              <a:t>Valium: </a:t>
            </a:r>
            <a:r>
              <a:rPr lang="en-GB">
                <a:solidFill>
                  <a:srgbClr val="FFFFFF"/>
                </a:solidFill>
              </a:rPr>
              <a:t>blues,</a:t>
            </a:r>
            <a:r>
              <a:rPr lang="en-GB" b="1">
                <a:solidFill>
                  <a:srgbClr val="FFFFFF"/>
                </a:solidFill>
              </a:rPr>
              <a:t> </a:t>
            </a:r>
            <a:r>
              <a:rPr lang="en-GB" err="1">
                <a:solidFill>
                  <a:srgbClr val="FFFFFF"/>
                </a:solidFill>
              </a:rPr>
              <a:t>vallies</a:t>
            </a:r>
            <a:r>
              <a:rPr lang="en-GB">
                <a:solidFill>
                  <a:srgbClr val="FFFFFF"/>
                </a:solidFill>
              </a:rPr>
              <a:t> </a:t>
            </a:r>
            <a:r>
              <a:rPr lang="en-GB" b="1">
                <a:solidFill>
                  <a:srgbClr val="FFFF00"/>
                </a:solidFill>
              </a:rPr>
              <a:t>Alprazolam: </a:t>
            </a:r>
            <a:r>
              <a:rPr lang="en-GB">
                <a:solidFill>
                  <a:srgbClr val="FFFFFF"/>
                </a:solidFill>
              </a:rPr>
              <a:t>Xanax, </a:t>
            </a:r>
            <a:r>
              <a:rPr lang="en-GB" err="1">
                <a:solidFill>
                  <a:srgbClr val="FFFFFF"/>
                </a:solidFill>
              </a:rPr>
              <a:t>Xs</a:t>
            </a:r>
            <a:r>
              <a:rPr lang="en-GB">
                <a:solidFill>
                  <a:srgbClr val="FFFFFF"/>
                </a:solidFill>
              </a:rPr>
              <a:t> </a:t>
            </a:r>
            <a:r>
              <a:rPr lang="en-GB" b="1">
                <a:solidFill>
                  <a:srgbClr val="FFFF00"/>
                </a:solidFill>
              </a:rPr>
              <a:t>Temazepam:</a:t>
            </a:r>
            <a:r>
              <a:rPr lang="en-GB">
                <a:solidFill>
                  <a:srgbClr val="FFFFFF"/>
                </a:solidFill>
              </a:rPr>
              <a:t> eggs, </a:t>
            </a:r>
            <a:r>
              <a:rPr lang="en-GB" err="1">
                <a:solidFill>
                  <a:srgbClr val="FFFFFF"/>
                </a:solidFill>
              </a:rPr>
              <a:t>Temazies</a:t>
            </a:r>
            <a:r>
              <a:rPr lang="en-GB">
                <a:solidFill>
                  <a:srgbClr val="FFFFFF"/>
                </a:solidFill>
              </a:rPr>
              <a:t> </a:t>
            </a:r>
            <a:r>
              <a:rPr lang="en-GB" b="1">
                <a:solidFill>
                  <a:srgbClr val="FFFF00"/>
                </a:solidFill>
              </a:rPr>
              <a:t>Flunitrazepam: </a:t>
            </a:r>
            <a:r>
              <a:rPr lang="en-GB">
                <a:solidFill>
                  <a:srgbClr val="FFFFFF"/>
                </a:solidFill>
              </a:rPr>
              <a:t>Rohypnol, </a:t>
            </a:r>
            <a:r>
              <a:rPr lang="en-GB" err="1">
                <a:solidFill>
                  <a:srgbClr val="FFFFFF"/>
                </a:solidFill>
              </a:rPr>
              <a:t>rufies</a:t>
            </a:r>
            <a:endParaRPr lang="en-GB">
              <a:solidFill>
                <a:srgbClr val="FFFFFF"/>
              </a:solidFill>
            </a:endParaRPr>
          </a:p>
          <a:p>
            <a:r>
              <a:rPr lang="en-GB">
                <a:solidFill>
                  <a:srgbClr val="FFFFFF"/>
                </a:solidFill>
              </a:rPr>
              <a:t>Many other names </a:t>
            </a:r>
          </a:p>
        </p:txBody>
      </p:sp>
      <p:sp>
        <p:nvSpPr>
          <p:cNvPr id="7" name="TextBox 6">
            <a:extLst>
              <a:ext uri="{FF2B5EF4-FFF2-40B4-BE49-F238E27FC236}">
                <a16:creationId xmlns:a16="http://schemas.microsoft.com/office/drawing/2014/main" id="{E64A4ED8-1793-423A-84B5-A8DAEAB937D9}"/>
              </a:ext>
            </a:extLst>
          </p:cNvPr>
          <p:cNvSpPr txBox="1"/>
          <p:nvPr/>
        </p:nvSpPr>
        <p:spPr>
          <a:xfrm>
            <a:off x="441065" y="1856411"/>
            <a:ext cx="2382698" cy="923330"/>
          </a:xfrm>
          <a:prstGeom prst="rect">
            <a:avLst/>
          </a:prstGeom>
          <a:noFill/>
          <a:ln>
            <a:solidFill>
              <a:srgbClr val="FFFF00"/>
            </a:solidFill>
          </a:ln>
        </p:spPr>
        <p:txBody>
          <a:bodyPr wrap="square" rtlCol="0">
            <a:spAutoFit/>
          </a:bodyPr>
          <a:lstStyle/>
          <a:p>
            <a:r>
              <a:rPr lang="en-GB" b="1">
                <a:solidFill>
                  <a:srgbClr val="FFFF00"/>
                </a:solidFill>
              </a:rPr>
              <a:t>Method of use: </a:t>
            </a:r>
            <a:r>
              <a:rPr lang="en-GB">
                <a:solidFill>
                  <a:srgbClr val="FFFFFF"/>
                </a:solidFill>
              </a:rPr>
              <a:t>swallowed, injecting or snorting (rarely)</a:t>
            </a:r>
            <a:endParaRPr lang="en-GB">
              <a:solidFill>
                <a:srgbClr val="FFFF00"/>
              </a:solidFill>
            </a:endParaRPr>
          </a:p>
        </p:txBody>
      </p:sp>
      <p:sp>
        <p:nvSpPr>
          <p:cNvPr id="8" name="TextBox 7">
            <a:extLst>
              <a:ext uri="{FF2B5EF4-FFF2-40B4-BE49-F238E27FC236}">
                <a16:creationId xmlns:a16="http://schemas.microsoft.com/office/drawing/2014/main" id="{E2C502D0-6851-4C8D-9A71-62DF932B261B}"/>
              </a:ext>
            </a:extLst>
          </p:cNvPr>
          <p:cNvSpPr txBox="1"/>
          <p:nvPr/>
        </p:nvSpPr>
        <p:spPr>
          <a:xfrm>
            <a:off x="441064" y="2967335"/>
            <a:ext cx="2382699" cy="923330"/>
          </a:xfrm>
          <a:prstGeom prst="rect">
            <a:avLst/>
          </a:prstGeom>
          <a:noFill/>
          <a:ln>
            <a:solidFill>
              <a:srgbClr val="FFFF00"/>
            </a:solidFill>
          </a:ln>
        </p:spPr>
        <p:txBody>
          <a:bodyPr wrap="square" rtlCol="0">
            <a:spAutoFit/>
          </a:bodyPr>
          <a:lstStyle/>
          <a:p>
            <a:r>
              <a:rPr lang="en-GB" b="1">
                <a:solidFill>
                  <a:srgbClr val="FFFF00"/>
                </a:solidFill>
              </a:rPr>
              <a:t>Popularity: </a:t>
            </a:r>
            <a:r>
              <a:rPr lang="en-GB">
                <a:solidFill>
                  <a:srgbClr val="FFFFFF"/>
                </a:solidFill>
              </a:rPr>
              <a:t>0.6% of 16-24 year olds (2019-2020)</a:t>
            </a:r>
            <a:endParaRPr lang="en-GB">
              <a:solidFill>
                <a:srgbClr val="FFFF00"/>
              </a:solidFill>
            </a:endParaRPr>
          </a:p>
        </p:txBody>
      </p:sp>
      <p:sp>
        <p:nvSpPr>
          <p:cNvPr id="10" name="TextBox 9">
            <a:extLst>
              <a:ext uri="{FF2B5EF4-FFF2-40B4-BE49-F238E27FC236}">
                <a16:creationId xmlns:a16="http://schemas.microsoft.com/office/drawing/2014/main" id="{0F77EFE3-0916-4550-B4C4-8306F7B83EB3}"/>
              </a:ext>
            </a:extLst>
          </p:cNvPr>
          <p:cNvSpPr txBox="1"/>
          <p:nvPr/>
        </p:nvSpPr>
        <p:spPr>
          <a:xfrm>
            <a:off x="455443" y="4063611"/>
            <a:ext cx="2382698" cy="646331"/>
          </a:xfrm>
          <a:prstGeom prst="rect">
            <a:avLst/>
          </a:prstGeom>
          <a:noFill/>
          <a:ln>
            <a:solidFill>
              <a:srgbClr val="FFFF00"/>
            </a:solidFill>
          </a:ln>
        </p:spPr>
        <p:txBody>
          <a:bodyPr wrap="square" rtlCol="0">
            <a:spAutoFit/>
          </a:bodyPr>
          <a:lstStyle/>
          <a:p>
            <a:r>
              <a:rPr lang="en-GB" b="1"/>
              <a:t>Duration:</a:t>
            </a:r>
            <a:r>
              <a:rPr lang="en-GB"/>
              <a:t> </a:t>
            </a:r>
            <a:r>
              <a:rPr lang="en-GB">
                <a:solidFill>
                  <a:srgbClr val="FFFFFF"/>
                </a:solidFill>
              </a:rPr>
              <a:t>2-200hrs+ depending on type</a:t>
            </a:r>
            <a:endParaRPr lang="en-GB"/>
          </a:p>
        </p:txBody>
      </p:sp>
      <p:sp>
        <p:nvSpPr>
          <p:cNvPr id="11" name="TextBox 10">
            <a:extLst>
              <a:ext uri="{FF2B5EF4-FFF2-40B4-BE49-F238E27FC236}">
                <a16:creationId xmlns:a16="http://schemas.microsoft.com/office/drawing/2014/main" id="{D0FB9868-BB08-413D-87D3-58C2ED1D158D}"/>
              </a:ext>
            </a:extLst>
          </p:cNvPr>
          <p:cNvSpPr txBox="1"/>
          <p:nvPr/>
        </p:nvSpPr>
        <p:spPr>
          <a:xfrm>
            <a:off x="457198" y="5033865"/>
            <a:ext cx="4102478" cy="1477328"/>
          </a:xfrm>
          <a:prstGeom prst="rect">
            <a:avLst/>
          </a:prstGeom>
          <a:noFill/>
          <a:ln>
            <a:solidFill>
              <a:srgbClr val="FFFF00"/>
            </a:solidFill>
          </a:ln>
        </p:spPr>
        <p:txBody>
          <a:bodyPr wrap="square" rtlCol="0">
            <a:spAutoFit/>
          </a:bodyPr>
          <a:lstStyle/>
          <a:p>
            <a:r>
              <a:rPr lang="en-GB" b="1">
                <a:solidFill>
                  <a:srgbClr val="FFFF00"/>
                </a:solidFill>
              </a:rPr>
              <a:t>Effects: </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relaxation, calm, drowsiness, mild euphoria, relaxed muscles, emotional detachment, depersonalisation</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anxiety, disinhibition, anger, amnesia</a:t>
            </a:r>
          </a:p>
        </p:txBody>
      </p:sp>
      <p:sp>
        <p:nvSpPr>
          <p:cNvPr id="12" name="TextBox 11">
            <a:extLst>
              <a:ext uri="{FF2B5EF4-FFF2-40B4-BE49-F238E27FC236}">
                <a16:creationId xmlns:a16="http://schemas.microsoft.com/office/drawing/2014/main" id="{445C3DC5-28E3-417A-A36C-5DB6B82AF3FE}"/>
              </a:ext>
            </a:extLst>
          </p:cNvPr>
          <p:cNvSpPr txBox="1"/>
          <p:nvPr/>
        </p:nvSpPr>
        <p:spPr>
          <a:xfrm>
            <a:off x="5148064" y="5323357"/>
            <a:ext cx="3526413" cy="1200329"/>
          </a:xfrm>
          <a:prstGeom prst="rect">
            <a:avLst/>
          </a:prstGeom>
          <a:noFill/>
          <a:ln>
            <a:solidFill>
              <a:srgbClr val="FFFF00"/>
            </a:solidFill>
          </a:ln>
        </p:spPr>
        <p:txBody>
          <a:bodyPr wrap="square" rtlCol="0">
            <a:spAutoFit/>
          </a:bodyPr>
          <a:lstStyle/>
          <a:p>
            <a:r>
              <a:rPr lang="en-GB" b="1"/>
              <a:t>Risks: </a:t>
            </a:r>
            <a:r>
              <a:rPr lang="en-GB">
                <a:solidFill>
                  <a:srgbClr val="FFFFFF"/>
                </a:solidFill>
              </a:rPr>
              <a:t>dependency, overdose (</a:t>
            </a:r>
            <a:r>
              <a:rPr lang="en-GB" err="1">
                <a:solidFill>
                  <a:srgbClr val="FFFFFF"/>
                </a:solidFill>
              </a:rPr>
              <a:t>espec</a:t>
            </a:r>
            <a:r>
              <a:rPr lang="en-GB">
                <a:solidFill>
                  <a:srgbClr val="FFFFFF"/>
                </a:solidFill>
              </a:rPr>
              <a:t>. If mixed with alcohol or opiates), reckless behaviour, Fake drugs, dangerous withdrawals </a:t>
            </a:r>
            <a:endParaRPr lang="en-GB"/>
          </a:p>
        </p:txBody>
      </p:sp>
      <p:sp>
        <p:nvSpPr>
          <p:cNvPr id="13" name="TextBox 12">
            <a:extLst>
              <a:ext uri="{FF2B5EF4-FFF2-40B4-BE49-F238E27FC236}">
                <a16:creationId xmlns:a16="http://schemas.microsoft.com/office/drawing/2014/main" id="{A4B19E35-B580-4596-88EB-F2352049BC95}"/>
              </a:ext>
            </a:extLst>
          </p:cNvPr>
          <p:cNvSpPr txBox="1"/>
          <p:nvPr/>
        </p:nvSpPr>
        <p:spPr>
          <a:xfrm>
            <a:off x="6291777" y="1871937"/>
            <a:ext cx="2662316" cy="369332"/>
          </a:xfrm>
          <a:prstGeom prst="rect">
            <a:avLst/>
          </a:prstGeom>
          <a:noFill/>
          <a:ln>
            <a:solidFill>
              <a:srgbClr val="FFFF00"/>
            </a:solidFill>
          </a:ln>
        </p:spPr>
        <p:txBody>
          <a:bodyPr wrap="square" rtlCol="0">
            <a:spAutoFit/>
          </a:bodyPr>
          <a:lstStyle/>
          <a:p>
            <a:r>
              <a:rPr lang="en-GB" b="1">
                <a:solidFill>
                  <a:srgbClr val="FFFF00"/>
                </a:solidFill>
              </a:rPr>
              <a:t>Law: </a:t>
            </a:r>
            <a:r>
              <a:rPr lang="en-GB">
                <a:solidFill>
                  <a:srgbClr val="FFFFFF"/>
                </a:solidFill>
              </a:rPr>
              <a:t>Class C, schedule 4 </a:t>
            </a:r>
            <a:endParaRPr lang="en-GB">
              <a:solidFill>
                <a:srgbClr val="FFFF00"/>
              </a:solidFill>
            </a:endParaRPr>
          </a:p>
        </p:txBody>
      </p:sp>
      <p:sp>
        <p:nvSpPr>
          <p:cNvPr id="14" name="TextBox 13">
            <a:extLst>
              <a:ext uri="{FF2B5EF4-FFF2-40B4-BE49-F238E27FC236}">
                <a16:creationId xmlns:a16="http://schemas.microsoft.com/office/drawing/2014/main" id="{34668673-A39E-4697-819B-1888EE7E7D65}"/>
              </a:ext>
            </a:extLst>
          </p:cNvPr>
          <p:cNvSpPr txBox="1"/>
          <p:nvPr/>
        </p:nvSpPr>
        <p:spPr>
          <a:xfrm>
            <a:off x="6291777" y="2551837"/>
            <a:ext cx="2662317" cy="923330"/>
          </a:xfrm>
          <a:prstGeom prst="rect">
            <a:avLst/>
          </a:prstGeom>
          <a:noFill/>
          <a:ln>
            <a:solidFill>
              <a:srgbClr val="FFFF00"/>
            </a:solidFill>
          </a:ln>
        </p:spPr>
        <p:txBody>
          <a:bodyPr wrap="square" rtlCol="0">
            <a:spAutoFit/>
          </a:bodyPr>
          <a:lstStyle/>
          <a:p>
            <a:r>
              <a:rPr lang="en-GB" b="1">
                <a:solidFill>
                  <a:srgbClr val="FFFF00"/>
                </a:solidFill>
              </a:rPr>
              <a:t>Cost: </a:t>
            </a:r>
            <a:r>
              <a:rPr lang="en-GB">
                <a:solidFill>
                  <a:srgbClr val="FFFFFF"/>
                </a:solidFill>
              </a:rPr>
              <a:t>50p-£1 if bought on the street</a:t>
            </a:r>
          </a:p>
          <a:p>
            <a:endParaRPr lang="en-GB">
              <a:solidFill>
                <a:srgbClr val="FFFFFF"/>
              </a:solidFill>
            </a:endParaRPr>
          </a:p>
        </p:txBody>
      </p:sp>
      <p:sp>
        <p:nvSpPr>
          <p:cNvPr id="15" name="TextBox 14">
            <a:extLst>
              <a:ext uri="{FF2B5EF4-FFF2-40B4-BE49-F238E27FC236}">
                <a16:creationId xmlns:a16="http://schemas.microsoft.com/office/drawing/2014/main" id="{82B5E9B4-294F-462A-8F3F-0376F2746AD5}"/>
              </a:ext>
            </a:extLst>
          </p:cNvPr>
          <p:cNvSpPr txBox="1"/>
          <p:nvPr/>
        </p:nvSpPr>
        <p:spPr>
          <a:xfrm>
            <a:off x="6540588" y="3722608"/>
            <a:ext cx="2358050" cy="646331"/>
          </a:xfrm>
          <a:prstGeom prst="rect">
            <a:avLst/>
          </a:prstGeom>
          <a:noFill/>
          <a:ln>
            <a:solidFill>
              <a:srgbClr val="FFFF00"/>
            </a:solidFill>
          </a:ln>
        </p:spPr>
        <p:txBody>
          <a:bodyPr wrap="square" rtlCol="0">
            <a:spAutoFit/>
          </a:bodyPr>
          <a:lstStyle/>
          <a:p>
            <a:r>
              <a:rPr lang="en-GB" b="1">
                <a:solidFill>
                  <a:srgbClr val="FFFF00"/>
                </a:solidFill>
              </a:rPr>
              <a:t>Source: </a:t>
            </a:r>
            <a:r>
              <a:rPr lang="en-GB">
                <a:solidFill>
                  <a:srgbClr val="FFFFFF"/>
                </a:solidFill>
              </a:rPr>
              <a:t>prescribed, internet, street</a:t>
            </a:r>
          </a:p>
        </p:txBody>
      </p:sp>
      <p:sp>
        <p:nvSpPr>
          <p:cNvPr id="16" name="TextBox 15">
            <a:extLst>
              <a:ext uri="{FF2B5EF4-FFF2-40B4-BE49-F238E27FC236}">
                <a16:creationId xmlns:a16="http://schemas.microsoft.com/office/drawing/2014/main" id="{376FB490-97C3-4F77-96D4-2914CD51E6F5}"/>
              </a:ext>
            </a:extLst>
          </p:cNvPr>
          <p:cNvSpPr txBox="1"/>
          <p:nvPr/>
        </p:nvSpPr>
        <p:spPr>
          <a:xfrm>
            <a:off x="6528266" y="4543346"/>
            <a:ext cx="2240663" cy="646331"/>
          </a:xfrm>
          <a:prstGeom prst="rect">
            <a:avLst/>
          </a:prstGeom>
          <a:noFill/>
          <a:ln>
            <a:solidFill>
              <a:srgbClr val="FFFF00"/>
            </a:solidFill>
          </a:ln>
        </p:spPr>
        <p:txBody>
          <a:bodyPr wrap="square" rtlCol="0">
            <a:spAutoFit/>
          </a:bodyPr>
          <a:lstStyle/>
          <a:p>
            <a:r>
              <a:rPr lang="en-GB" b="1">
                <a:solidFill>
                  <a:srgbClr val="FFFF00"/>
                </a:solidFill>
              </a:rPr>
              <a:t>Indicators: </a:t>
            </a:r>
            <a:r>
              <a:rPr lang="en-GB">
                <a:solidFill>
                  <a:srgbClr val="FFFFFF"/>
                </a:solidFill>
              </a:rPr>
              <a:t>drowsy, slow reactions, calm</a:t>
            </a:r>
          </a:p>
        </p:txBody>
      </p:sp>
      <p:cxnSp>
        <p:nvCxnSpPr>
          <p:cNvPr id="18" name="Straight Connector 17">
            <a:extLst>
              <a:ext uri="{FF2B5EF4-FFF2-40B4-BE49-F238E27FC236}">
                <a16:creationId xmlns:a16="http://schemas.microsoft.com/office/drawing/2014/main" id="{CE4DB575-BCBA-4922-8D11-9EB6052CF3E9}"/>
              </a:ext>
            </a:extLst>
          </p:cNvPr>
          <p:cNvCxnSpPr>
            <a:cxnSpLocks/>
          </p:cNvCxnSpPr>
          <p:nvPr/>
        </p:nvCxnSpPr>
        <p:spPr>
          <a:xfrm>
            <a:off x="4716016" y="1680652"/>
            <a:ext cx="0" cy="247999"/>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0E4871A4-D8D1-48C5-A33A-9FEF50EB4BCA}"/>
              </a:ext>
            </a:extLst>
          </p:cNvPr>
          <p:cNvCxnSpPr>
            <a:stCxn id="7" idx="3"/>
          </p:cNvCxnSpPr>
          <p:nvPr/>
        </p:nvCxnSpPr>
        <p:spPr>
          <a:xfrm>
            <a:off x="2823763" y="2318076"/>
            <a:ext cx="553074" cy="0"/>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F4C0DCF5-5080-4E67-ACAB-A241DFA2BDA1}"/>
              </a:ext>
            </a:extLst>
          </p:cNvPr>
          <p:cNvCxnSpPr/>
          <p:nvPr/>
        </p:nvCxnSpPr>
        <p:spPr>
          <a:xfrm>
            <a:off x="2827575" y="3212976"/>
            <a:ext cx="540752" cy="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7069B971-DBC1-4E26-9B46-FE52E56FB951}"/>
              </a:ext>
            </a:extLst>
          </p:cNvPr>
          <p:cNvCxnSpPr>
            <a:stCxn id="10" idx="3"/>
          </p:cNvCxnSpPr>
          <p:nvPr/>
        </p:nvCxnSpPr>
        <p:spPr>
          <a:xfrm flipV="1">
            <a:off x="2838141" y="4063611"/>
            <a:ext cx="540752" cy="323166"/>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3FF55BC8-4D0C-495D-BF63-DDC6572BC51F}"/>
              </a:ext>
            </a:extLst>
          </p:cNvPr>
          <p:cNvCxnSpPr>
            <a:cxnSpLocks/>
          </p:cNvCxnSpPr>
          <p:nvPr/>
        </p:nvCxnSpPr>
        <p:spPr>
          <a:xfrm flipV="1">
            <a:off x="3114678" y="4167395"/>
            <a:ext cx="265971" cy="866469"/>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DF6DF379-1A0D-447D-BFD0-1C38CEAEA420}"/>
              </a:ext>
            </a:extLst>
          </p:cNvPr>
          <p:cNvCxnSpPr>
            <a:cxnSpLocks/>
          </p:cNvCxnSpPr>
          <p:nvPr/>
        </p:nvCxnSpPr>
        <p:spPr>
          <a:xfrm flipH="1" flipV="1">
            <a:off x="5005298" y="4167395"/>
            <a:ext cx="319209" cy="1087715"/>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4B0CBB56-A374-4D81-B071-C823EFB07275}"/>
              </a:ext>
            </a:extLst>
          </p:cNvPr>
          <p:cNvCxnSpPr>
            <a:cxnSpLocks/>
            <a:stCxn id="16" idx="1"/>
          </p:cNvCxnSpPr>
          <p:nvPr/>
        </p:nvCxnSpPr>
        <p:spPr>
          <a:xfrm flipH="1" flipV="1">
            <a:off x="5540200" y="4101962"/>
            <a:ext cx="988066" cy="764550"/>
          </a:xfrm>
          <a:prstGeom prst="line">
            <a:avLst/>
          </a:prstGeom>
        </p:spPr>
        <p:style>
          <a:lnRef idx="1">
            <a:schemeClr val="dk1"/>
          </a:lnRef>
          <a:fillRef idx="0">
            <a:schemeClr val="dk1"/>
          </a:fillRef>
          <a:effectRef idx="0">
            <a:schemeClr val="dk1"/>
          </a:effectRef>
          <a:fontRef idx="minor">
            <a:schemeClr val="tx1"/>
          </a:fontRef>
        </p:style>
      </p:cxnSp>
      <p:cxnSp>
        <p:nvCxnSpPr>
          <p:cNvPr id="5120" name="Straight Connector 5119">
            <a:extLst>
              <a:ext uri="{FF2B5EF4-FFF2-40B4-BE49-F238E27FC236}">
                <a16:creationId xmlns:a16="http://schemas.microsoft.com/office/drawing/2014/main" id="{FE823088-D9AE-440E-8368-B6E683AC8FCB}"/>
              </a:ext>
            </a:extLst>
          </p:cNvPr>
          <p:cNvCxnSpPr>
            <a:cxnSpLocks/>
            <a:stCxn id="15" idx="1"/>
          </p:cNvCxnSpPr>
          <p:nvPr/>
        </p:nvCxnSpPr>
        <p:spPr>
          <a:xfrm flipH="1" flipV="1">
            <a:off x="5763348" y="4005813"/>
            <a:ext cx="777240" cy="39961"/>
          </a:xfrm>
          <a:prstGeom prst="line">
            <a:avLst/>
          </a:prstGeom>
        </p:spPr>
        <p:style>
          <a:lnRef idx="1">
            <a:schemeClr val="dk1"/>
          </a:lnRef>
          <a:fillRef idx="0">
            <a:schemeClr val="dk1"/>
          </a:fillRef>
          <a:effectRef idx="0">
            <a:schemeClr val="dk1"/>
          </a:effectRef>
          <a:fontRef idx="minor">
            <a:schemeClr val="tx1"/>
          </a:fontRef>
        </p:style>
      </p:cxnSp>
      <p:cxnSp>
        <p:nvCxnSpPr>
          <p:cNvPr id="5124" name="Straight Connector 5123">
            <a:extLst>
              <a:ext uri="{FF2B5EF4-FFF2-40B4-BE49-F238E27FC236}">
                <a16:creationId xmlns:a16="http://schemas.microsoft.com/office/drawing/2014/main" id="{D68BB5C0-BEDA-4345-98C6-57A262830BA1}"/>
              </a:ext>
            </a:extLst>
          </p:cNvPr>
          <p:cNvCxnSpPr/>
          <p:nvPr/>
        </p:nvCxnSpPr>
        <p:spPr>
          <a:xfrm flipH="1">
            <a:off x="5751025" y="3212976"/>
            <a:ext cx="540752" cy="0"/>
          </a:xfrm>
          <a:prstGeom prst="line">
            <a:avLst/>
          </a:prstGeom>
        </p:spPr>
        <p:style>
          <a:lnRef idx="1">
            <a:schemeClr val="dk1"/>
          </a:lnRef>
          <a:fillRef idx="0">
            <a:schemeClr val="dk1"/>
          </a:fillRef>
          <a:effectRef idx="0">
            <a:schemeClr val="dk1"/>
          </a:effectRef>
          <a:fontRef idx="minor">
            <a:schemeClr val="tx1"/>
          </a:fontRef>
        </p:style>
      </p:cxnSp>
      <p:cxnSp>
        <p:nvCxnSpPr>
          <p:cNvPr id="5126" name="Straight Connector 5125">
            <a:extLst>
              <a:ext uri="{FF2B5EF4-FFF2-40B4-BE49-F238E27FC236}">
                <a16:creationId xmlns:a16="http://schemas.microsoft.com/office/drawing/2014/main" id="{FA6EB8A6-ACF2-4352-80ED-536CC1A3B7EE}"/>
              </a:ext>
            </a:extLst>
          </p:cNvPr>
          <p:cNvCxnSpPr>
            <a:cxnSpLocks/>
            <a:stCxn id="13" idx="1"/>
          </p:cNvCxnSpPr>
          <p:nvPr/>
        </p:nvCxnSpPr>
        <p:spPr>
          <a:xfrm flipH="1">
            <a:off x="5751027" y="2056603"/>
            <a:ext cx="540750" cy="184667"/>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7288916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853"/>
            <a:ext cx="8229600" cy="850106"/>
          </a:xfrm>
        </p:spPr>
        <p:txBody>
          <a:bodyPr/>
          <a:lstStyle/>
          <a:p>
            <a:r>
              <a:rPr lang="en-GB"/>
              <a:t>Cannabis</a:t>
            </a:r>
          </a:p>
        </p:txBody>
      </p:sp>
      <p:pic>
        <p:nvPicPr>
          <p:cNvPr id="5" name="Picture 4" descr="A close up of a leaf&#10;&#10;Description automatically generated">
            <a:extLst>
              <a:ext uri="{FF2B5EF4-FFF2-40B4-BE49-F238E27FC236}">
                <a16:creationId xmlns:a16="http://schemas.microsoft.com/office/drawing/2014/main" id="{BB7EF014-E785-44F0-A251-8B4DA45C5A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3213" y="2500312"/>
            <a:ext cx="3457575" cy="1857375"/>
          </a:xfrm>
          <a:prstGeom prst="rect">
            <a:avLst/>
          </a:prstGeom>
        </p:spPr>
      </p:pic>
      <p:sp>
        <p:nvSpPr>
          <p:cNvPr id="6" name="TextBox 5">
            <a:extLst>
              <a:ext uri="{FF2B5EF4-FFF2-40B4-BE49-F238E27FC236}">
                <a16:creationId xmlns:a16="http://schemas.microsoft.com/office/drawing/2014/main" id="{DC87E2F4-A5AD-4CD1-9A68-DFAF57215B88}"/>
              </a:ext>
            </a:extLst>
          </p:cNvPr>
          <p:cNvSpPr txBox="1"/>
          <p:nvPr/>
        </p:nvSpPr>
        <p:spPr>
          <a:xfrm>
            <a:off x="2987525" y="1041170"/>
            <a:ext cx="3168948" cy="1200329"/>
          </a:xfrm>
          <a:prstGeom prst="rect">
            <a:avLst/>
          </a:prstGeom>
          <a:noFill/>
          <a:ln>
            <a:solidFill>
              <a:srgbClr val="FFFF00"/>
            </a:solidFill>
          </a:ln>
        </p:spPr>
        <p:txBody>
          <a:bodyPr wrap="square" rtlCol="0">
            <a:spAutoFit/>
          </a:bodyPr>
          <a:lstStyle/>
          <a:p>
            <a:r>
              <a:rPr lang="en-GB" b="1">
                <a:solidFill>
                  <a:srgbClr val="FFFF00"/>
                </a:solidFill>
              </a:rPr>
              <a:t>AKA: </a:t>
            </a:r>
            <a:r>
              <a:rPr lang="en-GB">
                <a:solidFill>
                  <a:srgbClr val="FFFFFF"/>
                </a:solidFill>
              </a:rPr>
              <a:t>herb, resin, weed, skunk, puff, dope, Ganj, marijuana, blow, hemp, black, hash, sensi, soap, solid</a:t>
            </a:r>
          </a:p>
        </p:txBody>
      </p:sp>
      <p:sp>
        <p:nvSpPr>
          <p:cNvPr id="7" name="TextBox 6">
            <a:extLst>
              <a:ext uri="{FF2B5EF4-FFF2-40B4-BE49-F238E27FC236}">
                <a16:creationId xmlns:a16="http://schemas.microsoft.com/office/drawing/2014/main" id="{97938915-0E92-41F0-925D-1B0827C38642}"/>
              </a:ext>
            </a:extLst>
          </p:cNvPr>
          <p:cNvSpPr txBox="1"/>
          <p:nvPr/>
        </p:nvSpPr>
        <p:spPr>
          <a:xfrm>
            <a:off x="358937" y="882959"/>
            <a:ext cx="2088232" cy="1754326"/>
          </a:xfrm>
          <a:prstGeom prst="rect">
            <a:avLst/>
          </a:prstGeom>
          <a:noFill/>
          <a:ln>
            <a:solidFill>
              <a:srgbClr val="FFFF00"/>
            </a:solidFill>
          </a:ln>
        </p:spPr>
        <p:txBody>
          <a:bodyPr wrap="square" rtlCol="0">
            <a:spAutoFit/>
          </a:bodyPr>
          <a:lstStyle/>
          <a:p>
            <a:r>
              <a:rPr lang="en-GB" b="1">
                <a:solidFill>
                  <a:srgbClr val="FFFF00"/>
                </a:solidFill>
              </a:rPr>
              <a:t>Method of use:</a:t>
            </a:r>
            <a:r>
              <a:rPr lang="en-GB">
                <a:solidFill>
                  <a:srgbClr val="FFFF00"/>
                </a:solidFill>
              </a:rPr>
              <a:t> </a:t>
            </a:r>
            <a:r>
              <a:rPr lang="en-GB">
                <a:solidFill>
                  <a:srgbClr val="FFFFFF"/>
                </a:solidFill>
              </a:rPr>
              <a:t>smoked in ‘spliffs’ with tobacco, vaping, in pipes, bongs, also increasingly eaten</a:t>
            </a:r>
          </a:p>
        </p:txBody>
      </p:sp>
      <p:sp>
        <p:nvSpPr>
          <p:cNvPr id="8" name="TextBox 7">
            <a:extLst>
              <a:ext uri="{FF2B5EF4-FFF2-40B4-BE49-F238E27FC236}">
                <a16:creationId xmlns:a16="http://schemas.microsoft.com/office/drawing/2014/main" id="{C256BC0B-DF0B-462B-AD54-2BF89E6B2C0D}"/>
              </a:ext>
            </a:extLst>
          </p:cNvPr>
          <p:cNvSpPr txBox="1"/>
          <p:nvPr/>
        </p:nvSpPr>
        <p:spPr>
          <a:xfrm>
            <a:off x="354489" y="2763069"/>
            <a:ext cx="1872505" cy="1200329"/>
          </a:xfrm>
          <a:prstGeom prst="rect">
            <a:avLst/>
          </a:prstGeom>
          <a:noFill/>
          <a:ln>
            <a:solidFill>
              <a:srgbClr val="FFFF00"/>
            </a:solidFill>
          </a:ln>
        </p:spPr>
        <p:txBody>
          <a:bodyPr wrap="square" rtlCol="0">
            <a:spAutoFit/>
          </a:bodyPr>
          <a:lstStyle/>
          <a:p>
            <a:r>
              <a:rPr lang="en-GB" b="1">
                <a:solidFill>
                  <a:srgbClr val="FFFF00"/>
                </a:solidFill>
              </a:rPr>
              <a:t>Popularity: </a:t>
            </a:r>
            <a:r>
              <a:rPr lang="en-GB">
                <a:solidFill>
                  <a:srgbClr val="FFFFFF"/>
                </a:solidFill>
              </a:rPr>
              <a:t>32.6% of 16-24 year olds ‘use ever’; 18.7% use (2019-2020)</a:t>
            </a:r>
            <a:endParaRPr lang="en-GB">
              <a:solidFill>
                <a:srgbClr val="FFFF00"/>
              </a:solidFill>
            </a:endParaRPr>
          </a:p>
        </p:txBody>
      </p:sp>
      <p:sp>
        <p:nvSpPr>
          <p:cNvPr id="9" name="TextBox 8">
            <a:extLst>
              <a:ext uri="{FF2B5EF4-FFF2-40B4-BE49-F238E27FC236}">
                <a16:creationId xmlns:a16="http://schemas.microsoft.com/office/drawing/2014/main" id="{84689340-7C66-4DC1-9334-A81BF28DFA8A}"/>
              </a:ext>
            </a:extLst>
          </p:cNvPr>
          <p:cNvSpPr txBox="1"/>
          <p:nvPr/>
        </p:nvSpPr>
        <p:spPr>
          <a:xfrm>
            <a:off x="354489" y="4068605"/>
            <a:ext cx="1872505" cy="646331"/>
          </a:xfrm>
          <a:prstGeom prst="rect">
            <a:avLst/>
          </a:prstGeom>
          <a:noFill/>
          <a:ln>
            <a:solidFill>
              <a:srgbClr val="FFFF00"/>
            </a:solidFill>
          </a:ln>
        </p:spPr>
        <p:txBody>
          <a:bodyPr wrap="square" rtlCol="0">
            <a:spAutoFit/>
          </a:bodyPr>
          <a:lstStyle/>
          <a:p>
            <a:r>
              <a:rPr lang="en-GB" b="1">
                <a:solidFill>
                  <a:srgbClr val="FFFF00"/>
                </a:solidFill>
              </a:rPr>
              <a:t>Duration: </a:t>
            </a:r>
            <a:r>
              <a:rPr lang="en-GB">
                <a:solidFill>
                  <a:srgbClr val="FFFFFF"/>
                </a:solidFill>
              </a:rPr>
              <a:t>smoked 1-2hr, eaten 3-6hr</a:t>
            </a:r>
          </a:p>
        </p:txBody>
      </p:sp>
      <p:sp>
        <p:nvSpPr>
          <p:cNvPr id="10" name="TextBox 9">
            <a:extLst>
              <a:ext uri="{FF2B5EF4-FFF2-40B4-BE49-F238E27FC236}">
                <a16:creationId xmlns:a16="http://schemas.microsoft.com/office/drawing/2014/main" id="{96A36F31-BA95-47EC-8EED-0E63785A2102}"/>
              </a:ext>
            </a:extLst>
          </p:cNvPr>
          <p:cNvSpPr txBox="1"/>
          <p:nvPr/>
        </p:nvSpPr>
        <p:spPr>
          <a:xfrm>
            <a:off x="254834" y="4840720"/>
            <a:ext cx="3357047" cy="1754326"/>
          </a:xfrm>
          <a:prstGeom prst="rect">
            <a:avLst/>
          </a:prstGeom>
          <a:noFill/>
          <a:ln>
            <a:solidFill>
              <a:srgbClr val="FFFF00"/>
            </a:solidFill>
          </a:ln>
        </p:spPr>
        <p:txBody>
          <a:bodyPr wrap="square" rtlCol="0">
            <a:spAutoFit/>
          </a:bodyPr>
          <a:lstStyle/>
          <a:p>
            <a:r>
              <a:rPr lang="en-GB" b="1">
                <a:solidFill>
                  <a:srgbClr val="FFFF00"/>
                </a:solidFill>
              </a:rPr>
              <a:t>Effects: </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relaxation, calm, hilarity, altered perception, munchies, drowsiness, muscle relaxation, pain relief</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panic attacks, nausea, anxiety</a:t>
            </a:r>
          </a:p>
        </p:txBody>
      </p:sp>
      <p:sp>
        <p:nvSpPr>
          <p:cNvPr id="11" name="TextBox 10">
            <a:extLst>
              <a:ext uri="{FF2B5EF4-FFF2-40B4-BE49-F238E27FC236}">
                <a16:creationId xmlns:a16="http://schemas.microsoft.com/office/drawing/2014/main" id="{9F6C834B-D04E-4764-8EEA-51FF44C5F91A}"/>
              </a:ext>
            </a:extLst>
          </p:cNvPr>
          <p:cNvSpPr txBox="1"/>
          <p:nvPr/>
        </p:nvSpPr>
        <p:spPr>
          <a:xfrm>
            <a:off x="3694038" y="4752110"/>
            <a:ext cx="2520280" cy="2031325"/>
          </a:xfrm>
          <a:prstGeom prst="rect">
            <a:avLst/>
          </a:prstGeom>
          <a:noFill/>
          <a:ln>
            <a:solidFill>
              <a:srgbClr val="FFFF00"/>
            </a:solidFill>
          </a:ln>
        </p:spPr>
        <p:txBody>
          <a:bodyPr wrap="square" rtlCol="0">
            <a:spAutoFit/>
          </a:bodyPr>
          <a:lstStyle/>
          <a:p>
            <a:r>
              <a:rPr lang="en-GB" b="1">
                <a:solidFill>
                  <a:srgbClr val="FFFF00"/>
                </a:solidFill>
              </a:rPr>
              <a:t>Risks: </a:t>
            </a:r>
            <a:r>
              <a:rPr lang="en-GB">
                <a:solidFill>
                  <a:srgbClr val="FFFFFF"/>
                </a:solidFill>
              </a:rPr>
              <a:t>depression, demotivation, anxiety, short term memory loss, increased risk of psychotic illness, lung problems, psychological dependency </a:t>
            </a:r>
          </a:p>
        </p:txBody>
      </p:sp>
      <p:sp>
        <p:nvSpPr>
          <p:cNvPr id="12" name="TextBox 11">
            <a:extLst>
              <a:ext uri="{FF2B5EF4-FFF2-40B4-BE49-F238E27FC236}">
                <a16:creationId xmlns:a16="http://schemas.microsoft.com/office/drawing/2014/main" id="{3BB4652A-0AFD-470F-AA8F-C4001934A189}"/>
              </a:ext>
            </a:extLst>
          </p:cNvPr>
          <p:cNvSpPr txBox="1"/>
          <p:nvPr/>
        </p:nvSpPr>
        <p:spPr>
          <a:xfrm>
            <a:off x="6598566" y="1026531"/>
            <a:ext cx="2279008" cy="646331"/>
          </a:xfrm>
          <a:prstGeom prst="rect">
            <a:avLst/>
          </a:prstGeom>
          <a:noFill/>
          <a:ln>
            <a:solidFill>
              <a:srgbClr val="FFFF00"/>
            </a:solidFill>
          </a:ln>
        </p:spPr>
        <p:txBody>
          <a:bodyPr wrap="square" rtlCol="0">
            <a:spAutoFit/>
          </a:bodyPr>
          <a:lstStyle/>
          <a:p>
            <a:r>
              <a:rPr lang="en-GB" b="1">
                <a:solidFill>
                  <a:srgbClr val="FFFF00"/>
                </a:solidFill>
              </a:rPr>
              <a:t>Law: </a:t>
            </a:r>
            <a:r>
              <a:rPr lang="en-GB">
                <a:solidFill>
                  <a:srgbClr val="FFFFFF"/>
                </a:solidFill>
              </a:rPr>
              <a:t>Class B, schedule 1 </a:t>
            </a:r>
          </a:p>
        </p:txBody>
      </p:sp>
      <p:sp>
        <p:nvSpPr>
          <p:cNvPr id="13" name="TextBox 12">
            <a:extLst>
              <a:ext uri="{FF2B5EF4-FFF2-40B4-BE49-F238E27FC236}">
                <a16:creationId xmlns:a16="http://schemas.microsoft.com/office/drawing/2014/main" id="{24B56F29-31A4-4F57-BF9E-18ED79EE2F99}"/>
              </a:ext>
            </a:extLst>
          </p:cNvPr>
          <p:cNvSpPr txBox="1"/>
          <p:nvPr/>
        </p:nvSpPr>
        <p:spPr>
          <a:xfrm>
            <a:off x="6610158" y="2112952"/>
            <a:ext cx="2279008" cy="1477328"/>
          </a:xfrm>
          <a:prstGeom prst="rect">
            <a:avLst/>
          </a:prstGeom>
          <a:noFill/>
          <a:ln>
            <a:solidFill>
              <a:srgbClr val="FFFF00"/>
            </a:solidFill>
          </a:ln>
        </p:spPr>
        <p:txBody>
          <a:bodyPr wrap="square" rtlCol="0">
            <a:spAutoFit/>
          </a:bodyPr>
          <a:lstStyle/>
          <a:p>
            <a:r>
              <a:rPr lang="en-GB" b="1">
                <a:solidFill>
                  <a:srgbClr val="FFFF00"/>
                </a:solidFill>
              </a:rPr>
              <a:t>Cost: </a:t>
            </a:r>
            <a:r>
              <a:rPr lang="en-GB">
                <a:solidFill>
                  <a:srgbClr val="FFFFFF"/>
                </a:solidFill>
              </a:rPr>
              <a:t>£10 per gram (small weed deals)</a:t>
            </a:r>
          </a:p>
          <a:p>
            <a:r>
              <a:rPr lang="en-GB">
                <a:solidFill>
                  <a:srgbClr val="FFFFFF"/>
                </a:solidFill>
              </a:rPr>
              <a:t>£40 per 80g+ (concentrates) </a:t>
            </a:r>
          </a:p>
          <a:p>
            <a:r>
              <a:rPr lang="en-GB">
                <a:solidFill>
                  <a:srgbClr val="FFFFFF"/>
                </a:solidFill>
              </a:rPr>
              <a:t>£150 per 250oz (buds)</a:t>
            </a:r>
            <a:endParaRPr lang="en-GB" baseline="30000">
              <a:solidFill>
                <a:srgbClr val="FFFFFF"/>
              </a:solidFill>
            </a:endParaRPr>
          </a:p>
        </p:txBody>
      </p:sp>
      <p:sp>
        <p:nvSpPr>
          <p:cNvPr id="14" name="TextBox 13">
            <a:extLst>
              <a:ext uri="{FF2B5EF4-FFF2-40B4-BE49-F238E27FC236}">
                <a16:creationId xmlns:a16="http://schemas.microsoft.com/office/drawing/2014/main" id="{7CDBD97C-F440-4D68-8D8C-61D25D16324E}"/>
              </a:ext>
            </a:extLst>
          </p:cNvPr>
          <p:cNvSpPr txBox="1"/>
          <p:nvPr/>
        </p:nvSpPr>
        <p:spPr>
          <a:xfrm>
            <a:off x="6627191" y="3837425"/>
            <a:ext cx="2279008" cy="923330"/>
          </a:xfrm>
          <a:prstGeom prst="rect">
            <a:avLst/>
          </a:prstGeom>
          <a:noFill/>
          <a:ln>
            <a:solidFill>
              <a:srgbClr val="FFFF00"/>
            </a:solidFill>
          </a:ln>
        </p:spPr>
        <p:txBody>
          <a:bodyPr wrap="square" rtlCol="0">
            <a:spAutoFit/>
          </a:bodyPr>
          <a:lstStyle/>
          <a:p>
            <a:r>
              <a:rPr lang="en-GB" b="1">
                <a:solidFill>
                  <a:srgbClr val="FFFF00"/>
                </a:solidFill>
              </a:rPr>
              <a:t>Source: </a:t>
            </a:r>
            <a:r>
              <a:rPr lang="en-GB">
                <a:solidFill>
                  <a:srgbClr val="FFFFFF"/>
                </a:solidFill>
              </a:rPr>
              <a:t>homegrown, imported from Europe, Africa, Asia</a:t>
            </a:r>
          </a:p>
        </p:txBody>
      </p:sp>
      <p:sp>
        <p:nvSpPr>
          <p:cNvPr id="16" name="TextBox 15">
            <a:extLst>
              <a:ext uri="{FF2B5EF4-FFF2-40B4-BE49-F238E27FC236}">
                <a16:creationId xmlns:a16="http://schemas.microsoft.com/office/drawing/2014/main" id="{093E27E4-AD1D-4CD4-8CD2-2D4E23A43A56}"/>
              </a:ext>
            </a:extLst>
          </p:cNvPr>
          <p:cNvSpPr txBox="1"/>
          <p:nvPr/>
        </p:nvSpPr>
        <p:spPr>
          <a:xfrm>
            <a:off x="6377519" y="5007900"/>
            <a:ext cx="2588379" cy="1477328"/>
          </a:xfrm>
          <a:prstGeom prst="rect">
            <a:avLst/>
          </a:prstGeom>
          <a:noFill/>
          <a:ln>
            <a:solidFill>
              <a:srgbClr val="FFFF00"/>
            </a:solidFill>
          </a:ln>
        </p:spPr>
        <p:txBody>
          <a:bodyPr wrap="square" rtlCol="0">
            <a:spAutoFit/>
          </a:bodyPr>
          <a:lstStyle/>
          <a:p>
            <a:r>
              <a:rPr lang="en-GB" b="1">
                <a:solidFill>
                  <a:srgbClr val="FFFF00"/>
                </a:solidFill>
              </a:rPr>
              <a:t>Indicators:</a:t>
            </a:r>
            <a:r>
              <a:rPr lang="en-GB">
                <a:solidFill>
                  <a:srgbClr val="FFFF00"/>
                </a:solidFill>
              </a:rPr>
              <a:t> </a:t>
            </a:r>
            <a:r>
              <a:rPr lang="en-GB">
                <a:solidFill>
                  <a:srgbClr val="FFFFFF"/>
                </a:solidFill>
              </a:rPr>
              <a:t>red eyes, husky voice, smell of burning, dismantled cigarettes, torn card, munchies, vaping kit</a:t>
            </a:r>
          </a:p>
        </p:txBody>
      </p:sp>
      <p:cxnSp>
        <p:nvCxnSpPr>
          <p:cNvPr id="18" name="Straight Connector 17">
            <a:extLst>
              <a:ext uri="{FF2B5EF4-FFF2-40B4-BE49-F238E27FC236}">
                <a16:creationId xmlns:a16="http://schemas.microsoft.com/office/drawing/2014/main" id="{CFBB1D6B-1344-4FE3-A000-3C0E738E22B3}"/>
              </a:ext>
            </a:extLst>
          </p:cNvPr>
          <p:cNvCxnSpPr>
            <a:cxnSpLocks/>
          </p:cNvCxnSpPr>
          <p:nvPr/>
        </p:nvCxnSpPr>
        <p:spPr>
          <a:xfrm>
            <a:off x="2447169" y="2302155"/>
            <a:ext cx="396044" cy="211767"/>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9F0FD25-3510-4973-AFB1-80C4059BF9EE}"/>
              </a:ext>
            </a:extLst>
          </p:cNvPr>
          <p:cNvCxnSpPr>
            <a:stCxn id="6" idx="2"/>
            <a:endCxn id="5" idx="0"/>
          </p:cNvCxnSpPr>
          <p:nvPr/>
        </p:nvCxnSpPr>
        <p:spPr>
          <a:xfrm>
            <a:off x="4571999" y="2241499"/>
            <a:ext cx="2" cy="258813"/>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7E7E9268-2C7B-472C-A0DA-2DF9EB07CB55}"/>
              </a:ext>
            </a:extLst>
          </p:cNvPr>
          <p:cNvCxnSpPr/>
          <p:nvPr/>
        </p:nvCxnSpPr>
        <p:spPr>
          <a:xfrm flipH="1">
            <a:off x="6156473" y="1654243"/>
            <a:ext cx="442093" cy="846069"/>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9ADA61E-6D5F-4304-BA80-68090880EC14}"/>
              </a:ext>
            </a:extLst>
          </p:cNvPr>
          <p:cNvCxnSpPr>
            <a:stCxn id="13" idx="1"/>
          </p:cNvCxnSpPr>
          <p:nvPr/>
        </p:nvCxnSpPr>
        <p:spPr>
          <a:xfrm flipH="1">
            <a:off x="6300786" y="2851616"/>
            <a:ext cx="309372" cy="277446"/>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C0D50465-AF86-419B-8984-23B0EFF39FA1}"/>
              </a:ext>
            </a:extLst>
          </p:cNvPr>
          <p:cNvCxnSpPr/>
          <p:nvPr/>
        </p:nvCxnSpPr>
        <p:spPr>
          <a:xfrm flipH="1" flipV="1">
            <a:off x="6300787" y="4087324"/>
            <a:ext cx="326404" cy="242493"/>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926F98CF-3BE3-467C-B77A-5B7802D8B1E3}"/>
              </a:ext>
            </a:extLst>
          </p:cNvPr>
          <p:cNvCxnSpPr>
            <a:cxnSpLocks/>
          </p:cNvCxnSpPr>
          <p:nvPr/>
        </p:nvCxnSpPr>
        <p:spPr>
          <a:xfrm flipH="1" flipV="1">
            <a:off x="6212120" y="4357687"/>
            <a:ext cx="251869" cy="650213"/>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1481D12F-9C41-43A4-A5C7-3759B9290DDF}"/>
              </a:ext>
            </a:extLst>
          </p:cNvPr>
          <p:cNvCxnSpPr>
            <a:cxnSpLocks/>
            <a:endCxn id="5" idx="2"/>
          </p:cNvCxnSpPr>
          <p:nvPr/>
        </p:nvCxnSpPr>
        <p:spPr>
          <a:xfrm flipH="1" flipV="1">
            <a:off x="4572001" y="4357687"/>
            <a:ext cx="226341" cy="403068"/>
          </a:xfrm>
          <a:prstGeom prst="line">
            <a:avLst/>
          </a:prstGeom>
        </p:spPr>
        <p:style>
          <a:lnRef idx="1">
            <a:schemeClr val="dk1"/>
          </a:lnRef>
          <a:fillRef idx="0">
            <a:schemeClr val="dk1"/>
          </a:fillRef>
          <a:effectRef idx="0">
            <a:schemeClr val="dk1"/>
          </a:effectRef>
          <a:fontRef idx="minor">
            <a:schemeClr val="tx1"/>
          </a:fontRef>
        </p:style>
      </p:cxnSp>
      <p:cxnSp>
        <p:nvCxnSpPr>
          <p:cNvPr id="7168" name="Straight Connector 7167">
            <a:extLst>
              <a:ext uri="{FF2B5EF4-FFF2-40B4-BE49-F238E27FC236}">
                <a16:creationId xmlns:a16="http://schemas.microsoft.com/office/drawing/2014/main" id="{FD2B0B24-C921-44E6-8AFC-8FFC9CBB0FA6}"/>
              </a:ext>
            </a:extLst>
          </p:cNvPr>
          <p:cNvCxnSpPr>
            <a:cxnSpLocks/>
          </p:cNvCxnSpPr>
          <p:nvPr/>
        </p:nvCxnSpPr>
        <p:spPr>
          <a:xfrm flipV="1">
            <a:off x="2826182" y="4363556"/>
            <a:ext cx="143310" cy="477164"/>
          </a:xfrm>
          <a:prstGeom prst="line">
            <a:avLst/>
          </a:prstGeom>
        </p:spPr>
        <p:style>
          <a:lnRef idx="1">
            <a:schemeClr val="dk1"/>
          </a:lnRef>
          <a:fillRef idx="0">
            <a:schemeClr val="dk1"/>
          </a:fillRef>
          <a:effectRef idx="0">
            <a:schemeClr val="dk1"/>
          </a:effectRef>
          <a:fontRef idx="minor">
            <a:schemeClr val="tx1"/>
          </a:fontRef>
        </p:style>
      </p:cxnSp>
      <p:cxnSp>
        <p:nvCxnSpPr>
          <p:cNvPr id="7171" name="Straight Connector 7170">
            <a:extLst>
              <a:ext uri="{FF2B5EF4-FFF2-40B4-BE49-F238E27FC236}">
                <a16:creationId xmlns:a16="http://schemas.microsoft.com/office/drawing/2014/main" id="{1096CA77-5B30-4D69-9F55-3CEC9E032C69}"/>
              </a:ext>
            </a:extLst>
          </p:cNvPr>
          <p:cNvCxnSpPr>
            <a:cxnSpLocks/>
            <a:stCxn id="9" idx="3"/>
          </p:cNvCxnSpPr>
          <p:nvPr/>
        </p:nvCxnSpPr>
        <p:spPr>
          <a:xfrm flipV="1">
            <a:off x="2226994" y="4240556"/>
            <a:ext cx="599187" cy="151215"/>
          </a:xfrm>
          <a:prstGeom prst="line">
            <a:avLst/>
          </a:prstGeom>
        </p:spPr>
        <p:style>
          <a:lnRef idx="1">
            <a:schemeClr val="dk1"/>
          </a:lnRef>
          <a:fillRef idx="0">
            <a:schemeClr val="dk1"/>
          </a:fillRef>
          <a:effectRef idx="0">
            <a:schemeClr val="dk1"/>
          </a:effectRef>
          <a:fontRef idx="minor">
            <a:schemeClr val="tx1"/>
          </a:fontRef>
        </p:style>
      </p:cxnSp>
      <p:cxnSp>
        <p:nvCxnSpPr>
          <p:cNvPr id="7173" name="Straight Connector 7172">
            <a:extLst>
              <a:ext uri="{FF2B5EF4-FFF2-40B4-BE49-F238E27FC236}">
                <a16:creationId xmlns:a16="http://schemas.microsoft.com/office/drawing/2014/main" id="{4DFACCAD-F38C-4DB1-A567-F005468C4EC8}"/>
              </a:ext>
            </a:extLst>
          </p:cNvPr>
          <p:cNvCxnSpPr>
            <a:cxnSpLocks/>
            <a:stCxn id="8" idx="3"/>
          </p:cNvCxnSpPr>
          <p:nvPr/>
        </p:nvCxnSpPr>
        <p:spPr>
          <a:xfrm flipV="1">
            <a:off x="2226994" y="3209757"/>
            <a:ext cx="616219" cy="153477"/>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13245837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337"/>
            <a:ext cx="8229600" cy="1143000"/>
          </a:xfrm>
        </p:spPr>
        <p:txBody>
          <a:bodyPr>
            <a:normAutofit fontScale="90000"/>
          </a:bodyPr>
          <a:lstStyle/>
          <a:p>
            <a:r>
              <a:rPr lang="en-GB"/>
              <a:t>Cannabis</a:t>
            </a:r>
            <a:br>
              <a:rPr lang="en-GB"/>
            </a:br>
            <a:r>
              <a:rPr lang="en-GB"/>
              <a:t>Harm and Reduction</a:t>
            </a:r>
          </a:p>
        </p:txBody>
      </p:sp>
      <p:pic>
        <p:nvPicPr>
          <p:cNvPr id="5" name="Picture 4">
            <a:extLst>
              <a:ext uri="{FF2B5EF4-FFF2-40B4-BE49-F238E27FC236}">
                <a16:creationId xmlns:a16="http://schemas.microsoft.com/office/drawing/2014/main" id="{E19B513F-8F79-4A42-86DD-9BE6C1CE4E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2885" y="1376402"/>
            <a:ext cx="1958230" cy="5301208"/>
          </a:xfrm>
          <a:prstGeom prst="rect">
            <a:avLst/>
          </a:prstGeom>
        </p:spPr>
      </p:pic>
      <p:sp>
        <p:nvSpPr>
          <p:cNvPr id="6" name="TextBox 5">
            <a:extLst>
              <a:ext uri="{FF2B5EF4-FFF2-40B4-BE49-F238E27FC236}">
                <a16:creationId xmlns:a16="http://schemas.microsoft.com/office/drawing/2014/main" id="{1E993824-9517-4925-83E2-0D260D444E19}"/>
              </a:ext>
            </a:extLst>
          </p:cNvPr>
          <p:cNvSpPr txBox="1"/>
          <p:nvPr/>
        </p:nvSpPr>
        <p:spPr>
          <a:xfrm>
            <a:off x="179512" y="1283275"/>
            <a:ext cx="3168352" cy="3139321"/>
          </a:xfrm>
          <a:prstGeom prst="rect">
            <a:avLst/>
          </a:prstGeom>
          <a:noFill/>
          <a:ln>
            <a:solidFill>
              <a:srgbClr val="FFFF00"/>
            </a:solidFill>
          </a:ln>
        </p:spPr>
        <p:txBody>
          <a:bodyPr wrap="square" rtlCol="0">
            <a:spAutoFit/>
          </a:bodyPr>
          <a:lstStyle/>
          <a:p>
            <a:r>
              <a:rPr lang="en-GB" b="1">
                <a:solidFill>
                  <a:srgbClr val="FFFF00"/>
                </a:solidFill>
              </a:rPr>
              <a:t>Risk of mental health problems, psychosis</a:t>
            </a:r>
          </a:p>
          <a:p>
            <a:r>
              <a:rPr lang="en-GB">
                <a:solidFill>
                  <a:srgbClr val="FFFFFF"/>
                </a:solidFill>
              </a:rPr>
              <a:t>If 16 or under keep use to minimum </a:t>
            </a:r>
          </a:p>
          <a:p>
            <a:r>
              <a:rPr lang="en-GB">
                <a:solidFill>
                  <a:srgbClr val="FFFFFF"/>
                </a:solidFill>
              </a:rPr>
              <a:t>Reduce intake – have regular breaks</a:t>
            </a:r>
          </a:p>
          <a:p>
            <a:r>
              <a:rPr lang="en-GB">
                <a:solidFill>
                  <a:srgbClr val="FFFFFF"/>
                </a:solidFill>
              </a:rPr>
              <a:t>Adhere to meds, if required</a:t>
            </a:r>
          </a:p>
          <a:p>
            <a:r>
              <a:rPr lang="en-GB">
                <a:solidFill>
                  <a:srgbClr val="FFFFFF"/>
                </a:solidFill>
              </a:rPr>
              <a:t>Avoid  high THC cannabis</a:t>
            </a:r>
          </a:p>
          <a:p>
            <a:r>
              <a:rPr lang="en-GB">
                <a:solidFill>
                  <a:srgbClr val="FFFFFF"/>
                </a:solidFill>
              </a:rPr>
              <a:t>Know warning signs</a:t>
            </a:r>
          </a:p>
          <a:p>
            <a:r>
              <a:rPr lang="en-GB">
                <a:solidFill>
                  <a:srgbClr val="FFFFFF"/>
                </a:solidFill>
              </a:rPr>
              <a:t>Stop using if negative symptoms appear </a:t>
            </a:r>
          </a:p>
        </p:txBody>
      </p:sp>
      <p:sp>
        <p:nvSpPr>
          <p:cNvPr id="7" name="TextBox 6">
            <a:extLst>
              <a:ext uri="{FF2B5EF4-FFF2-40B4-BE49-F238E27FC236}">
                <a16:creationId xmlns:a16="http://schemas.microsoft.com/office/drawing/2014/main" id="{B564A223-E7B3-4814-98DA-D826D23B8700}"/>
              </a:ext>
            </a:extLst>
          </p:cNvPr>
          <p:cNvSpPr txBox="1"/>
          <p:nvPr/>
        </p:nvSpPr>
        <p:spPr>
          <a:xfrm>
            <a:off x="6084165" y="3115060"/>
            <a:ext cx="2952328" cy="1477328"/>
          </a:xfrm>
          <a:prstGeom prst="rect">
            <a:avLst/>
          </a:prstGeom>
          <a:noFill/>
          <a:ln>
            <a:solidFill>
              <a:srgbClr val="FFFF00"/>
            </a:solidFill>
          </a:ln>
        </p:spPr>
        <p:txBody>
          <a:bodyPr wrap="square" rtlCol="0">
            <a:spAutoFit/>
          </a:bodyPr>
          <a:lstStyle/>
          <a:p>
            <a:r>
              <a:rPr lang="en-GB" b="1">
                <a:solidFill>
                  <a:srgbClr val="FFFF00"/>
                </a:solidFill>
              </a:rPr>
              <a:t>Lung problems</a:t>
            </a:r>
          </a:p>
          <a:p>
            <a:r>
              <a:rPr lang="en-GB">
                <a:solidFill>
                  <a:srgbClr val="FFFFFF"/>
                </a:solidFill>
              </a:rPr>
              <a:t>Don’t smoke, avoid use of tobacco, don’t use printed roach material, use filtered pipes or similar </a:t>
            </a:r>
          </a:p>
        </p:txBody>
      </p:sp>
      <p:sp>
        <p:nvSpPr>
          <p:cNvPr id="8" name="TextBox 7">
            <a:extLst>
              <a:ext uri="{FF2B5EF4-FFF2-40B4-BE49-F238E27FC236}">
                <a16:creationId xmlns:a16="http://schemas.microsoft.com/office/drawing/2014/main" id="{FE96AF52-9D75-4252-8B80-6CE483C8BB92}"/>
              </a:ext>
            </a:extLst>
          </p:cNvPr>
          <p:cNvSpPr txBox="1"/>
          <p:nvPr/>
        </p:nvSpPr>
        <p:spPr>
          <a:xfrm>
            <a:off x="6084165" y="5352571"/>
            <a:ext cx="2952330" cy="1477328"/>
          </a:xfrm>
          <a:prstGeom prst="rect">
            <a:avLst/>
          </a:prstGeom>
          <a:noFill/>
          <a:ln>
            <a:solidFill>
              <a:srgbClr val="FFFF00"/>
            </a:solidFill>
          </a:ln>
        </p:spPr>
        <p:txBody>
          <a:bodyPr wrap="square" rtlCol="0">
            <a:spAutoFit/>
          </a:bodyPr>
          <a:lstStyle/>
          <a:p>
            <a:r>
              <a:rPr lang="en-GB" b="1">
                <a:solidFill>
                  <a:srgbClr val="FFFF00"/>
                </a:solidFill>
              </a:rPr>
              <a:t>Legal risks </a:t>
            </a:r>
          </a:p>
          <a:p>
            <a:r>
              <a:rPr lang="en-GB">
                <a:solidFill>
                  <a:srgbClr val="FFFFFF"/>
                </a:solidFill>
              </a:rPr>
              <a:t>Possession is still illegal, supply and cultivation can carry heavy penalties, driving under influence is an offence </a:t>
            </a:r>
          </a:p>
        </p:txBody>
      </p:sp>
      <p:sp>
        <p:nvSpPr>
          <p:cNvPr id="9" name="TextBox 8">
            <a:extLst>
              <a:ext uri="{FF2B5EF4-FFF2-40B4-BE49-F238E27FC236}">
                <a16:creationId xmlns:a16="http://schemas.microsoft.com/office/drawing/2014/main" id="{1BCBC63F-3F8D-4021-B3C3-6456039D3A7D}"/>
              </a:ext>
            </a:extLst>
          </p:cNvPr>
          <p:cNvSpPr txBox="1"/>
          <p:nvPr/>
        </p:nvSpPr>
        <p:spPr>
          <a:xfrm>
            <a:off x="6084167" y="1318998"/>
            <a:ext cx="2952328" cy="1754326"/>
          </a:xfrm>
          <a:prstGeom prst="rect">
            <a:avLst/>
          </a:prstGeom>
          <a:noFill/>
          <a:ln>
            <a:solidFill>
              <a:srgbClr val="FFFF00"/>
            </a:solidFill>
          </a:ln>
        </p:spPr>
        <p:txBody>
          <a:bodyPr wrap="square" rtlCol="0">
            <a:spAutoFit/>
          </a:bodyPr>
          <a:lstStyle/>
          <a:p>
            <a:r>
              <a:rPr lang="en-GB" b="1">
                <a:solidFill>
                  <a:srgbClr val="FFFF00"/>
                </a:solidFill>
              </a:rPr>
              <a:t>Risk of accidents, falls, trauma </a:t>
            </a:r>
          </a:p>
          <a:p>
            <a:r>
              <a:rPr lang="en-GB">
                <a:solidFill>
                  <a:srgbClr val="FFFFFF"/>
                </a:solidFill>
              </a:rPr>
              <a:t>Avoid risky drinking environments, extinguish naked flames at night, don’t drive under influence</a:t>
            </a:r>
          </a:p>
        </p:txBody>
      </p:sp>
      <p:sp>
        <p:nvSpPr>
          <p:cNvPr id="10" name="TextBox 9">
            <a:extLst>
              <a:ext uri="{FF2B5EF4-FFF2-40B4-BE49-F238E27FC236}">
                <a16:creationId xmlns:a16="http://schemas.microsoft.com/office/drawing/2014/main" id="{E88BF4D2-9B0D-45D0-B8DA-F042BED2D0E5}"/>
              </a:ext>
            </a:extLst>
          </p:cNvPr>
          <p:cNvSpPr txBox="1"/>
          <p:nvPr/>
        </p:nvSpPr>
        <p:spPr>
          <a:xfrm>
            <a:off x="6084165" y="4649314"/>
            <a:ext cx="2952328" cy="646331"/>
          </a:xfrm>
          <a:prstGeom prst="rect">
            <a:avLst/>
          </a:prstGeom>
          <a:noFill/>
          <a:ln>
            <a:solidFill>
              <a:srgbClr val="FFFF00"/>
            </a:solidFill>
          </a:ln>
        </p:spPr>
        <p:txBody>
          <a:bodyPr wrap="square" rtlCol="0">
            <a:spAutoFit/>
          </a:bodyPr>
          <a:lstStyle/>
          <a:p>
            <a:r>
              <a:rPr lang="en-GB" b="1">
                <a:solidFill>
                  <a:srgbClr val="FFFF00"/>
                </a:solidFill>
              </a:rPr>
              <a:t>Weight gain</a:t>
            </a:r>
          </a:p>
          <a:p>
            <a:r>
              <a:rPr lang="en-GB">
                <a:solidFill>
                  <a:srgbClr val="FFFFFF"/>
                </a:solidFill>
              </a:rPr>
              <a:t>Use ‘healthy’ munchies</a:t>
            </a:r>
          </a:p>
        </p:txBody>
      </p:sp>
      <p:sp>
        <p:nvSpPr>
          <p:cNvPr id="11" name="TextBox 10">
            <a:extLst>
              <a:ext uri="{FF2B5EF4-FFF2-40B4-BE49-F238E27FC236}">
                <a16:creationId xmlns:a16="http://schemas.microsoft.com/office/drawing/2014/main" id="{F4199FD1-9C3D-4641-AAEB-BD8A0EA3D9A5}"/>
              </a:ext>
            </a:extLst>
          </p:cNvPr>
          <p:cNvSpPr txBox="1"/>
          <p:nvPr/>
        </p:nvSpPr>
        <p:spPr>
          <a:xfrm>
            <a:off x="174576" y="4529836"/>
            <a:ext cx="3317304" cy="2031325"/>
          </a:xfrm>
          <a:prstGeom prst="rect">
            <a:avLst/>
          </a:prstGeom>
          <a:noFill/>
          <a:ln>
            <a:solidFill>
              <a:srgbClr val="FFFF00"/>
            </a:solidFill>
          </a:ln>
        </p:spPr>
        <p:txBody>
          <a:bodyPr wrap="square" rtlCol="0">
            <a:spAutoFit/>
          </a:bodyPr>
          <a:lstStyle/>
          <a:p>
            <a:r>
              <a:rPr lang="en-GB" b="1">
                <a:solidFill>
                  <a:srgbClr val="FFFF00"/>
                </a:solidFill>
              </a:rPr>
              <a:t>General </a:t>
            </a:r>
          </a:p>
          <a:p>
            <a:r>
              <a:rPr lang="en-GB">
                <a:solidFill>
                  <a:srgbClr val="FFFFFF"/>
                </a:solidFill>
              </a:rPr>
              <a:t>Don’t smoke every day</a:t>
            </a:r>
          </a:p>
          <a:p>
            <a:r>
              <a:rPr lang="en-GB">
                <a:solidFill>
                  <a:srgbClr val="FFFFFF"/>
                </a:solidFill>
              </a:rPr>
              <a:t>Reduce strength/amount smoked</a:t>
            </a:r>
          </a:p>
          <a:p>
            <a:r>
              <a:rPr lang="en-GB">
                <a:solidFill>
                  <a:srgbClr val="FFFFFF"/>
                </a:solidFill>
              </a:rPr>
              <a:t>Maintain other hobbies and interests</a:t>
            </a:r>
          </a:p>
          <a:p>
            <a:r>
              <a:rPr lang="en-GB">
                <a:solidFill>
                  <a:srgbClr val="FFFFFF"/>
                </a:solidFill>
              </a:rPr>
              <a:t>Be aware of contaminants in poor quality resin</a:t>
            </a:r>
          </a:p>
        </p:txBody>
      </p:sp>
      <p:cxnSp>
        <p:nvCxnSpPr>
          <p:cNvPr id="13" name="Straight Connector 12">
            <a:extLst>
              <a:ext uri="{FF2B5EF4-FFF2-40B4-BE49-F238E27FC236}">
                <a16:creationId xmlns:a16="http://schemas.microsoft.com/office/drawing/2014/main" id="{531E7D46-ECF3-492C-9CFF-3DD44D625722}"/>
              </a:ext>
            </a:extLst>
          </p:cNvPr>
          <p:cNvCxnSpPr>
            <a:cxnSpLocks/>
          </p:cNvCxnSpPr>
          <p:nvPr/>
        </p:nvCxnSpPr>
        <p:spPr>
          <a:xfrm flipV="1">
            <a:off x="3347864" y="1556792"/>
            <a:ext cx="245021" cy="144015"/>
          </a:xfrm>
          <a:prstGeom prst="line">
            <a:avLst/>
          </a:prstGeom>
          <a:ln/>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0B589232-67E6-4E8C-84E5-DA3BF21DC390}"/>
              </a:ext>
            </a:extLst>
          </p:cNvPr>
          <p:cNvCxnSpPr/>
          <p:nvPr/>
        </p:nvCxnSpPr>
        <p:spPr>
          <a:xfrm flipH="1">
            <a:off x="5551115" y="1916832"/>
            <a:ext cx="533050" cy="0"/>
          </a:xfrm>
          <a:prstGeom prst="line">
            <a:avLst/>
          </a:prstGeom>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44220727-D275-46AB-B79C-1FD061C5E738}"/>
              </a:ext>
            </a:extLst>
          </p:cNvPr>
          <p:cNvCxnSpPr/>
          <p:nvPr/>
        </p:nvCxnSpPr>
        <p:spPr>
          <a:xfrm flipH="1" flipV="1">
            <a:off x="5551115" y="3350323"/>
            <a:ext cx="533050" cy="438717"/>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ED1D2D31-701F-4199-BF33-F1673AE6C68A}"/>
              </a:ext>
            </a:extLst>
          </p:cNvPr>
          <p:cNvCxnSpPr>
            <a:cxnSpLocks/>
            <a:stCxn id="10" idx="1"/>
          </p:cNvCxnSpPr>
          <p:nvPr/>
        </p:nvCxnSpPr>
        <p:spPr>
          <a:xfrm flipH="1" flipV="1">
            <a:off x="5551115" y="4399945"/>
            <a:ext cx="533050" cy="572535"/>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Connector 20">
            <a:extLst>
              <a:ext uri="{FF2B5EF4-FFF2-40B4-BE49-F238E27FC236}">
                <a16:creationId xmlns:a16="http://schemas.microsoft.com/office/drawing/2014/main" id="{4BAA60A5-7AF4-4665-BD1F-2E29105DC361}"/>
              </a:ext>
            </a:extLst>
          </p:cNvPr>
          <p:cNvCxnSpPr/>
          <p:nvPr/>
        </p:nvCxnSpPr>
        <p:spPr>
          <a:xfrm flipH="1">
            <a:off x="5551115" y="5877272"/>
            <a:ext cx="533050" cy="0"/>
          </a:xfrm>
          <a:prstGeom prst="line">
            <a:avLst/>
          </a:prstGeom>
        </p:spPr>
        <p:style>
          <a:lnRef idx="2">
            <a:schemeClr val="dk1"/>
          </a:lnRef>
          <a:fillRef idx="0">
            <a:schemeClr val="dk1"/>
          </a:fillRef>
          <a:effectRef idx="1">
            <a:schemeClr val="dk1"/>
          </a:effectRef>
          <a:fontRef idx="minor">
            <a:schemeClr val="tx1"/>
          </a:fontRef>
        </p:style>
      </p:cxnSp>
      <p:cxnSp>
        <p:nvCxnSpPr>
          <p:cNvPr id="23" name="Straight Connector 22">
            <a:extLst>
              <a:ext uri="{FF2B5EF4-FFF2-40B4-BE49-F238E27FC236}">
                <a16:creationId xmlns:a16="http://schemas.microsoft.com/office/drawing/2014/main" id="{2B1DAEE9-6D77-4C1A-8605-74C0B068D3A6}"/>
              </a:ext>
            </a:extLst>
          </p:cNvPr>
          <p:cNvCxnSpPr/>
          <p:nvPr/>
        </p:nvCxnSpPr>
        <p:spPr>
          <a:xfrm>
            <a:off x="3592885" y="1556792"/>
            <a:ext cx="979115"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25" name="Straight Connector 24">
            <a:extLst>
              <a:ext uri="{FF2B5EF4-FFF2-40B4-BE49-F238E27FC236}">
                <a16:creationId xmlns:a16="http://schemas.microsoft.com/office/drawing/2014/main" id="{E649E6EE-EE29-462F-A445-783D2432BED5}"/>
              </a:ext>
            </a:extLst>
          </p:cNvPr>
          <p:cNvCxnSpPr/>
          <p:nvPr/>
        </p:nvCxnSpPr>
        <p:spPr>
          <a:xfrm flipH="1">
            <a:off x="5220072" y="1916832"/>
            <a:ext cx="331043"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27" name="Straight Connector 26">
            <a:extLst>
              <a:ext uri="{FF2B5EF4-FFF2-40B4-BE49-F238E27FC236}">
                <a16:creationId xmlns:a16="http://schemas.microsoft.com/office/drawing/2014/main" id="{ABF3F627-83C0-427A-81AF-64CC7E9D7879}"/>
              </a:ext>
            </a:extLst>
          </p:cNvPr>
          <p:cNvCxnSpPr/>
          <p:nvPr/>
        </p:nvCxnSpPr>
        <p:spPr>
          <a:xfrm flipH="1" flipV="1">
            <a:off x="5004048" y="2852936"/>
            <a:ext cx="547067" cy="497387"/>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29" name="Straight Connector 28">
            <a:extLst>
              <a:ext uri="{FF2B5EF4-FFF2-40B4-BE49-F238E27FC236}">
                <a16:creationId xmlns:a16="http://schemas.microsoft.com/office/drawing/2014/main" id="{40D4C1AB-4082-482B-9EC3-C17FCB31DE9F}"/>
              </a:ext>
            </a:extLst>
          </p:cNvPr>
          <p:cNvCxnSpPr/>
          <p:nvPr/>
        </p:nvCxnSpPr>
        <p:spPr>
          <a:xfrm flipH="1" flipV="1">
            <a:off x="5018065" y="3514686"/>
            <a:ext cx="533050" cy="850418"/>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31" name="Straight Connector 30">
            <a:extLst>
              <a:ext uri="{FF2B5EF4-FFF2-40B4-BE49-F238E27FC236}">
                <a16:creationId xmlns:a16="http://schemas.microsoft.com/office/drawing/2014/main" id="{CA93477A-B151-460C-958C-FB7D9CE82161}"/>
              </a:ext>
            </a:extLst>
          </p:cNvPr>
          <p:cNvCxnSpPr/>
          <p:nvPr/>
        </p:nvCxnSpPr>
        <p:spPr>
          <a:xfrm flipH="1">
            <a:off x="5364088" y="5877272"/>
            <a:ext cx="187027"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Tree>
    <p:custDataLst>
      <p:tags r:id="rId1"/>
    </p:custDataLst>
    <p:extLst>
      <p:ext uri="{BB962C8B-B14F-4D97-AF65-F5344CB8AC3E}">
        <p14:creationId xmlns:p14="http://schemas.microsoft.com/office/powerpoint/2010/main" val="1349817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143000"/>
          </a:xfrm>
        </p:spPr>
        <p:txBody>
          <a:bodyPr/>
          <a:lstStyle/>
          <a:p>
            <a:r>
              <a:rPr lang="en-GB" b="1"/>
              <a:t>How we will work</a:t>
            </a:r>
          </a:p>
        </p:txBody>
      </p:sp>
      <p:sp>
        <p:nvSpPr>
          <p:cNvPr id="3" name="Content Placeholder 2"/>
          <p:cNvSpPr>
            <a:spLocks noGrp="1"/>
          </p:cNvSpPr>
          <p:nvPr>
            <p:ph idx="1"/>
          </p:nvPr>
        </p:nvSpPr>
        <p:spPr>
          <a:xfrm>
            <a:off x="457200" y="1700808"/>
            <a:ext cx="8229600" cy="4680520"/>
          </a:xfrm>
        </p:spPr>
        <p:txBody>
          <a:bodyPr vert="horz" lIns="91440" tIns="45720" rIns="91440" bIns="45720" rtlCol="0" anchor="t">
            <a:normAutofit/>
          </a:bodyPr>
          <a:lstStyle/>
          <a:p>
            <a:r>
              <a:rPr lang="en-GB" dirty="0">
                <a:solidFill>
                  <a:srgbClr val="00FF00"/>
                </a:solidFill>
              </a:rPr>
              <a:t>On your own, interactive, quizzes, feedback, some discussion</a:t>
            </a:r>
          </a:p>
          <a:p>
            <a:r>
              <a:rPr lang="en-GB" dirty="0">
                <a:solidFill>
                  <a:srgbClr val="FFFF00"/>
                </a:solidFill>
              </a:rPr>
              <a:t>Presentations with Q&amp;A</a:t>
            </a:r>
            <a:endParaRPr lang="en-GB" dirty="0">
              <a:solidFill>
                <a:srgbClr val="00FF00"/>
              </a:solidFill>
            </a:endParaRPr>
          </a:p>
          <a:p>
            <a:endParaRPr lang="en-GB" dirty="0">
              <a:solidFill>
                <a:srgbClr val="00FF00"/>
              </a:solidFill>
            </a:endParaRPr>
          </a:p>
          <a:p>
            <a:r>
              <a:rPr lang="en-GB" b="1" dirty="0">
                <a:solidFill>
                  <a:srgbClr val="00FF00"/>
                </a:solidFill>
              </a:rPr>
              <a:t>There’s a lot we could cover!!!</a:t>
            </a:r>
            <a:endParaRPr lang="en-GB" b="1" dirty="0">
              <a:solidFill>
                <a:srgbClr val="00FF00"/>
              </a:solidFill>
              <a:ea typeface="Calibri"/>
              <a:cs typeface="Calibri"/>
            </a:endParaRPr>
          </a:p>
          <a:p>
            <a:pPr marL="0" indent="0">
              <a:buNone/>
            </a:pPr>
            <a:endParaRPr lang="en-GB" dirty="0">
              <a:solidFill>
                <a:srgbClr val="FF438B"/>
              </a:solidFill>
            </a:endParaRPr>
          </a:p>
          <a:p>
            <a:r>
              <a:rPr lang="en-GB" b="1" dirty="0"/>
              <a:t>Feedback and questions after the event are always welcome</a:t>
            </a:r>
          </a:p>
          <a:p>
            <a:pPr marL="0" indent="0">
              <a:buNone/>
            </a:pPr>
            <a:endParaRPr lang="en-GB" dirty="0"/>
          </a:p>
        </p:txBody>
      </p:sp>
      <p:pic>
        <p:nvPicPr>
          <p:cNvPr id="4" name="Picture 3">
            <a:extLst>
              <a:ext uri="{FF2B5EF4-FFF2-40B4-BE49-F238E27FC236}">
                <a16:creationId xmlns:a16="http://schemas.microsoft.com/office/drawing/2014/main" id="{09AADA92-B5CF-4929-ADBA-AE2EFB9F3429}"/>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40844656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74"/>
            <a:ext cx="8229600" cy="994122"/>
          </a:xfrm>
        </p:spPr>
        <p:txBody>
          <a:bodyPr/>
          <a:lstStyle/>
          <a:p>
            <a:r>
              <a:rPr lang="en-GB"/>
              <a:t>Synthetic Cannabinoids (SCRAAs)</a:t>
            </a:r>
          </a:p>
        </p:txBody>
      </p:sp>
      <p:pic>
        <p:nvPicPr>
          <p:cNvPr id="5" name="Picture 4">
            <a:extLst>
              <a:ext uri="{FF2B5EF4-FFF2-40B4-BE49-F238E27FC236}">
                <a16:creationId xmlns:a16="http://schemas.microsoft.com/office/drawing/2014/main" id="{31E4AC80-82AA-4242-9EBF-96253F062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3888" y="2076834"/>
            <a:ext cx="2173969" cy="2704333"/>
          </a:xfrm>
          <a:prstGeom prst="rect">
            <a:avLst/>
          </a:prstGeom>
        </p:spPr>
      </p:pic>
      <p:sp>
        <p:nvSpPr>
          <p:cNvPr id="6" name="TextBox 5">
            <a:extLst>
              <a:ext uri="{FF2B5EF4-FFF2-40B4-BE49-F238E27FC236}">
                <a16:creationId xmlns:a16="http://schemas.microsoft.com/office/drawing/2014/main" id="{1D1BAF45-48C0-4E73-A3F4-2F167A044C5F}"/>
              </a:ext>
            </a:extLst>
          </p:cNvPr>
          <p:cNvSpPr txBox="1"/>
          <p:nvPr/>
        </p:nvSpPr>
        <p:spPr>
          <a:xfrm>
            <a:off x="2598644" y="771706"/>
            <a:ext cx="4397160" cy="1077218"/>
          </a:xfrm>
          <a:prstGeom prst="rect">
            <a:avLst/>
          </a:prstGeom>
          <a:noFill/>
          <a:ln>
            <a:solidFill>
              <a:srgbClr val="FFFF00"/>
            </a:solidFill>
          </a:ln>
        </p:spPr>
        <p:txBody>
          <a:bodyPr wrap="square" rtlCol="0">
            <a:spAutoFit/>
          </a:bodyPr>
          <a:lstStyle/>
          <a:p>
            <a:r>
              <a:rPr lang="en-GB" sz="1600" b="1">
                <a:solidFill>
                  <a:srgbClr val="FFFF00"/>
                </a:solidFill>
              </a:rPr>
              <a:t>AKA: </a:t>
            </a:r>
            <a:r>
              <a:rPr lang="en-GB" sz="1600">
                <a:solidFill>
                  <a:srgbClr val="FFFFFF"/>
                </a:solidFill>
              </a:rPr>
              <a:t>SCRAs, spice, mamba, man down, fake weed</a:t>
            </a:r>
          </a:p>
          <a:p>
            <a:r>
              <a:rPr lang="en-GB" sz="1600" b="1">
                <a:solidFill>
                  <a:srgbClr val="FFFF00"/>
                </a:solidFill>
              </a:rPr>
              <a:t>Brand names: </a:t>
            </a:r>
            <a:r>
              <a:rPr lang="en-GB" sz="1600">
                <a:solidFill>
                  <a:srgbClr val="FFFFFF"/>
                </a:solidFill>
              </a:rPr>
              <a:t>pre-PSA brands included </a:t>
            </a:r>
            <a:r>
              <a:rPr lang="en-GB" sz="1600" err="1">
                <a:solidFill>
                  <a:srgbClr val="FFFFFF"/>
                </a:solidFill>
              </a:rPr>
              <a:t>Psyclone</a:t>
            </a:r>
            <a:r>
              <a:rPr lang="en-GB" sz="1600">
                <a:solidFill>
                  <a:srgbClr val="FFFFFF"/>
                </a:solidFill>
              </a:rPr>
              <a:t>, Exodus Damnation, Pandora’s Box, Annhilation, Sensate</a:t>
            </a:r>
          </a:p>
        </p:txBody>
      </p:sp>
      <p:sp>
        <p:nvSpPr>
          <p:cNvPr id="7" name="TextBox 6">
            <a:extLst>
              <a:ext uri="{FF2B5EF4-FFF2-40B4-BE49-F238E27FC236}">
                <a16:creationId xmlns:a16="http://schemas.microsoft.com/office/drawing/2014/main" id="{C75EA5B2-3890-40CD-9F56-64501180C1BC}"/>
              </a:ext>
            </a:extLst>
          </p:cNvPr>
          <p:cNvSpPr txBox="1"/>
          <p:nvPr/>
        </p:nvSpPr>
        <p:spPr>
          <a:xfrm>
            <a:off x="251520" y="749744"/>
            <a:ext cx="2173968" cy="1323439"/>
          </a:xfrm>
          <a:prstGeom prst="rect">
            <a:avLst/>
          </a:prstGeom>
          <a:noFill/>
          <a:ln>
            <a:solidFill>
              <a:srgbClr val="FFFF00"/>
            </a:solidFill>
          </a:ln>
        </p:spPr>
        <p:txBody>
          <a:bodyPr wrap="square" rtlCol="0">
            <a:spAutoFit/>
          </a:bodyPr>
          <a:lstStyle/>
          <a:p>
            <a:r>
              <a:rPr lang="en-GB" sz="1600" b="1">
                <a:solidFill>
                  <a:srgbClr val="FFFF00"/>
                </a:solidFill>
              </a:rPr>
              <a:t>Method of use: </a:t>
            </a:r>
            <a:r>
              <a:rPr lang="en-GB" sz="1600">
                <a:solidFill>
                  <a:srgbClr val="FFFFFF"/>
                </a:solidFill>
              </a:rPr>
              <a:t>smoked, in pipes or with tobacco, vaped, some reports of swallowing or snorting </a:t>
            </a:r>
          </a:p>
        </p:txBody>
      </p:sp>
      <p:sp>
        <p:nvSpPr>
          <p:cNvPr id="8" name="TextBox 7">
            <a:extLst>
              <a:ext uri="{FF2B5EF4-FFF2-40B4-BE49-F238E27FC236}">
                <a16:creationId xmlns:a16="http://schemas.microsoft.com/office/drawing/2014/main" id="{743A89A4-810A-4219-9CA2-7FCE985E2A60}"/>
              </a:ext>
            </a:extLst>
          </p:cNvPr>
          <p:cNvSpPr txBox="1"/>
          <p:nvPr/>
        </p:nvSpPr>
        <p:spPr>
          <a:xfrm>
            <a:off x="251520" y="2198392"/>
            <a:ext cx="2347124" cy="1077218"/>
          </a:xfrm>
          <a:prstGeom prst="rect">
            <a:avLst/>
          </a:prstGeom>
          <a:noFill/>
          <a:ln>
            <a:solidFill>
              <a:srgbClr val="FFFF00"/>
            </a:solidFill>
          </a:ln>
        </p:spPr>
        <p:txBody>
          <a:bodyPr wrap="square" rtlCol="0">
            <a:spAutoFit/>
          </a:bodyPr>
          <a:lstStyle/>
          <a:p>
            <a:r>
              <a:rPr lang="en-GB" sz="1600">
                <a:solidFill>
                  <a:srgbClr val="FFFF00"/>
                </a:solidFill>
              </a:rPr>
              <a:t>Popularity: </a:t>
            </a:r>
            <a:r>
              <a:rPr lang="en-GB" sz="1600">
                <a:solidFill>
                  <a:srgbClr val="FFFFFF"/>
                </a:solidFill>
              </a:rPr>
              <a:t>not accurately recorded as prisoners and homeless users not included</a:t>
            </a:r>
            <a:endParaRPr lang="en-GB" sz="1600">
              <a:solidFill>
                <a:srgbClr val="FFFF00"/>
              </a:solidFill>
            </a:endParaRPr>
          </a:p>
        </p:txBody>
      </p:sp>
      <p:sp>
        <p:nvSpPr>
          <p:cNvPr id="9" name="TextBox 8">
            <a:extLst>
              <a:ext uri="{FF2B5EF4-FFF2-40B4-BE49-F238E27FC236}">
                <a16:creationId xmlns:a16="http://schemas.microsoft.com/office/drawing/2014/main" id="{73F0CE4A-EBEE-48DC-A05E-0E71B02EAAC3}"/>
              </a:ext>
            </a:extLst>
          </p:cNvPr>
          <p:cNvSpPr txBox="1"/>
          <p:nvPr/>
        </p:nvSpPr>
        <p:spPr>
          <a:xfrm>
            <a:off x="251520" y="3376760"/>
            <a:ext cx="2347124" cy="830997"/>
          </a:xfrm>
          <a:prstGeom prst="rect">
            <a:avLst/>
          </a:prstGeom>
          <a:noFill/>
          <a:ln>
            <a:solidFill>
              <a:srgbClr val="FFFF00"/>
            </a:solidFill>
          </a:ln>
        </p:spPr>
        <p:txBody>
          <a:bodyPr wrap="square" rtlCol="0">
            <a:spAutoFit/>
          </a:bodyPr>
          <a:lstStyle/>
          <a:p>
            <a:r>
              <a:rPr lang="en-GB" sz="1600" b="1">
                <a:solidFill>
                  <a:srgbClr val="FFFF00"/>
                </a:solidFill>
              </a:rPr>
              <a:t>Duration: </a:t>
            </a:r>
            <a:r>
              <a:rPr lang="en-GB" sz="1600">
                <a:solidFill>
                  <a:srgbClr val="FFFFFF"/>
                </a:solidFill>
              </a:rPr>
              <a:t>30-60 mins – may be much longer with unpleasant comedown</a:t>
            </a:r>
          </a:p>
        </p:txBody>
      </p:sp>
      <p:sp>
        <p:nvSpPr>
          <p:cNvPr id="10" name="TextBox 9">
            <a:extLst>
              <a:ext uri="{FF2B5EF4-FFF2-40B4-BE49-F238E27FC236}">
                <a16:creationId xmlns:a16="http://schemas.microsoft.com/office/drawing/2014/main" id="{87537AF3-8394-433E-A90A-899054BF452E}"/>
              </a:ext>
            </a:extLst>
          </p:cNvPr>
          <p:cNvSpPr txBox="1"/>
          <p:nvPr/>
        </p:nvSpPr>
        <p:spPr>
          <a:xfrm>
            <a:off x="251520" y="4331917"/>
            <a:ext cx="2347124" cy="2308324"/>
          </a:xfrm>
          <a:prstGeom prst="rect">
            <a:avLst/>
          </a:prstGeom>
          <a:noFill/>
          <a:ln>
            <a:solidFill>
              <a:srgbClr val="FFFF00"/>
            </a:solidFill>
          </a:ln>
        </p:spPr>
        <p:txBody>
          <a:bodyPr wrap="square" rtlCol="0">
            <a:spAutoFit/>
          </a:bodyPr>
          <a:lstStyle/>
          <a:p>
            <a:r>
              <a:rPr lang="en-GB" sz="1600" b="1">
                <a:solidFill>
                  <a:srgbClr val="FFFF00"/>
                </a:solidFill>
              </a:rPr>
              <a:t>Effects: </a:t>
            </a:r>
          </a:p>
          <a:p>
            <a:r>
              <a:rPr lang="en-GB" sz="1600" b="1">
                <a:solidFill>
                  <a:srgbClr val="FFFF00"/>
                </a:solidFill>
              </a:rPr>
              <a:t>+</a:t>
            </a:r>
            <a:r>
              <a:rPr lang="en-GB" sz="1600" b="1" err="1">
                <a:solidFill>
                  <a:srgbClr val="FFFF00"/>
                </a:solidFill>
              </a:rPr>
              <a:t>ve</a:t>
            </a:r>
            <a:r>
              <a:rPr lang="en-GB" sz="1600" b="1">
                <a:solidFill>
                  <a:srgbClr val="FFFF00"/>
                </a:solidFill>
              </a:rPr>
              <a:t>: </a:t>
            </a:r>
            <a:r>
              <a:rPr lang="en-GB" sz="1600">
                <a:solidFill>
                  <a:srgbClr val="FFFFFF"/>
                </a:solidFill>
              </a:rPr>
              <a:t>euphoria, relaxation, sensory change, stoned feeling</a:t>
            </a:r>
          </a:p>
          <a:p>
            <a:r>
              <a:rPr lang="en-GB" sz="1600" b="1">
                <a:solidFill>
                  <a:srgbClr val="FFFF00"/>
                </a:solidFill>
              </a:rPr>
              <a:t>-</a:t>
            </a:r>
            <a:r>
              <a:rPr lang="en-GB" sz="1600" b="1" err="1">
                <a:solidFill>
                  <a:srgbClr val="FFFF00"/>
                </a:solidFill>
              </a:rPr>
              <a:t>ve</a:t>
            </a:r>
            <a:r>
              <a:rPr lang="en-GB" sz="1600" b="1">
                <a:solidFill>
                  <a:srgbClr val="FFFF00"/>
                </a:solidFill>
              </a:rPr>
              <a:t>: </a:t>
            </a:r>
            <a:r>
              <a:rPr lang="en-GB" sz="1600">
                <a:solidFill>
                  <a:srgbClr val="FFFFFF"/>
                </a:solidFill>
              </a:rPr>
              <a:t>nausea, panic, paranoia, muscle spasms, paralysis, dissociation,  disorientation, hallucinations</a:t>
            </a:r>
          </a:p>
        </p:txBody>
      </p:sp>
      <p:sp>
        <p:nvSpPr>
          <p:cNvPr id="11" name="TextBox 10">
            <a:extLst>
              <a:ext uri="{FF2B5EF4-FFF2-40B4-BE49-F238E27FC236}">
                <a16:creationId xmlns:a16="http://schemas.microsoft.com/office/drawing/2014/main" id="{66741C93-4110-4BBC-A726-C4F655B5D5A0}"/>
              </a:ext>
            </a:extLst>
          </p:cNvPr>
          <p:cNvSpPr txBox="1"/>
          <p:nvPr/>
        </p:nvSpPr>
        <p:spPr>
          <a:xfrm>
            <a:off x="2807382" y="5009077"/>
            <a:ext cx="3895717" cy="1569660"/>
          </a:xfrm>
          <a:prstGeom prst="rect">
            <a:avLst/>
          </a:prstGeom>
          <a:noFill/>
          <a:ln>
            <a:solidFill>
              <a:srgbClr val="FFFF00"/>
            </a:solidFill>
          </a:ln>
        </p:spPr>
        <p:txBody>
          <a:bodyPr wrap="square" rtlCol="0">
            <a:spAutoFit/>
          </a:bodyPr>
          <a:lstStyle/>
          <a:p>
            <a:r>
              <a:rPr lang="en-GB" sz="1600" b="1">
                <a:solidFill>
                  <a:srgbClr val="FFFF00"/>
                </a:solidFill>
              </a:rPr>
              <a:t>Risks:</a:t>
            </a:r>
            <a:r>
              <a:rPr lang="en-GB" sz="1600">
                <a:solidFill>
                  <a:srgbClr val="FFFF00"/>
                </a:solidFill>
              </a:rPr>
              <a:t> </a:t>
            </a:r>
            <a:r>
              <a:rPr lang="en-GB" sz="1600">
                <a:solidFill>
                  <a:srgbClr val="FFFFFF"/>
                </a:solidFill>
              </a:rPr>
              <a:t>breathing problems, panic, anxiety, convulsions, paralysis, very fast HR, altered perception, acute mental health problems, persisting psychosis, vomiting, habit forming, lots of redosing, tolerance, risk of heart failure, kidney problems. Some fatalities</a:t>
            </a:r>
          </a:p>
        </p:txBody>
      </p:sp>
      <p:sp>
        <p:nvSpPr>
          <p:cNvPr id="12" name="TextBox 11">
            <a:extLst>
              <a:ext uri="{FF2B5EF4-FFF2-40B4-BE49-F238E27FC236}">
                <a16:creationId xmlns:a16="http://schemas.microsoft.com/office/drawing/2014/main" id="{3F6F9A81-2D7D-434A-9320-3FF5CF8EA70B}"/>
              </a:ext>
            </a:extLst>
          </p:cNvPr>
          <p:cNvSpPr txBox="1"/>
          <p:nvPr/>
        </p:nvSpPr>
        <p:spPr>
          <a:xfrm>
            <a:off x="7236295" y="1237746"/>
            <a:ext cx="1450504" cy="584775"/>
          </a:xfrm>
          <a:prstGeom prst="rect">
            <a:avLst/>
          </a:prstGeom>
          <a:noFill/>
          <a:ln>
            <a:solidFill>
              <a:srgbClr val="FFFF00"/>
            </a:solidFill>
          </a:ln>
        </p:spPr>
        <p:txBody>
          <a:bodyPr wrap="square" rtlCol="0">
            <a:spAutoFit/>
          </a:bodyPr>
          <a:lstStyle/>
          <a:p>
            <a:r>
              <a:rPr lang="en-GB" sz="1600" b="1">
                <a:solidFill>
                  <a:srgbClr val="FFFF00"/>
                </a:solidFill>
              </a:rPr>
              <a:t>Law: </a:t>
            </a:r>
            <a:r>
              <a:rPr lang="en-GB" sz="1600">
                <a:solidFill>
                  <a:srgbClr val="FFFFFF"/>
                </a:solidFill>
              </a:rPr>
              <a:t>Class B, schedule 1 </a:t>
            </a:r>
          </a:p>
        </p:txBody>
      </p:sp>
      <p:sp>
        <p:nvSpPr>
          <p:cNvPr id="13" name="TextBox 12">
            <a:extLst>
              <a:ext uri="{FF2B5EF4-FFF2-40B4-BE49-F238E27FC236}">
                <a16:creationId xmlns:a16="http://schemas.microsoft.com/office/drawing/2014/main" id="{72876B49-F196-4C21-95CF-9DDCD0AF1EFE}"/>
              </a:ext>
            </a:extLst>
          </p:cNvPr>
          <p:cNvSpPr txBox="1"/>
          <p:nvPr/>
        </p:nvSpPr>
        <p:spPr>
          <a:xfrm>
            <a:off x="6703099" y="2154845"/>
            <a:ext cx="2288846" cy="830997"/>
          </a:xfrm>
          <a:prstGeom prst="rect">
            <a:avLst/>
          </a:prstGeom>
          <a:noFill/>
          <a:ln>
            <a:solidFill>
              <a:srgbClr val="FFFF00"/>
            </a:solidFill>
          </a:ln>
        </p:spPr>
        <p:txBody>
          <a:bodyPr wrap="square" rtlCol="0">
            <a:spAutoFit/>
          </a:bodyPr>
          <a:lstStyle/>
          <a:p>
            <a:r>
              <a:rPr lang="en-GB" sz="1600" b="1">
                <a:solidFill>
                  <a:srgbClr val="FFFF00"/>
                </a:solidFill>
              </a:rPr>
              <a:t>Cost: </a:t>
            </a:r>
            <a:r>
              <a:rPr lang="en-GB" sz="1600">
                <a:solidFill>
                  <a:srgbClr val="FFFFFF"/>
                </a:solidFill>
              </a:rPr>
              <a:t>£5-£15/g average on street, more expensive in prison</a:t>
            </a:r>
          </a:p>
        </p:txBody>
      </p:sp>
      <p:sp>
        <p:nvSpPr>
          <p:cNvPr id="14" name="TextBox 13">
            <a:extLst>
              <a:ext uri="{FF2B5EF4-FFF2-40B4-BE49-F238E27FC236}">
                <a16:creationId xmlns:a16="http://schemas.microsoft.com/office/drawing/2014/main" id="{092AF3B2-2325-4F2C-A258-852FD628C53C}"/>
              </a:ext>
            </a:extLst>
          </p:cNvPr>
          <p:cNvSpPr txBox="1"/>
          <p:nvPr/>
        </p:nvSpPr>
        <p:spPr>
          <a:xfrm>
            <a:off x="6995804" y="3116148"/>
            <a:ext cx="1896675" cy="1569660"/>
          </a:xfrm>
          <a:prstGeom prst="rect">
            <a:avLst/>
          </a:prstGeom>
          <a:noFill/>
          <a:ln>
            <a:solidFill>
              <a:srgbClr val="FFFF00"/>
            </a:solidFill>
          </a:ln>
        </p:spPr>
        <p:txBody>
          <a:bodyPr wrap="square" rtlCol="0">
            <a:spAutoFit/>
          </a:bodyPr>
          <a:lstStyle/>
          <a:p>
            <a:r>
              <a:rPr lang="en-GB" sz="1600" b="1">
                <a:solidFill>
                  <a:srgbClr val="FFFF00"/>
                </a:solidFill>
              </a:rPr>
              <a:t>Source: </a:t>
            </a:r>
            <a:r>
              <a:rPr lang="en-GB" sz="1600">
                <a:solidFill>
                  <a:srgbClr val="FFFFFF"/>
                </a:solidFill>
              </a:rPr>
              <a:t>imported from Asia as powder; dissolved and put in vape, on paper or onto herbal material</a:t>
            </a:r>
          </a:p>
        </p:txBody>
      </p:sp>
      <p:sp>
        <p:nvSpPr>
          <p:cNvPr id="15" name="TextBox 14">
            <a:extLst>
              <a:ext uri="{FF2B5EF4-FFF2-40B4-BE49-F238E27FC236}">
                <a16:creationId xmlns:a16="http://schemas.microsoft.com/office/drawing/2014/main" id="{8F41917B-0C6E-439E-B84D-C38F6914245E}"/>
              </a:ext>
            </a:extLst>
          </p:cNvPr>
          <p:cNvSpPr txBox="1"/>
          <p:nvPr/>
        </p:nvSpPr>
        <p:spPr>
          <a:xfrm>
            <a:off x="6882691" y="4816114"/>
            <a:ext cx="2157711" cy="1815882"/>
          </a:xfrm>
          <a:prstGeom prst="rect">
            <a:avLst/>
          </a:prstGeom>
          <a:noFill/>
          <a:ln>
            <a:solidFill>
              <a:srgbClr val="FFFF00"/>
            </a:solidFill>
          </a:ln>
        </p:spPr>
        <p:txBody>
          <a:bodyPr wrap="square" rtlCol="0">
            <a:spAutoFit/>
          </a:bodyPr>
          <a:lstStyle/>
          <a:p>
            <a:r>
              <a:rPr lang="en-GB" sz="1600" b="1"/>
              <a:t>Indicators: </a:t>
            </a:r>
            <a:r>
              <a:rPr lang="en-GB" sz="1600">
                <a:solidFill>
                  <a:srgbClr val="FFFFFF"/>
                </a:solidFill>
              </a:rPr>
              <a:t>altered state, smell of smoking material, possible solvent smell, possible floppy or rigid paralysis, anxiety, non-verbal, shakes, spasms</a:t>
            </a:r>
          </a:p>
        </p:txBody>
      </p:sp>
      <p:cxnSp>
        <p:nvCxnSpPr>
          <p:cNvPr id="17" name="Straight Connector 16">
            <a:extLst>
              <a:ext uri="{FF2B5EF4-FFF2-40B4-BE49-F238E27FC236}">
                <a16:creationId xmlns:a16="http://schemas.microsoft.com/office/drawing/2014/main" id="{DA313650-EB2A-422E-B045-ABEEAD6BECFB}"/>
              </a:ext>
            </a:extLst>
          </p:cNvPr>
          <p:cNvCxnSpPr>
            <a:cxnSpLocks/>
            <a:stCxn id="6" idx="2"/>
            <a:endCxn id="5" idx="0"/>
          </p:cNvCxnSpPr>
          <p:nvPr/>
        </p:nvCxnSpPr>
        <p:spPr>
          <a:xfrm flipH="1">
            <a:off x="4650873" y="1848924"/>
            <a:ext cx="146351" cy="227910"/>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C2570D6D-B28A-4A9C-85A9-C57618F84E02}"/>
              </a:ext>
            </a:extLst>
          </p:cNvPr>
          <p:cNvCxnSpPr/>
          <p:nvPr/>
        </p:nvCxnSpPr>
        <p:spPr>
          <a:xfrm>
            <a:off x="2425488" y="2073183"/>
            <a:ext cx="1138400" cy="24832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359310E7-E109-4C75-8556-4BA307D76F6A}"/>
              </a:ext>
            </a:extLst>
          </p:cNvPr>
          <p:cNvCxnSpPr>
            <a:stCxn id="8" idx="3"/>
          </p:cNvCxnSpPr>
          <p:nvPr/>
        </p:nvCxnSpPr>
        <p:spPr>
          <a:xfrm flipV="1">
            <a:off x="2598644" y="2657817"/>
            <a:ext cx="965243" cy="79184"/>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59E4E87A-6E89-4795-B36A-93178D9AF714}"/>
              </a:ext>
            </a:extLst>
          </p:cNvPr>
          <p:cNvCxnSpPr>
            <a:stCxn id="9" idx="3"/>
          </p:cNvCxnSpPr>
          <p:nvPr/>
        </p:nvCxnSpPr>
        <p:spPr>
          <a:xfrm flipV="1">
            <a:off x="2598644" y="3705501"/>
            <a:ext cx="965244" cy="86758"/>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2AF103E1-3E12-448F-AE9F-DB8F9C89DE83}"/>
              </a:ext>
            </a:extLst>
          </p:cNvPr>
          <p:cNvCxnSpPr/>
          <p:nvPr/>
        </p:nvCxnSpPr>
        <p:spPr>
          <a:xfrm flipV="1">
            <a:off x="2598644" y="4207757"/>
            <a:ext cx="981501" cy="328741"/>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F96F3F81-6D75-4566-B3F2-62423F15A220}"/>
              </a:ext>
            </a:extLst>
          </p:cNvPr>
          <p:cNvCxnSpPr>
            <a:cxnSpLocks/>
            <a:stCxn id="11" idx="0"/>
          </p:cNvCxnSpPr>
          <p:nvPr/>
        </p:nvCxnSpPr>
        <p:spPr>
          <a:xfrm flipV="1">
            <a:off x="4755241" y="4781167"/>
            <a:ext cx="0" cy="22791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5509974A-ED7A-44E6-94FF-65BFAE41A068}"/>
              </a:ext>
            </a:extLst>
          </p:cNvPr>
          <p:cNvCxnSpPr>
            <a:cxnSpLocks/>
          </p:cNvCxnSpPr>
          <p:nvPr/>
        </p:nvCxnSpPr>
        <p:spPr>
          <a:xfrm flipH="1" flipV="1">
            <a:off x="5737857" y="4207757"/>
            <a:ext cx="1144834" cy="687365"/>
          </a:xfrm>
          <a:prstGeom prst="line">
            <a:avLst/>
          </a:prstGeom>
        </p:spPr>
        <p:style>
          <a:lnRef idx="1">
            <a:schemeClr val="dk1"/>
          </a:lnRef>
          <a:fillRef idx="0">
            <a:schemeClr val="dk1"/>
          </a:fillRef>
          <a:effectRef idx="0">
            <a:schemeClr val="dk1"/>
          </a:effectRef>
          <a:fontRef idx="minor">
            <a:schemeClr val="tx1"/>
          </a:fontRef>
        </p:style>
      </p:cxnSp>
      <p:cxnSp>
        <p:nvCxnSpPr>
          <p:cNvPr id="9217" name="Straight Connector 9216">
            <a:extLst>
              <a:ext uri="{FF2B5EF4-FFF2-40B4-BE49-F238E27FC236}">
                <a16:creationId xmlns:a16="http://schemas.microsoft.com/office/drawing/2014/main" id="{B390B42D-9412-4A9E-8D0A-3FFA2C1107DD}"/>
              </a:ext>
            </a:extLst>
          </p:cNvPr>
          <p:cNvCxnSpPr>
            <a:cxnSpLocks/>
          </p:cNvCxnSpPr>
          <p:nvPr/>
        </p:nvCxnSpPr>
        <p:spPr>
          <a:xfrm flipH="1">
            <a:off x="5737858" y="3376760"/>
            <a:ext cx="1257946" cy="0"/>
          </a:xfrm>
          <a:prstGeom prst="line">
            <a:avLst/>
          </a:prstGeom>
        </p:spPr>
        <p:style>
          <a:lnRef idx="1">
            <a:schemeClr val="dk1"/>
          </a:lnRef>
          <a:fillRef idx="0">
            <a:schemeClr val="dk1"/>
          </a:fillRef>
          <a:effectRef idx="0">
            <a:schemeClr val="dk1"/>
          </a:effectRef>
          <a:fontRef idx="minor">
            <a:schemeClr val="tx1"/>
          </a:fontRef>
        </p:style>
      </p:cxnSp>
      <p:cxnSp>
        <p:nvCxnSpPr>
          <p:cNvPr id="9220" name="Straight Connector 9219">
            <a:extLst>
              <a:ext uri="{FF2B5EF4-FFF2-40B4-BE49-F238E27FC236}">
                <a16:creationId xmlns:a16="http://schemas.microsoft.com/office/drawing/2014/main" id="{0912101B-2980-45C0-B9D9-1438E9B0AF22}"/>
              </a:ext>
            </a:extLst>
          </p:cNvPr>
          <p:cNvCxnSpPr>
            <a:cxnSpLocks/>
            <a:stCxn id="13" idx="1"/>
          </p:cNvCxnSpPr>
          <p:nvPr/>
        </p:nvCxnSpPr>
        <p:spPr>
          <a:xfrm flipH="1">
            <a:off x="5648942" y="2570344"/>
            <a:ext cx="1054157" cy="282233"/>
          </a:xfrm>
          <a:prstGeom prst="line">
            <a:avLst/>
          </a:prstGeom>
        </p:spPr>
        <p:style>
          <a:lnRef idx="1">
            <a:schemeClr val="dk1"/>
          </a:lnRef>
          <a:fillRef idx="0">
            <a:schemeClr val="dk1"/>
          </a:fillRef>
          <a:effectRef idx="0">
            <a:schemeClr val="dk1"/>
          </a:effectRef>
          <a:fontRef idx="minor">
            <a:schemeClr val="tx1"/>
          </a:fontRef>
        </p:style>
      </p:cxnSp>
      <p:cxnSp>
        <p:nvCxnSpPr>
          <p:cNvPr id="9222" name="Straight Connector 9221">
            <a:extLst>
              <a:ext uri="{FF2B5EF4-FFF2-40B4-BE49-F238E27FC236}">
                <a16:creationId xmlns:a16="http://schemas.microsoft.com/office/drawing/2014/main" id="{77454B58-C0AF-43C2-AA18-C99E746D5E15}"/>
              </a:ext>
            </a:extLst>
          </p:cNvPr>
          <p:cNvCxnSpPr>
            <a:cxnSpLocks/>
          </p:cNvCxnSpPr>
          <p:nvPr/>
        </p:nvCxnSpPr>
        <p:spPr>
          <a:xfrm flipH="1">
            <a:off x="5737857" y="1829092"/>
            <a:ext cx="1498438" cy="492411"/>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21127702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22114"/>
          </a:xfrm>
        </p:spPr>
        <p:txBody>
          <a:bodyPr/>
          <a:lstStyle/>
          <a:p>
            <a:r>
              <a:rPr lang="en-GB"/>
              <a:t>Cocaine and Crack </a:t>
            </a:r>
          </a:p>
        </p:txBody>
      </p:sp>
      <p:pic>
        <p:nvPicPr>
          <p:cNvPr id="5" name="Picture 4">
            <a:extLst>
              <a:ext uri="{FF2B5EF4-FFF2-40B4-BE49-F238E27FC236}">
                <a16:creationId xmlns:a16="http://schemas.microsoft.com/office/drawing/2014/main" id="{0169BE59-3F28-4F75-848D-10BBCA0C48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400" y="2262187"/>
            <a:ext cx="3505200" cy="2333625"/>
          </a:xfrm>
          <a:prstGeom prst="rect">
            <a:avLst/>
          </a:prstGeom>
        </p:spPr>
      </p:pic>
      <p:sp>
        <p:nvSpPr>
          <p:cNvPr id="6" name="TextBox 5">
            <a:extLst>
              <a:ext uri="{FF2B5EF4-FFF2-40B4-BE49-F238E27FC236}">
                <a16:creationId xmlns:a16="http://schemas.microsoft.com/office/drawing/2014/main" id="{DDE879ED-9268-4596-BE15-77B9D3A15D38}"/>
              </a:ext>
            </a:extLst>
          </p:cNvPr>
          <p:cNvSpPr txBox="1"/>
          <p:nvPr/>
        </p:nvSpPr>
        <p:spPr>
          <a:xfrm>
            <a:off x="2819400" y="922114"/>
            <a:ext cx="3505200" cy="1077218"/>
          </a:xfrm>
          <a:prstGeom prst="rect">
            <a:avLst/>
          </a:prstGeom>
          <a:noFill/>
          <a:ln>
            <a:solidFill>
              <a:srgbClr val="FFFF00"/>
            </a:solidFill>
          </a:ln>
        </p:spPr>
        <p:txBody>
          <a:bodyPr wrap="square" rtlCol="0">
            <a:spAutoFit/>
          </a:bodyPr>
          <a:lstStyle/>
          <a:p>
            <a:r>
              <a:rPr lang="en-GB" sz="1600" b="1">
                <a:solidFill>
                  <a:srgbClr val="FFFF00"/>
                </a:solidFill>
              </a:rPr>
              <a:t>AKA: </a:t>
            </a:r>
          </a:p>
          <a:p>
            <a:r>
              <a:rPr lang="en-GB" sz="1600" b="1">
                <a:solidFill>
                  <a:srgbClr val="FFFF00"/>
                </a:solidFill>
              </a:rPr>
              <a:t>Cocaine: </a:t>
            </a:r>
            <a:r>
              <a:rPr lang="en-GB" sz="1600">
                <a:solidFill>
                  <a:srgbClr val="FFFFFF"/>
                </a:solidFill>
              </a:rPr>
              <a:t>Charlie, coke</a:t>
            </a:r>
          </a:p>
          <a:p>
            <a:r>
              <a:rPr lang="en-GB" sz="1600" b="1">
                <a:solidFill>
                  <a:srgbClr val="FFFF00"/>
                </a:solidFill>
              </a:rPr>
              <a:t>Crack: </a:t>
            </a:r>
            <a:r>
              <a:rPr lang="en-GB" sz="1600">
                <a:solidFill>
                  <a:srgbClr val="FFFFFF"/>
                </a:solidFill>
              </a:rPr>
              <a:t>rock, freebase, white, stones, bones </a:t>
            </a:r>
          </a:p>
        </p:txBody>
      </p:sp>
      <p:sp>
        <p:nvSpPr>
          <p:cNvPr id="7" name="TextBox 6">
            <a:extLst>
              <a:ext uri="{FF2B5EF4-FFF2-40B4-BE49-F238E27FC236}">
                <a16:creationId xmlns:a16="http://schemas.microsoft.com/office/drawing/2014/main" id="{9E875FDD-6A1E-48BD-9779-4459C65556C7}"/>
              </a:ext>
            </a:extLst>
          </p:cNvPr>
          <p:cNvSpPr txBox="1"/>
          <p:nvPr/>
        </p:nvSpPr>
        <p:spPr>
          <a:xfrm>
            <a:off x="260738" y="799811"/>
            <a:ext cx="2408205" cy="1323439"/>
          </a:xfrm>
          <a:prstGeom prst="rect">
            <a:avLst/>
          </a:prstGeom>
          <a:noFill/>
          <a:ln>
            <a:solidFill>
              <a:srgbClr val="FFFF00"/>
            </a:solidFill>
          </a:ln>
        </p:spPr>
        <p:txBody>
          <a:bodyPr wrap="square" rtlCol="0">
            <a:spAutoFit/>
          </a:bodyPr>
          <a:lstStyle/>
          <a:p>
            <a:r>
              <a:rPr lang="en-GB" sz="1600" b="1">
                <a:solidFill>
                  <a:srgbClr val="FFFF00"/>
                </a:solidFill>
              </a:rPr>
              <a:t>Method of use: </a:t>
            </a:r>
          </a:p>
          <a:p>
            <a:r>
              <a:rPr lang="en-GB" sz="1600" b="1">
                <a:solidFill>
                  <a:srgbClr val="FFFF00"/>
                </a:solidFill>
              </a:rPr>
              <a:t>Cocaine powder: </a:t>
            </a:r>
            <a:r>
              <a:rPr lang="en-GB" sz="1600">
                <a:solidFill>
                  <a:srgbClr val="FFFFFF"/>
                </a:solidFill>
              </a:rPr>
              <a:t>snorted, rubbed on gums, IV</a:t>
            </a:r>
          </a:p>
          <a:p>
            <a:r>
              <a:rPr lang="en-GB" sz="1600" b="1">
                <a:solidFill>
                  <a:srgbClr val="FFFF00"/>
                </a:solidFill>
              </a:rPr>
              <a:t>Crack: </a:t>
            </a:r>
            <a:r>
              <a:rPr lang="en-GB" sz="1600">
                <a:solidFill>
                  <a:srgbClr val="FFFFFF"/>
                </a:solidFill>
              </a:rPr>
              <a:t>smoked, swallowed, IV</a:t>
            </a:r>
          </a:p>
        </p:txBody>
      </p:sp>
      <p:sp>
        <p:nvSpPr>
          <p:cNvPr id="8" name="TextBox 7">
            <a:extLst>
              <a:ext uri="{FF2B5EF4-FFF2-40B4-BE49-F238E27FC236}">
                <a16:creationId xmlns:a16="http://schemas.microsoft.com/office/drawing/2014/main" id="{AD4ADEED-33BB-4A39-B4CF-84363FE1695F}"/>
              </a:ext>
            </a:extLst>
          </p:cNvPr>
          <p:cNvSpPr txBox="1"/>
          <p:nvPr/>
        </p:nvSpPr>
        <p:spPr>
          <a:xfrm>
            <a:off x="261974" y="2290013"/>
            <a:ext cx="2408203" cy="1323439"/>
          </a:xfrm>
          <a:prstGeom prst="rect">
            <a:avLst/>
          </a:prstGeom>
          <a:noFill/>
          <a:ln>
            <a:solidFill>
              <a:srgbClr val="FFFF00"/>
            </a:solidFill>
          </a:ln>
        </p:spPr>
        <p:txBody>
          <a:bodyPr wrap="square" rtlCol="0">
            <a:spAutoFit/>
          </a:bodyPr>
          <a:lstStyle/>
          <a:p>
            <a:r>
              <a:rPr lang="en-GB" sz="1600">
                <a:solidFill>
                  <a:srgbClr val="FFFF00"/>
                </a:solidFill>
              </a:rPr>
              <a:t>Popularity: </a:t>
            </a:r>
          </a:p>
          <a:p>
            <a:r>
              <a:rPr lang="en-GB" sz="1600" b="1">
                <a:solidFill>
                  <a:srgbClr val="FFFF00"/>
                </a:solidFill>
              </a:rPr>
              <a:t>Cocaine: </a:t>
            </a:r>
            <a:r>
              <a:rPr lang="en-GB" sz="1600">
                <a:solidFill>
                  <a:srgbClr val="FFFFFF"/>
                </a:solidFill>
              </a:rPr>
              <a:t>5.3%* </a:t>
            </a:r>
          </a:p>
          <a:p>
            <a:r>
              <a:rPr lang="en-GB" sz="1600" b="1">
                <a:solidFill>
                  <a:srgbClr val="FFFF00"/>
                </a:solidFill>
              </a:rPr>
              <a:t>Crack: </a:t>
            </a:r>
            <a:r>
              <a:rPr lang="en-GB" sz="1600">
                <a:solidFill>
                  <a:srgbClr val="FFFFFF"/>
                </a:solidFill>
              </a:rPr>
              <a:t>0.1%*</a:t>
            </a:r>
          </a:p>
          <a:p>
            <a:r>
              <a:rPr lang="en-GB" sz="1600">
                <a:solidFill>
                  <a:srgbClr val="FFFFFF"/>
                </a:solidFill>
              </a:rPr>
              <a:t>*of 16-24 year olds (2019-2020)</a:t>
            </a:r>
            <a:endParaRPr lang="en-GB">
              <a:solidFill>
                <a:srgbClr val="FFFF00"/>
              </a:solidFill>
            </a:endParaRPr>
          </a:p>
        </p:txBody>
      </p:sp>
      <p:sp>
        <p:nvSpPr>
          <p:cNvPr id="9" name="TextBox 8">
            <a:extLst>
              <a:ext uri="{FF2B5EF4-FFF2-40B4-BE49-F238E27FC236}">
                <a16:creationId xmlns:a16="http://schemas.microsoft.com/office/drawing/2014/main" id="{476041A7-B56B-4335-A3F1-7DD68C61BAEE}"/>
              </a:ext>
            </a:extLst>
          </p:cNvPr>
          <p:cNvSpPr txBox="1"/>
          <p:nvPr/>
        </p:nvSpPr>
        <p:spPr>
          <a:xfrm>
            <a:off x="260738" y="3811421"/>
            <a:ext cx="2406971" cy="861774"/>
          </a:xfrm>
          <a:prstGeom prst="rect">
            <a:avLst/>
          </a:prstGeom>
          <a:noFill/>
          <a:ln>
            <a:solidFill>
              <a:srgbClr val="FFFF00"/>
            </a:solidFill>
          </a:ln>
        </p:spPr>
        <p:txBody>
          <a:bodyPr wrap="square" rtlCol="0">
            <a:spAutoFit/>
          </a:bodyPr>
          <a:lstStyle/>
          <a:p>
            <a:r>
              <a:rPr lang="en-GB" sz="1600" b="1">
                <a:solidFill>
                  <a:srgbClr val="FFFF00"/>
                </a:solidFill>
              </a:rPr>
              <a:t>Duration: </a:t>
            </a:r>
          </a:p>
          <a:p>
            <a:r>
              <a:rPr lang="en-GB" sz="1600">
                <a:solidFill>
                  <a:srgbClr val="FFFFFF"/>
                </a:solidFill>
              </a:rPr>
              <a:t>Sniffed: 1-2hr</a:t>
            </a:r>
          </a:p>
          <a:p>
            <a:r>
              <a:rPr lang="en-GB" sz="1600">
                <a:solidFill>
                  <a:srgbClr val="FFFFFF"/>
                </a:solidFill>
              </a:rPr>
              <a:t>Smoked: 15mins</a:t>
            </a:r>
          </a:p>
        </p:txBody>
      </p:sp>
      <p:sp>
        <p:nvSpPr>
          <p:cNvPr id="10" name="TextBox 9">
            <a:extLst>
              <a:ext uri="{FF2B5EF4-FFF2-40B4-BE49-F238E27FC236}">
                <a16:creationId xmlns:a16="http://schemas.microsoft.com/office/drawing/2014/main" id="{84943E96-0E16-4EB2-AAC6-F90A03BBA6B7}"/>
              </a:ext>
            </a:extLst>
          </p:cNvPr>
          <p:cNvSpPr txBox="1"/>
          <p:nvPr/>
        </p:nvSpPr>
        <p:spPr>
          <a:xfrm>
            <a:off x="260737" y="4871164"/>
            <a:ext cx="2540945" cy="1815882"/>
          </a:xfrm>
          <a:prstGeom prst="rect">
            <a:avLst/>
          </a:prstGeom>
          <a:noFill/>
          <a:ln>
            <a:solidFill>
              <a:srgbClr val="FFFF00"/>
            </a:solidFill>
          </a:ln>
        </p:spPr>
        <p:txBody>
          <a:bodyPr wrap="square" rtlCol="0">
            <a:spAutoFit/>
          </a:bodyPr>
          <a:lstStyle/>
          <a:p>
            <a:r>
              <a:rPr lang="en-GB" sz="1600" b="1">
                <a:solidFill>
                  <a:srgbClr val="FFFF00"/>
                </a:solidFill>
              </a:rPr>
              <a:t>Effects: </a:t>
            </a:r>
          </a:p>
          <a:p>
            <a:r>
              <a:rPr lang="en-GB" sz="1600" b="1">
                <a:solidFill>
                  <a:srgbClr val="FFFF00"/>
                </a:solidFill>
              </a:rPr>
              <a:t>+</a:t>
            </a:r>
            <a:r>
              <a:rPr lang="en-GB" sz="1600" b="1" err="1">
                <a:solidFill>
                  <a:srgbClr val="FFFF00"/>
                </a:solidFill>
              </a:rPr>
              <a:t>ve</a:t>
            </a:r>
            <a:r>
              <a:rPr lang="en-GB" sz="1600" b="1">
                <a:solidFill>
                  <a:srgbClr val="FFFF00"/>
                </a:solidFill>
              </a:rPr>
              <a:t>: </a:t>
            </a:r>
            <a:r>
              <a:rPr lang="en-GB" sz="1600">
                <a:solidFill>
                  <a:srgbClr val="FFFFFF"/>
                </a:solidFill>
              </a:rPr>
              <a:t>alert, energetic, awake, euphoric, confident, feeling sharp, hyper aware, less appetite, talkative</a:t>
            </a:r>
          </a:p>
          <a:p>
            <a:r>
              <a:rPr lang="en-GB" sz="1600" b="1">
                <a:solidFill>
                  <a:srgbClr val="FFFF00"/>
                </a:solidFill>
              </a:rPr>
              <a:t>-</a:t>
            </a:r>
            <a:r>
              <a:rPr lang="en-GB" sz="1600" b="1" err="1">
                <a:solidFill>
                  <a:srgbClr val="FFFF00"/>
                </a:solidFill>
              </a:rPr>
              <a:t>ve</a:t>
            </a:r>
            <a:r>
              <a:rPr lang="en-GB" sz="1600" b="1">
                <a:solidFill>
                  <a:srgbClr val="FFFF00"/>
                </a:solidFill>
              </a:rPr>
              <a:t>: </a:t>
            </a:r>
            <a:r>
              <a:rPr lang="en-GB" sz="1600">
                <a:solidFill>
                  <a:srgbClr val="FFFFFF"/>
                </a:solidFill>
              </a:rPr>
              <a:t>anxiety, paranoia, delusional, hot, jittery</a:t>
            </a:r>
          </a:p>
        </p:txBody>
      </p:sp>
      <p:sp>
        <p:nvSpPr>
          <p:cNvPr id="11" name="TextBox 10">
            <a:extLst>
              <a:ext uri="{FF2B5EF4-FFF2-40B4-BE49-F238E27FC236}">
                <a16:creationId xmlns:a16="http://schemas.microsoft.com/office/drawing/2014/main" id="{291B080A-2B49-444F-81B6-D9D39DEE5341}"/>
              </a:ext>
            </a:extLst>
          </p:cNvPr>
          <p:cNvSpPr txBox="1"/>
          <p:nvPr/>
        </p:nvSpPr>
        <p:spPr>
          <a:xfrm>
            <a:off x="2949352" y="4899523"/>
            <a:ext cx="3505199" cy="1815882"/>
          </a:xfrm>
          <a:prstGeom prst="rect">
            <a:avLst/>
          </a:prstGeom>
          <a:noFill/>
          <a:ln>
            <a:solidFill>
              <a:srgbClr val="FFFF00"/>
            </a:solidFill>
          </a:ln>
        </p:spPr>
        <p:txBody>
          <a:bodyPr wrap="square" rtlCol="0">
            <a:spAutoFit/>
          </a:bodyPr>
          <a:lstStyle/>
          <a:p>
            <a:r>
              <a:rPr lang="en-GB" sz="1600" b="1">
                <a:solidFill>
                  <a:srgbClr val="FFFF00"/>
                </a:solidFill>
              </a:rPr>
              <a:t>Risks: </a:t>
            </a:r>
            <a:r>
              <a:rPr lang="en-GB" sz="1600">
                <a:solidFill>
                  <a:srgbClr val="FFFFFF"/>
                </a:solidFill>
              </a:rPr>
              <a:t>weight loss, insomnia, tooth damage, nasal damage, nose bleeds, BBV transmission, liver damage (especially with alcohol) mental health problems, cardiac damage, high spend, dependency, lung damage (if smoking crack), convulsions, heart failure, death</a:t>
            </a:r>
          </a:p>
        </p:txBody>
      </p:sp>
      <p:sp>
        <p:nvSpPr>
          <p:cNvPr id="12" name="TextBox 11">
            <a:extLst>
              <a:ext uri="{FF2B5EF4-FFF2-40B4-BE49-F238E27FC236}">
                <a16:creationId xmlns:a16="http://schemas.microsoft.com/office/drawing/2014/main" id="{35C31E16-4E99-481B-A4BA-1F716994C812}"/>
              </a:ext>
            </a:extLst>
          </p:cNvPr>
          <p:cNvSpPr txBox="1"/>
          <p:nvPr/>
        </p:nvSpPr>
        <p:spPr>
          <a:xfrm>
            <a:off x="6804248" y="1125061"/>
            <a:ext cx="2077778" cy="646331"/>
          </a:xfrm>
          <a:prstGeom prst="rect">
            <a:avLst/>
          </a:prstGeom>
          <a:noFill/>
          <a:ln>
            <a:solidFill>
              <a:srgbClr val="FFFF00"/>
            </a:solidFill>
          </a:ln>
        </p:spPr>
        <p:txBody>
          <a:bodyPr wrap="square" rtlCol="0">
            <a:spAutoFit/>
          </a:bodyPr>
          <a:lstStyle/>
          <a:p>
            <a:r>
              <a:rPr lang="en-GB" b="1">
                <a:solidFill>
                  <a:srgbClr val="FFFF00"/>
                </a:solidFill>
              </a:rPr>
              <a:t>Law: </a:t>
            </a:r>
            <a:r>
              <a:rPr lang="en-GB">
                <a:solidFill>
                  <a:srgbClr val="FFFFFF"/>
                </a:solidFill>
              </a:rPr>
              <a:t>Class A, schedule 2  </a:t>
            </a:r>
          </a:p>
        </p:txBody>
      </p:sp>
      <p:sp>
        <p:nvSpPr>
          <p:cNvPr id="13" name="TextBox 12">
            <a:extLst>
              <a:ext uri="{FF2B5EF4-FFF2-40B4-BE49-F238E27FC236}">
                <a16:creationId xmlns:a16="http://schemas.microsoft.com/office/drawing/2014/main" id="{1809DA7C-CD5D-4773-BCBA-13A3CB13CFA8}"/>
              </a:ext>
            </a:extLst>
          </p:cNvPr>
          <p:cNvSpPr txBox="1"/>
          <p:nvPr/>
        </p:nvSpPr>
        <p:spPr>
          <a:xfrm>
            <a:off x="6804248" y="2043791"/>
            <a:ext cx="2077778" cy="1323439"/>
          </a:xfrm>
          <a:prstGeom prst="rect">
            <a:avLst/>
          </a:prstGeom>
          <a:noFill/>
          <a:ln>
            <a:solidFill>
              <a:srgbClr val="FFFF00"/>
            </a:solidFill>
          </a:ln>
        </p:spPr>
        <p:txBody>
          <a:bodyPr wrap="square" rtlCol="0">
            <a:spAutoFit/>
          </a:bodyPr>
          <a:lstStyle/>
          <a:p>
            <a:r>
              <a:rPr lang="en-GB" sz="1600" b="1">
                <a:solidFill>
                  <a:srgbClr val="FFFF00"/>
                </a:solidFill>
              </a:rPr>
              <a:t>Cost: </a:t>
            </a:r>
          </a:p>
          <a:p>
            <a:r>
              <a:rPr lang="en-GB" sz="1600" b="1">
                <a:solidFill>
                  <a:srgbClr val="FFFF00"/>
                </a:solidFill>
              </a:rPr>
              <a:t>Coke: </a:t>
            </a:r>
            <a:r>
              <a:rPr lang="en-GB" sz="1600">
                <a:solidFill>
                  <a:srgbClr val="FFFFFF"/>
                </a:solidFill>
              </a:rPr>
              <a:t>£30-£90 per gram</a:t>
            </a:r>
          </a:p>
          <a:p>
            <a:r>
              <a:rPr lang="en-GB" sz="1600" b="1">
                <a:solidFill>
                  <a:srgbClr val="FFFF00"/>
                </a:solidFill>
              </a:rPr>
              <a:t>Crack rocks: </a:t>
            </a:r>
            <a:r>
              <a:rPr lang="en-GB" sz="1600">
                <a:solidFill>
                  <a:srgbClr val="FFFFFF"/>
                </a:solidFill>
              </a:rPr>
              <a:t>£5-£10 per rock</a:t>
            </a:r>
          </a:p>
        </p:txBody>
      </p:sp>
      <p:sp>
        <p:nvSpPr>
          <p:cNvPr id="14" name="TextBox 13">
            <a:extLst>
              <a:ext uri="{FF2B5EF4-FFF2-40B4-BE49-F238E27FC236}">
                <a16:creationId xmlns:a16="http://schemas.microsoft.com/office/drawing/2014/main" id="{68508594-95FE-4242-BECC-FCF6970D1F75}"/>
              </a:ext>
            </a:extLst>
          </p:cNvPr>
          <p:cNvSpPr txBox="1"/>
          <p:nvPr/>
        </p:nvSpPr>
        <p:spPr>
          <a:xfrm>
            <a:off x="6804248" y="3625937"/>
            <a:ext cx="2077778" cy="1323439"/>
          </a:xfrm>
          <a:prstGeom prst="rect">
            <a:avLst/>
          </a:prstGeom>
          <a:noFill/>
          <a:ln>
            <a:solidFill>
              <a:srgbClr val="FFFF00"/>
            </a:solidFill>
          </a:ln>
        </p:spPr>
        <p:txBody>
          <a:bodyPr wrap="square" rtlCol="0">
            <a:spAutoFit/>
          </a:bodyPr>
          <a:lstStyle/>
          <a:p>
            <a:r>
              <a:rPr lang="en-GB" sz="1600" b="1">
                <a:solidFill>
                  <a:srgbClr val="FFFF00"/>
                </a:solidFill>
              </a:rPr>
              <a:t>Source: </a:t>
            </a:r>
            <a:r>
              <a:rPr lang="en-GB" sz="1600">
                <a:solidFill>
                  <a:srgbClr val="FFFFFF"/>
                </a:solidFill>
              </a:rPr>
              <a:t>processed from Coca plant in South America. Crack and freebase made in UK from Cocaine</a:t>
            </a:r>
          </a:p>
        </p:txBody>
      </p:sp>
      <p:sp>
        <p:nvSpPr>
          <p:cNvPr id="15" name="TextBox 14">
            <a:extLst>
              <a:ext uri="{FF2B5EF4-FFF2-40B4-BE49-F238E27FC236}">
                <a16:creationId xmlns:a16="http://schemas.microsoft.com/office/drawing/2014/main" id="{E18BF5A3-B48F-4754-B3B0-FC5BFBAECD15}"/>
              </a:ext>
            </a:extLst>
          </p:cNvPr>
          <p:cNvSpPr txBox="1"/>
          <p:nvPr/>
        </p:nvSpPr>
        <p:spPr>
          <a:xfrm>
            <a:off x="6745896" y="5208083"/>
            <a:ext cx="2194482" cy="1323439"/>
          </a:xfrm>
          <a:prstGeom prst="rect">
            <a:avLst/>
          </a:prstGeom>
          <a:noFill/>
          <a:ln>
            <a:solidFill>
              <a:srgbClr val="FFFF00"/>
            </a:solidFill>
          </a:ln>
        </p:spPr>
        <p:txBody>
          <a:bodyPr wrap="square" rtlCol="0">
            <a:spAutoFit/>
          </a:bodyPr>
          <a:lstStyle/>
          <a:p>
            <a:r>
              <a:rPr lang="en-GB" sz="1600" b="1">
                <a:solidFill>
                  <a:srgbClr val="FFFF00"/>
                </a:solidFill>
              </a:rPr>
              <a:t>Indicators: </a:t>
            </a:r>
            <a:r>
              <a:rPr lang="en-GB" sz="1600">
                <a:solidFill>
                  <a:srgbClr val="FFFFFF"/>
                </a:solidFill>
              </a:rPr>
              <a:t>dilated pupils, restless, talkative, anxious, grinding teeth, over-confidence, numb nose</a:t>
            </a:r>
          </a:p>
        </p:txBody>
      </p:sp>
      <p:cxnSp>
        <p:nvCxnSpPr>
          <p:cNvPr id="17" name="Straight Connector 16">
            <a:extLst>
              <a:ext uri="{FF2B5EF4-FFF2-40B4-BE49-F238E27FC236}">
                <a16:creationId xmlns:a16="http://schemas.microsoft.com/office/drawing/2014/main" id="{7C6BB1D2-E370-4408-9D94-E0FD0F23FCA1}"/>
              </a:ext>
            </a:extLst>
          </p:cNvPr>
          <p:cNvCxnSpPr>
            <a:stCxn id="6" idx="2"/>
            <a:endCxn id="5" idx="0"/>
          </p:cNvCxnSpPr>
          <p:nvPr/>
        </p:nvCxnSpPr>
        <p:spPr>
          <a:xfrm>
            <a:off x="4572000" y="1999332"/>
            <a:ext cx="0" cy="262855"/>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275C3C2B-81AF-41DC-8CBC-6EF693D67BA6}"/>
              </a:ext>
            </a:extLst>
          </p:cNvPr>
          <p:cNvCxnSpPr/>
          <p:nvPr/>
        </p:nvCxnSpPr>
        <p:spPr>
          <a:xfrm>
            <a:off x="2667708" y="2123250"/>
            <a:ext cx="536140" cy="166763"/>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33A0AB50-3C5F-4A38-B6AC-B51A829811F6}"/>
              </a:ext>
            </a:extLst>
          </p:cNvPr>
          <p:cNvCxnSpPr/>
          <p:nvPr/>
        </p:nvCxnSpPr>
        <p:spPr>
          <a:xfrm>
            <a:off x="2640697" y="2813257"/>
            <a:ext cx="367088" cy="0"/>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0E43C9E1-C15C-4D39-9967-37BF329D27C9}"/>
              </a:ext>
            </a:extLst>
          </p:cNvPr>
          <p:cNvCxnSpPr/>
          <p:nvPr/>
        </p:nvCxnSpPr>
        <p:spPr>
          <a:xfrm>
            <a:off x="2667708" y="4038355"/>
            <a:ext cx="268070" cy="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F7EA41F8-A046-4902-B433-C699F5C3765E}"/>
              </a:ext>
            </a:extLst>
          </p:cNvPr>
          <p:cNvCxnSpPr>
            <a:cxnSpLocks/>
          </p:cNvCxnSpPr>
          <p:nvPr/>
        </p:nvCxnSpPr>
        <p:spPr>
          <a:xfrm flipV="1">
            <a:off x="2667708" y="4557121"/>
            <a:ext cx="340077" cy="314043"/>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516499C2-0E4A-4AAF-9D9B-D73922121452}"/>
              </a:ext>
            </a:extLst>
          </p:cNvPr>
          <p:cNvCxnSpPr>
            <a:cxnSpLocks/>
            <a:stCxn id="11" idx="0"/>
            <a:endCxn id="5" idx="2"/>
          </p:cNvCxnSpPr>
          <p:nvPr/>
        </p:nvCxnSpPr>
        <p:spPr>
          <a:xfrm flipH="1" flipV="1">
            <a:off x="4572000" y="4595812"/>
            <a:ext cx="129952" cy="303711"/>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78B6DA14-0C40-4195-A66B-83395A3739AB}"/>
              </a:ext>
            </a:extLst>
          </p:cNvPr>
          <p:cNvCxnSpPr>
            <a:cxnSpLocks/>
          </p:cNvCxnSpPr>
          <p:nvPr/>
        </p:nvCxnSpPr>
        <p:spPr>
          <a:xfrm flipH="1" flipV="1">
            <a:off x="6325905" y="4590963"/>
            <a:ext cx="419991" cy="617120"/>
          </a:xfrm>
          <a:prstGeom prst="line">
            <a:avLst/>
          </a:prstGeom>
        </p:spPr>
        <p:style>
          <a:lnRef idx="1">
            <a:schemeClr val="dk1"/>
          </a:lnRef>
          <a:fillRef idx="0">
            <a:schemeClr val="dk1"/>
          </a:fillRef>
          <a:effectRef idx="0">
            <a:schemeClr val="dk1"/>
          </a:effectRef>
          <a:fontRef idx="minor">
            <a:schemeClr val="tx1"/>
          </a:fontRef>
        </p:style>
      </p:cxnSp>
      <p:cxnSp>
        <p:nvCxnSpPr>
          <p:cNvPr id="11264" name="Straight Connector 11263">
            <a:extLst>
              <a:ext uri="{FF2B5EF4-FFF2-40B4-BE49-F238E27FC236}">
                <a16:creationId xmlns:a16="http://schemas.microsoft.com/office/drawing/2014/main" id="{C8998A03-1CEF-4CD7-A751-EFC9B4D8A7B1}"/>
              </a:ext>
            </a:extLst>
          </p:cNvPr>
          <p:cNvCxnSpPr/>
          <p:nvPr/>
        </p:nvCxnSpPr>
        <p:spPr>
          <a:xfrm flipH="1">
            <a:off x="6324600" y="4322712"/>
            <a:ext cx="479648" cy="0"/>
          </a:xfrm>
          <a:prstGeom prst="line">
            <a:avLst/>
          </a:prstGeom>
        </p:spPr>
        <p:style>
          <a:lnRef idx="1">
            <a:schemeClr val="dk1"/>
          </a:lnRef>
          <a:fillRef idx="0">
            <a:schemeClr val="dk1"/>
          </a:fillRef>
          <a:effectRef idx="0">
            <a:schemeClr val="dk1"/>
          </a:effectRef>
          <a:fontRef idx="minor">
            <a:schemeClr val="tx1"/>
          </a:fontRef>
        </p:style>
      </p:cxnSp>
      <p:cxnSp>
        <p:nvCxnSpPr>
          <p:cNvPr id="11267" name="Straight Connector 11266">
            <a:extLst>
              <a:ext uri="{FF2B5EF4-FFF2-40B4-BE49-F238E27FC236}">
                <a16:creationId xmlns:a16="http://schemas.microsoft.com/office/drawing/2014/main" id="{847D3DE5-C5C6-457E-B102-8BF0094CA52C}"/>
              </a:ext>
            </a:extLst>
          </p:cNvPr>
          <p:cNvCxnSpPr>
            <a:cxnSpLocks/>
            <a:stCxn id="13" idx="1"/>
          </p:cNvCxnSpPr>
          <p:nvPr/>
        </p:nvCxnSpPr>
        <p:spPr>
          <a:xfrm flipH="1">
            <a:off x="6324600" y="2705511"/>
            <a:ext cx="479648" cy="246221"/>
          </a:xfrm>
          <a:prstGeom prst="line">
            <a:avLst/>
          </a:prstGeom>
        </p:spPr>
        <p:style>
          <a:lnRef idx="1">
            <a:schemeClr val="dk1"/>
          </a:lnRef>
          <a:fillRef idx="0">
            <a:schemeClr val="dk1"/>
          </a:fillRef>
          <a:effectRef idx="0">
            <a:schemeClr val="dk1"/>
          </a:effectRef>
          <a:fontRef idx="minor">
            <a:schemeClr val="tx1"/>
          </a:fontRef>
        </p:style>
      </p:cxnSp>
      <p:cxnSp>
        <p:nvCxnSpPr>
          <p:cNvPr id="11270" name="Straight Connector 11269">
            <a:extLst>
              <a:ext uri="{FF2B5EF4-FFF2-40B4-BE49-F238E27FC236}">
                <a16:creationId xmlns:a16="http://schemas.microsoft.com/office/drawing/2014/main" id="{CE1A65F1-4081-445C-A51A-93D665E11198}"/>
              </a:ext>
            </a:extLst>
          </p:cNvPr>
          <p:cNvCxnSpPr/>
          <p:nvPr/>
        </p:nvCxnSpPr>
        <p:spPr>
          <a:xfrm flipH="1">
            <a:off x="6300193" y="1771392"/>
            <a:ext cx="504055" cy="518621"/>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34977698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696"/>
            <a:ext cx="8229600" cy="864096"/>
          </a:xfrm>
        </p:spPr>
        <p:txBody>
          <a:bodyPr/>
          <a:lstStyle/>
          <a:p>
            <a:r>
              <a:rPr lang="en-GB"/>
              <a:t>MDMA (Ecstasy)</a:t>
            </a:r>
          </a:p>
        </p:txBody>
      </p:sp>
      <p:pic>
        <p:nvPicPr>
          <p:cNvPr id="5" name="Picture 4" descr="A picture containing plastic, displayed, several&#10;&#10;Description automatically generated">
            <a:extLst>
              <a:ext uri="{FF2B5EF4-FFF2-40B4-BE49-F238E27FC236}">
                <a16:creationId xmlns:a16="http://schemas.microsoft.com/office/drawing/2014/main" id="{1497226F-7882-4870-A43E-40DAD04DF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2936" y="2217428"/>
            <a:ext cx="2577814" cy="2423145"/>
          </a:xfrm>
          <a:prstGeom prst="rect">
            <a:avLst/>
          </a:prstGeom>
        </p:spPr>
      </p:pic>
      <p:sp>
        <p:nvSpPr>
          <p:cNvPr id="6" name="TextBox 5">
            <a:extLst>
              <a:ext uri="{FF2B5EF4-FFF2-40B4-BE49-F238E27FC236}">
                <a16:creationId xmlns:a16="http://schemas.microsoft.com/office/drawing/2014/main" id="{05BCA482-CF02-492E-A7BB-EF18692D0A53}"/>
              </a:ext>
            </a:extLst>
          </p:cNvPr>
          <p:cNvSpPr txBox="1"/>
          <p:nvPr/>
        </p:nvSpPr>
        <p:spPr>
          <a:xfrm>
            <a:off x="3232172" y="855133"/>
            <a:ext cx="3016035" cy="923330"/>
          </a:xfrm>
          <a:prstGeom prst="rect">
            <a:avLst/>
          </a:prstGeom>
          <a:noFill/>
          <a:ln>
            <a:solidFill>
              <a:srgbClr val="FFFF00"/>
            </a:solidFill>
          </a:ln>
        </p:spPr>
        <p:txBody>
          <a:bodyPr wrap="square" rtlCol="0">
            <a:spAutoFit/>
          </a:bodyPr>
          <a:lstStyle/>
          <a:p>
            <a:r>
              <a:rPr lang="en-GB" b="1">
                <a:solidFill>
                  <a:srgbClr val="FFFF00"/>
                </a:solidFill>
              </a:rPr>
              <a:t>AKA: </a:t>
            </a:r>
            <a:r>
              <a:rPr lang="en-GB">
                <a:solidFill>
                  <a:srgbClr val="FFFFFF"/>
                </a:solidFill>
              </a:rPr>
              <a:t>MD, Mandy, E, </a:t>
            </a:r>
            <a:r>
              <a:rPr lang="en-GB" err="1">
                <a:solidFill>
                  <a:srgbClr val="FFFFFF"/>
                </a:solidFill>
              </a:rPr>
              <a:t>eccies</a:t>
            </a:r>
            <a:r>
              <a:rPr lang="en-GB">
                <a:solidFill>
                  <a:srgbClr val="FFFFFF"/>
                </a:solidFill>
              </a:rPr>
              <a:t>, tabs, pills, XTC, molly, Tablets named after pill imprint</a:t>
            </a:r>
          </a:p>
        </p:txBody>
      </p:sp>
      <p:sp>
        <p:nvSpPr>
          <p:cNvPr id="7" name="TextBox 6">
            <a:extLst>
              <a:ext uri="{FF2B5EF4-FFF2-40B4-BE49-F238E27FC236}">
                <a16:creationId xmlns:a16="http://schemas.microsoft.com/office/drawing/2014/main" id="{C068D2D8-B5CD-4DB4-95DE-04BABA7FFEB6}"/>
              </a:ext>
            </a:extLst>
          </p:cNvPr>
          <p:cNvSpPr txBox="1"/>
          <p:nvPr/>
        </p:nvSpPr>
        <p:spPr>
          <a:xfrm>
            <a:off x="179512" y="779416"/>
            <a:ext cx="2665362" cy="923330"/>
          </a:xfrm>
          <a:prstGeom prst="rect">
            <a:avLst/>
          </a:prstGeom>
          <a:noFill/>
          <a:ln>
            <a:solidFill>
              <a:srgbClr val="FFFF00"/>
            </a:solidFill>
          </a:ln>
        </p:spPr>
        <p:txBody>
          <a:bodyPr wrap="square" rtlCol="0">
            <a:spAutoFit/>
          </a:bodyPr>
          <a:lstStyle/>
          <a:p>
            <a:r>
              <a:rPr lang="en-GB" b="1">
                <a:solidFill>
                  <a:srgbClr val="FFFF00"/>
                </a:solidFill>
              </a:rPr>
              <a:t>Method of use:</a:t>
            </a:r>
            <a:r>
              <a:rPr lang="en-GB">
                <a:solidFill>
                  <a:srgbClr val="FFFF00"/>
                </a:solidFill>
              </a:rPr>
              <a:t> </a:t>
            </a:r>
            <a:r>
              <a:rPr lang="en-GB">
                <a:solidFill>
                  <a:srgbClr val="FFFFFF"/>
                </a:solidFill>
              </a:rPr>
              <a:t>swallowed, MDMA powder - snorted</a:t>
            </a:r>
          </a:p>
        </p:txBody>
      </p:sp>
      <p:sp>
        <p:nvSpPr>
          <p:cNvPr id="8" name="TextBox 7">
            <a:extLst>
              <a:ext uri="{FF2B5EF4-FFF2-40B4-BE49-F238E27FC236}">
                <a16:creationId xmlns:a16="http://schemas.microsoft.com/office/drawing/2014/main" id="{D8F6B476-D137-4D78-954A-FFC1A1B2CCFD}"/>
              </a:ext>
            </a:extLst>
          </p:cNvPr>
          <p:cNvSpPr txBox="1"/>
          <p:nvPr/>
        </p:nvSpPr>
        <p:spPr>
          <a:xfrm>
            <a:off x="179512" y="1984801"/>
            <a:ext cx="2665362" cy="646331"/>
          </a:xfrm>
          <a:prstGeom prst="rect">
            <a:avLst/>
          </a:prstGeom>
          <a:noFill/>
          <a:ln>
            <a:solidFill>
              <a:srgbClr val="FFFF00"/>
            </a:solidFill>
          </a:ln>
        </p:spPr>
        <p:txBody>
          <a:bodyPr wrap="square" rtlCol="0">
            <a:spAutoFit/>
          </a:bodyPr>
          <a:lstStyle/>
          <a:p>
            <a:r>
              <a:rPr lang="en-GB">
                <a:solidFill>
                  <a:srgbClr val="FFFF00"/>
                </a:solidFill>
              </a:rPr>
              <a:t>Popularity: </a:t>
            </a:r>
            <a:r>
              <a:rPr lang="en-GB">
                <a:solidFill>
                  <a:srgbClr val="FFFFFF"/>
                </a:solidFill>
              </a:rPr>
              <a:t>4.0% of 16-24 year olds (2019-2020</a:t>
            </a:r>
            <a:endParaRPr lang="en-GB" sz="2000">
              <a:solidFill>
                <a:srgbClr val="FFFF00"/>
              </a:solidFill>
            </a:endParaRPr>
          </a:p>
        </p:txBody>
      </p:sp>
      <p:sp>
        <p:nvSpPr>
          <p:cNvPr id="9" name="TextBox 8">
            <a:extLst>
              <a:ext uri="{FF2B5EF4-FFF2-40B4-BE49-F238E27FC236}">
                <a16:creationId xmlns:a16="http://schemas.microsoft.com/office/drawing/2014/main" id="{A92D51E5-F862-498E-8038-114EEB41F4EF}"/>
              </a:ext>
            </a:extLst>
          </p:cNvPr>
          <p:cNvSpPr txBox="1"/>
          <p:nvPr/>
        </p:nvSpPr>
        <p:spPr>
          <a:xfrm>
            <a:off x="179512" y="2890948"/>
            <a:ext cx="2665362" cy="646331"/>
          </a:xfrm>
          <a:prstGeom prst="rect">
            <a:avLst/>
          </a:prstGeom>
          <a:noFill/>
          <a:ln>
            <a:solidFill>
              <a:srgbClr val="FFFF00"/>
            </a:solidFill>
          </a:ln>
        </p:spPr>
        <p:txBody>
          <a:bodyPr wrap="square" rtlCol="0">
            <a:spAutoFit/>
          </a:bodyPr>
          <a:lstStyle/>
          <a:p>
            <a:r>
              <a:rPr lang="en-GB" b="1">
                <a:solidFill>
                  <a:srgbClr val="FFFF00"/>
                </a:solidFill>
              </a:rPr>
              <a:t>Duration: </a:t>
            </a:r>
            <a:r>
              <a:rPr lang="en-GB">
                <a:solidFill>
                  <a:srgbClr val="FFFFFF"/>
                </a:solidFill>
              </a:rPr>
              <a:t>30-60mins onset, 3-5hrs duration</a:t>
            </a:r>
          </a:p>
        </p:txBody>
      </p:sp>
      <p:sp>
        <p:nvSpPr>
          <p:cNvPr id="10" name="TextBox 9">
            <a:extLst>
              <a:ext uri="{FF2B5EF4-FFF2-40B4-BE49-F238E27FC236}">
                <a16:creationId xmlns:a16="http://schemas.microsoft.com/office/drawing/2014/main" id="{38B8DFA0-D39D-4A49-B02D-B850661C0F41}"/>
              </a:ext>
            </a:extLst>
          </p:cNvPr>
          <p:cNvSpPr txBox="1"/>
          <p:nvPr/>
        </p:nvSpPr>
        <p:spPr>
          <a:xfrm>
            <a:off x="179512" y="3867541"/>
            <a:ext cx="2665362" cy="2585323"/>
          </a:xfrm>
          <a:prstGeom prst="rect">
            <a:avLst/>
          </a:prstGeom>
          <a:noFill/>
          <a:ln>
            <a:solidFill>
              <a:srgbClr val="FFFF00"/>
            </a:solidFill>
          </a:ln>
        </p:spPr>
        <p:txBody>
          <a:bodyPr wrap="square" rtlCol="0">
            <a:spAutoFit/>
          </a:bodyPr>
          <a:lstStyle/>
          <a:p>
            <a:r>
              <a:rPr lang="en-GB" b="1">
                <a:solidFill>
                  <a:srgbClr val="FFFF00"/>
                </a:solidFill>
              </a:rPr>
              <a:t>Effects: </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energetic, mild hallucinations, positive mood, sleepless, low appetite, feelings of empathy &amp; closeness, libido</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anxiety, panic attacks, nausea, hot, flushed, dizzy</a:t>
            </a:r>
          </a:p>
        </p:txBody>
      </p:sp>
      <p:sp>
        <p:nvSpPr>
          <p:cNvPr id="11" name="TextBox 10">
            <a:extLst>
              <a:ext uri="{FF2B5EF4-FFF2-40B4-BE49-F238E27FC236}">
                <a16:creationId xmlns:a16="http://schemas.microsoft.com/office/drawing/2014/main" id="{3BB1543B-576A-4FA6-9CCD-5B1E71CBFA31}"/>
              </a:ext>
            </a:extLst>
          </p:cNvPr>
          <p:cNvSpPr txBox="1"/>
          <p:nvPr/>
        </p:nvSpPr>
        <p:spPr>
          <a:xfrm>
            <a:off x="3059832" y="5066148"/>
            <a:ext cx="3239296" cy="1477328"/>
          </a:xfrm>
          <a:prstGeom prst="rect">
            <a:avLst/>
          </a:prstGeom>
          <a:noFill/>
          <a:ln>
            <a:solidFill>
              <a:srgbClr val="FFFF00"/>
            </a:solidFill>
          </a:ln>
        </p:spPr>
        <p:txBody>
          <a:bodyPr wrap="square" rtlCol="0">
            <a:spAutoFit/>
          </a:bodyPr>
          <a:lstStyle/>
          <a:p>
            <a:r>
              <a:rPr lang="en-GB" b="1">
                <a:solidFill>
                  <a:srgbClr val="FFFF00"/>
                </a:solidFill>
              </a:rPr>
              <a:t>Risks: </a:t>
            </a:r>
            <a:r>
              <a:rPr lang="en-GB">
                <a:solidFill>
                  <a:srgbClr val="FFFFFF"/>
                </a:solidFill>
              </a:rPr>
              <a:t>death from heat stroke, liver/kidney failure, heart failure, reaction to pill, excess water intake, convulsions/fits, low mood in comedown, depression</a:t>
            </a:r>
          </a:p>
        </p:txBody>
      </p:sp>
      <p:sp>
        <p:nvSpPr>
          <p:cNvPr id="12" name="TextBox 11">
            <a:extLst>
              <a:ext uri="{FF2B5EF4-FFF2-40B4-BE49-F238E27FC236}">
                <a16:creationId xmlns:a16="http://schemas.microsoft.com/office/drawing/2014/main" id="{3A69A848-6A09-4A27-B78F-117C8DFED2FA}"/>
              </a:ext>
            </a:extLst>
          </p:cNvPr>
          <p:cNvSpPr txBox="1"/>
          <p:nvPr/>
        </p:nvSpPr>
        <p:spPr>
          <a:xfrm>
            <a:off x="6837632" y="1068472"/>
            <a:ext cx="1823980" cy="646331"/>
          </a:xfrm>
          <a:prstGeom prst="rect">
            <a:avLst/>
          </a:prstGeom>
          <a:noFill/>
          <a:ln>
            <a:solidFill>
              <a:srgbClr val="FFFF00"/>
            </a:solidFill>
          </a:ln>
        </p:spPr>
        <p:txBody>
          <a:bodyPr wrap="square" rtlCol="0">
            <a:spAutoFit/>
          </a:bodyPr>
          <a:lstStyle/>
          <a:p>
            <a:r>
              <a:rPr lang="en-GB" b="1">
                <a:solidFill>
                  <a:srgbClr val="FFFF00"/>
                </a:solidFill>
              </a:rPr>
              <a:t>Law: </a:t>
            </a:r>
            <a:r>
              <a:rPr lang="en-GB">
                <a:solidFill>
                  <a:srgbClr val="FFFFFF"/>
                </a:solidFill>
              </a:rPr>
              <a:t>Class A, schedule 1</a:t>
            </a:r>
          </a:p>
        </p:txBody>
      </p:sp>
      <p:sp>
        <p:nvSpPr>
          <p:cNvPr id="13" name="TextBox 12">
            <a:extLst>
              <a:ext uri="{FF2B5EF4-FFF2-40B4-BE49-F238E27FC236}">
                <a16:creationId xmlns:a16="http://schemas.microsoft.com/office/drawing/2014/main" id="{A879EF04-64D9-4592-9A2F-EF99F4D957F9}"/>
              </a:ext>
            </a:extLst>
          </p:cNvPr>
          <p:cNvSpPr txBox="1"/>
          <p:nvPr/>
        </p:nvSpPr>
        <p:spPr>
          <a:xfrm>
            <a:off x="6837632" y="1881638"/>
            <a:ext cx="1823980" cy="923330"/>
          </a:xfrm>
          <a:prstGeom prst="rect">
            <a:avLst/>
          </a:prstGeom>
          <a:noFill/>
          <a:ln>
            <a:solidFill>
              <a:srgbClr val="FFFF00"/>
            </a:solidFill>
          </a:ln>
        </p:spPr>
        <p:txBody>
          <a:bodyPr wrap="square" rtlCol="0">
            <a:spAutoFit/>
          </a:bodyPr>
          <a:lstStyle/>
          <a:p>
            <a:r>
              <a:rPr lang="en-GB" b="1">
                <a:solidFill>
                  <a:srgbClr val="FFFF00"/>
                </a:solidFill>
              </a:rPr>
              <a:t>Cost: </a:t>
            </a:r>
            <a:r>
              <a:rPr lang="en-GB">
                <a:solidFill>
                  <a:srgbClr val="FFFFFF"/>
                </a:solidFill>
              </a:rPr>
              <a:t>£1-£10 per tab, £30-£50 per gram for powder</a:t>
            </a:r>
          </a:p>
        </p:txBody>
      </p:sp>
      <p:sp>
        <p:nvSpPr>
          <p:cNvPr id="14" name="TextBox 13">
            <a:extLst>
              <a:ext uri="{FF2B5EF4-FFF2-40B4-BE49-F238E27FC236}">
                <a16:creationId xmlns:a16="http://schemas.microsoft.com/office/drawing/2014/main" id="{88C74256-0211-4F02-B5A8-4ECF2CEB5425}"/>
              </a:ext>
            </a:extLst>
          </p:cNvPr>
          <p:cNvSpPr txBox="1"/>
          <p:nvPr/>
        </p:nvSpPr>
        <p:spPr>
          <a:xfrm>
            <a:off x="6837632" y="2995772"/>
            <a:ext cx="1823980" cy="1477328"/>
          </a:xfrm>
          <a:prstGeom prst="rect">
            <a:avLst/>
          </a:prstGeom>
          <a:noFill/>
          <a:ln>
            <a:solidFill>
              <a:srgbClr val="FFFF00"/>
            </a:solidFill>
          </a:ln>
        </p:spPr>
        <p:txBody>
          <a:bodyPr wrap="square" rtlCol="0">
            <a:spAutoFit/>
          </a:bodyPr>
          <a:lstStyle/>
          <a:p>
            <a:r>
              <a:rPr lang="en-GB" b="1">
                <a:solidFill>
                  <a:srgbClr val="FFFF00"/>
                </a:solidFill>
              </a:rPr>
              <a:t>Source: </a:t>
            </a:r>
            <a:r>
              <a:rPr lang="en-GB">
                <a:solidFill>
                  <a:srgbClr val="FFFFFF"/>
                </a:solidFill>
              </a:rPr>
              <a:t>UK MDMA </a:t>
            </a:r>
            <a:r>
              <a:rPr lang="en-GB" err="1">
                <a:solidFill>
                  <a:srgbClr val="FFFFFF"/>
                </a:solidFill>
              </a:rPr>
              <a:t>predominantely</a:t>
            </a:r>
            <a:r>
              <a:rPr lang="en-GB">
                <a:solidFill>
                  <a:srgbClr val="FFFFFF"/>
                </a:solidFill>
              </a:rPr>
              <a:t> made in Europe and Asia </a:t>
            </a:r>
          </a:p>
        </p:txBody>
      </p:sp>
      <p:sp>
        <p:nvSpPr>
          <p:cNvPr id="15" name="TextBox 14">
            <a:extLst>
              <a:ext uri="{FF2B5EF4-FFF2-40B4-BE49-F238E27FC236}">
                <a16:creationId xmlns:a16="http://schemas.microsoft.com/office/drawing/2014/main" id="{24821DDC-E4DC-4D93-95A0-42F1C8639CEF}"/>
              </a:ext>
            </a:extLst>
          </p:cNvPr>
          <p:cNvSpPr txBox="1"/>
          <p:nvPr/>
        </p:nvSpPr>
        <p:spPr>
          <a:xfrm>
            <a:off x="6837632" y="4566319"/>
            <a:ext cx="1849168" cy="1754326"/>
          </a:xfrm>
          <a:prstGeom prst="rect">
            <a:avLst/>
          </a:prstGeom>
          <a:noFill/>
          <a:ln>
            <a:solidFill>
              <a:srgbClr val="FFFF00"/>
            </a:solidFill>
          </a:ln>
        </p:spPr>
        <p:txBody>
          <a:bodyPr wrap="square" rtlCol="0">
            <a:spAutoFit/>
          </a:bodyPr>
          <a:lstStyle/>
          <a:p>
            <a:r>
              <a:rPr lang="en-GB" b="1">
                <a:solidFill>
                  <a:srgbClr val="FFFF00"/>
                </a:solidFill>
              </a:rPr>
              <a:t>Indicators: </a:t>
            </a:r>
            <a:r>
              <a:rPr lang="en-GB">
                <a:solidFill>
                  <a:srgbClr val="FFFFFF"/>
                </a:solidFill>
              </a:rPr>
              <a:t>dilated pupils, grinding teeth, sweaty, happy mood, energetic, clenched jaw</a:t>
            </a:r>
          </a:p>
        </p:txBody>
      </p:sp>
      <p:cxnSp>
        <p:nvCxnSpPr>
          <p:cNvPr id="17" name="Straight Connector 16">
            <a:extLst>
              <a:ext uri="{FF2B5EF4-FFF2-40B4-BE49-F238E27FC236}">
                <a16:creationId xmlns:a16="http://schemas.microsoft.com/office/drawing/2014/main" id="{AF2447B2-7DDE-41EC-B645-EC3EAACBA79A}"/>
              </a:ext>
            </a:extLst>
          </p:cNvPr>
          <p:cNvCxnSpPr>
            <a:cxnSpLocks/>
            <a:stCxn id="6" idx="2"/>
            <a:endCxn id="5" idx="0"/>
          </p:cNvCxnSpPr>
          <p:nvPr/>
        </p:nvCxnSpPr>
        <p:spPr>
          <a:xfrm flipH="1">
            <a:off x="4711843" y="1778463"/>
            <a:ext cx="28347" cy="438965"/>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FFC42430-EA06-409B-AE8B-9C24FC0DD49B}"/>
              </a:ext>
            </a:extLst>
          </p:cNvPr>
          <p:cNvCxnSpPr/>
          <p:nvPr/>
        </p:nvCxnSpPr>
        <p:spPr>
          <a:xfrm>
            <a:off x="2844874" y="1702746"/>
            <a:ext cx="578062" cy="514682"/>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DF242A42-F8DF-4FC4-931F-02692C0F2735}"/>
              </a:ext>
            </a:extLst>
          </p:cNvPr>
          <p:cNvCxnSpPr>
            <a:stCxn id="8" idx="3"/>
          </p:cNvCxnSpPr>
          <p:nvPr/>
        </p:nvCxnSpPr>
        <p:spPr>
          <a:xfrm>
            <a:off x="2844874" y="2307967"/>
            <a:ext cx="578062" cy="379251"/>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D71AC091-1C9D-4653-BB3C-1F26A472DEE6}"/>
              </a:ext>
            </a:extLst>
          </p:cNvPr>
          <p:cNvCxnSpPr>
            <a:stCxn id="9" idx="3"/>
            <a:endCxn id="5" idx="1"/>
          </p:cNvCxnSpPr>
          <p:nvPr/>
        </p:nvCxnSpPr>
        <p:spPr>
          <a:xfrm>
            <a:off x="2844874" y="3214114"/>
            <a:ext cx="578062" cy="214887"/>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0683EDD6-3352-44B3-98C0-7BACBD7E1D79}"/>
              </a:ext>
            </a:extLst>
          </p:cNvPr>
          <p:cNvCxnSpPr/>
          <p:nvPr/>
        </p:nvCxnSpPr>
        <p:spPr>
          <a:xfrm flipV="1">
            <a:off x="2844874" y="4198586"/>
            <a:ext cx="578062" cy="367733"/>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9496A7D4-E920-4332-820F-1E1F75EDB695}"/>
              </a:ext>
            </a:extLst>
          </p:cNvPr>
          <p:cNvCxnSpPr>
            <a:stCxn id="11" idx="0"/>
            <a:endCxn id="5" idx="2"/>
          </p:cNvCxnSpPr>
          <p:nvPr/>
        </p:nvCxnSpPr>
        <p:spPr>
          <a:xfrm flipV="1">
            <a:off x="4679480" y="4640573"/>
            <a:ext cx="32363" cy="425575"/>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7161C7CF-9127-4B8B-A7D0-DB6250C4055E}"/>
              </a:ext>
            </a:extLst>
          </p:cNvPr>
          <p:cNvCxnSpPr/>
          <p:nvPr/>
        </p:nvCxnSpPr>
        <p:spPr>
          <a:xfrm flipH="1" flipV="1">
            <a:off x="6000750" y="4382452"/>
            <a:ext cx="836882" cy="258121"/>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49B0927-55DE-476D-A956-563362C88D2B}"/>
              </a:ext>
            </a:extLst>
          </p:cNvPr>
          <p:cNvCxnSpPr>
            <a:stCxn id="14" idx="1"/>
          </p:cNvCxnSpPr>
          <p:nvPr/>
        </p:nvCxnSpPr>
        <p:spPr>
          <a:xfrm flipH="1" flipV="1">
            <a:off x="6000750" y="3318937"/>
            <a:ext cx="836882" cy="415499"/>
          </a:xfrm>
          <a:prstGeom prst="line">
            <a:avLst/>
          </a:prstGeom>
        </p:spPr>
        <p:style>
          <a:lnRef idx="1">
            <a:schemeClr val="dk1"/>
          </a:lnRef>
          <a:fillRef idx="0">
            <a:schemeClr val="dk1"/>
          </a:fillRef>
          <a:effectRef idx="0">
            <a:schemeClr val="dk1"/>
          </a:effectRef>
          <a:fontRef idx="minor">
            <a:schemeClr val="tx1"/>
          </a:fontRef>
        </p:style>
      </p:cxnSp>
      <p:cxnSp>
        <p:nvCxnSpPr>
          <p:cNvPr id="14337" name="Straight Connector 14336">
            <a:extLst>
              <a:ext uri="{FF2B5EF4-FFF2-40B4-BE49-F238E27FC236}">
                <a16:creationId xmlns:a16="http://schemas.microsoft.com/office/drawing/2014/main" id="{29DB7181-C025-42D4-A676-FE02E292555E}"/>
              </a:ext>
            </a:extLst>
          </p:cNvPr>
          <p:cNvCxnSpPr>
            <a:stCxn id="13" idx="1"/>
          </p:cNvCxnSpPr>
          <p:nvPr/>
        </p:nvCxnSpPr>
        <p:spPr>
          <a:xfrm flipH="1">
            <a:off x="6000750" y="2343303"/>
            <a:ext cx="836882" cy="181075"/>
          </a:xfrm>
          <a:prstGeom prst="line">
            <a:avLst/>
          </a:prstGeom>
        </p:spPr>
        <p:style>
          <a:lnRef idx="1">
            <a:schemeClr val="dk1"/>
          </a:lnRef>
          <a:fillRef idx="0">
            <a:schemeClr val="dk1"/>
          </a:fillRef>
          <a:effectRef idx="0">
            <a:schemeClr val="dk1"/>
          </a:effectRef>
          <a:fontRef idx="minor">
            <a:schemeClr val="tx1"/>
          </a:fontRef>
        </p:style>
      </p:cxnSp>
      <p:cxnSp>
        <p:nvCxnSpPr>
          <p:cNvPr id="14340" name="Straight Connector 14339">
            <a:extLst>
              <a:ext uri="{FF2B5EF4-FFF2-40B4-BE49-F238E27FC236}">
                <a16:creationId xmlns:a16="http://schemas.microsoft.com/office/drawing/2014/main" id="{317F72DB-2477-443E-B845-02B64624AC45}"/>
              </a:ext>
            </a:extLst>
          </p:cNvPr>
          <p:cNvCxnSpPr/>
          <p:nvPr/>
        </p:nvCxnSpPr>
        <p:spPr>
          <a:xfrm flipH="1">
            <a:off x="6000750" y="1649290"/>
            <a:ext cx="836882" cy="568138"/>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14347436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05482"/>
          </a:xfrm>
        </p:spPr>
        <p:txBody>
          <a:bodyPr/>
          <a:lstStyle/>
          <a:p>
            <a:r>
              <a:rPr lang="en-GB"/>
              <a:t>Heroin</a:t>
            </a:r>
          </a:p>
        </p:txBody>
      </p:sp>
      <p:pic>
        <p:nvPicPr>
          <p:cNvPr id="5" name="Picture 4" descr="A picture containing edible seed, vegetable&#10;&#10;Description automatically generated">
            <a:extLst>
              <a:ext uri="{FF2B5EF4-FFF2-40B4-BE49-F238E27FC236}">
                <a16:creationId xmlns:a16="http://schemas.microsoft.com/office/drawing/2014/main" id="{497C8982-A602-4E68-9117-D42B0D8EF3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4698" y="2430587"/>
            <a:ext cx="2654605" cy="1996827"/>
          </a:xfrm>
          <a:prstGeom prst="rect">
            <a:avLst/>
          </a:prstGeom>
        </p:spPr>
      </p:pic>
      <p:sp>
        <p:nvSpPr>
          <p:cNvPr id="6" name="TextBox 5">
            <a:extLst>
              <a:ext uri="{FF2B5EF4-FFF2-40B4-BE49-F238E27FC236}">
                <a16:creationId xmlns:a16="http://schemas.microsoft.com/office/drawing/2014/main" id="{9CFFC280-1F7E-4477-BB64-34E2F5041050}"/>
              </a:ext>
            </a:extLst>
          </p:cNvPr>
          <p:cNvSpPr txBox="1"/>
          <p:nvPr/>
        </p:nvSpPr>
        <p:spPr>
          <a:xfrm>
            <a:off x="2915816" y="1052736"/>
            <a:ext cx="3384376" cy="646331"/>
          </a:xfrm>
          <a:prstGeom prst="rect">
            <a:avLst/>
          </a:prstGeom>
          <a:noFill/>
          <a:ln>
            <a:solidFill>
              <a:srgbClr val="FFFF00"/>
            </a:solidFill>
          </a:ln>
        </p:spPr>
        <p:txBody>
          <a:bodyPr wrap="square" rtlCol="0">
            <a:spAutoFit/>
          </a:bodyPr>
          <a:lstStyle/>
          <a:p>
            <a:r>
              <a:rPr lang="en-GB" b="1">
                <a:solidFill>
                  <a:srgbClr val="FFFF00"/>
                </a:solidFill>
              </a:rPr>
              <a:t>AKA: </a:t>
            </a:r>
            <a:r>
              <a:rPr lang="en-GB">
                <a:solidFill>
                  <a:srgbClr val="FFFFFF"/>
                </a:solidFill>
              </a:rPr>
              <a:t>Diamorphine, brown, </a:t>
            </a:r>
            <a:r>
              <a:rPr lang="en-GB" err="1">
                <a:solidFill>
                  <a:srgbClr val="FFFFFF"/>
                </a:solidFill>
              </a:rPr>
              <a:t>skag</a:t>
            </a:r>
            <a:r>
              <a:rPr lang="en-GB">
                <a:solidFill>
                  <a:srgbClr val="FFFFFF"/>
                </a:solidFill>
              </a:rPr>
              <a:t>, smack, gear, H, china white</a:t>
            </a:r>
          </a:p>
        </p:txBody>
      </p:sp>
      <p:sp>
        <p:nvSpPr>
          <p:cNvPr id="7" name="TextBox 6">
            <a:extLst>
              <a:ext uri="{FF2B5EF4-FFF2-40B4-BE49-F238E27FC236}">
                <a16:creationId xmlns:a16="http://schemas.microsoft.com/office/drawing/2014/main" id="{6ED9D1FC-C4CB-4118-82C2-EEE228193248}"/>
              </a:ext>
            </a:extLst>
          </p:cNvPr>
          <p:cNvSpPr txBox="1"/>
          <p:nvPr/>
        </p:nvSpPr>
        <p:spPr>
          <a:xfrm>
            <a:off x="457200" y="1052736"/>
            <a:ext cx="2098576" cy="1477328"/>
          </a:xfrm>
          <a:prstGeom prst="rect">
            <a:avLst/>
          </a:prstGeom>
          <a:noFill/>
          <a:ln>
            <a:solidFill>
              <a:srgbClr val="FFFF00"/>
            </a:solidFill>
          </a:ln>
        </p:spPr>
        <p:txBody>
          <a:bodyPr wrap="square" rtlCol="0">
            <a:spAutoFit/>
          </a:bodyPr>
          <a:lstStyle/>
          <a:p>
            <a:r>
              <a:rPr lang="en-GB" b="1">
                <a:solidFill>
                  <a:srgbClr val="FFFF00"/>
                </a:solidFill>
              </a:rPr>
              <a:t>Method of use: </a:t>
            </a:r>
            <a:r>
              <a:rPr lang="en-GB">
                <a:solidFill>
                  <a:srgbClr val="FFFFFF"/>
                </a:solidFill>
              </a:rPr>
              <a:t>smoked – </a:t>
            </a:r>
            <a:r>
              <a:rPr lang="en-GB" i="1">
                <a:solidFill>
                  <a:srgbClr val="FFFFFF"/>
                </a:solidFill>
              </a:rPr>
              <a:t>chasing the dragon/booting, </a:t>
            </a:r>
            <a:r>
              <a:rPr lang="en-GB">
                <a:solidFill>
                  <a:srgbClr val="FFFFFF"/>
                </a:solidFill>
              </a:rPr>
              <a:t>injected, rectal, snorted </a:t>
            </a:r>
          </a:p>
        </p:txBody>
      </p:sp>
      <p:sp>
        <p:nvSpPr>
          <p:cNvPr id="8" name="TextBox 7">
            <a:extLst>
              <a:ext uri="{FF2B5EF4-FFF2-40B4-BE49-F238E27FC236}">
                <a16:creationId xmlns:a16="http://schemas.microsoft.com/office/drawing/2014/main" id="{76E30EFD-627D-416C-A3EC-B8A2293FA5E5}"/>
              </a:ext>
            </a:extLst>
          </p:cNvPr>
          <p:cNvSpPr txBox="1"/>
          <p:nvPr/>
        </p:nvSpPr>
        <p:spPr>
          <a:xfrm>
            <a:off x="611560" y="2780928"/>
            <a:ext cx="1944216" cy="923330"/>
          </a:xfrm>
          <a:prstGeom prst="rect">
            <a:avLst/>
          </a:prstGeom>
          <a:noFill/>
          <a:ln>
            <a:solidFill>
              <a:srgbClr val="FFFF00"/>
            </a:solidFill>
          </a:ln>
        </p:spPr>
        <p:txBody>
          <a:bodyPr wrap="square" rtlCol="0">
            <a:spAutoFit/>
          </a:bodyPr>
          <a:lstStyle/>
          <a:p>
            <a:r>
              <a:rPr lang="en-GB" b="1">
                <a:solidFill>
                  <a:srgbClr val="FFFF00"/>
                </a:solidFill>
              </a:rPr>
              <a:t>Popularity: </a:t>
            </a:r>
            <a:r>
              <a:rPr lang="en-GB">
                <a:solidFill>
                  <a:srgbClr val="FFFFFF"/>
                </a:solidFill>
              </a:rPr>
              <a:t>0.0% of 16-24 year olds (2019-2020)</a:t>
            </a:r>
            <a:endParaRPr lang="en-GB">
              <a:solidFill>
                <a:srgbClr val="FFFF00"/>
              </a:solidFill>
            </a:endParaRPr>
          </a:p>
        </p:txBody>
      </p:sp>
      <p:sp>
        <p:nvSpPr>
          <p:cNvPr id="9" name="TextBox 8">
            <a:extLst>
              <a:ext uri="{FF2B5EF4-FFF2-40B4-BE49-F238E27FC236}">
                <a16:creationId xmlns:a16="http://schemas.microsoft.com/office/drawing/2014/main" id="{E492708E-8E28-4FB5-BCCC-66B4D2F3D633}"/>
              </a:ext>
            </a:extLst>
          </p:cNvPr>
          <p:cNvSpPr txBox="1"/>
          <p:nvPr/>
        </p:nvSpPr>
        <p:spPr>
          <a:xfrm>
            <a:off x="609545" y="4013484"/>
            <a:ext cx="1944216" cy="369332"/>
          </a:xfrm>
          <a:prstGeom prst="rect">
            <a:avLst/>
          </a:prstGeom>
          <a:noFill/>
          <a:ln>
            <a:solidFill>
              <a:srgbClr val="FFFF00"/>
            </a:solidFill>
          </a:ln>
        </p:spPr>
        <p:txBody>
          <a:bodyPr wrap="square" rtlCol="0">
            <a:spAutoFit/>
          </a:bodyPr>
          <a:lstStyle/>
          <a:p>
            <a:r>
              <a:rPr lang="en-GB" b="1">
                <a:solidFill>
                  <a:srgbClr val="FFFF00"/>
                </a:solidFill>
              </a:rPr>
              <a:t>Duration: </a:t>
            </a:r>
            <a:r>
              <a:rPr lang="en-GB">
                <a:solidFill>
                  <a:srgbClr val="FFFFFF"/>
                </a:solidFill>
              </a:rPr>
              <a:t>6 hrs </a:t>
            </a:r>
          </a:p>
        </p:txBody>
      </p:sp>
      <p:sp>
        <p:nvSpPr>
          <p:cNvPr id="10" name="TextBox 9">
            <a:extLst>
              <a:ext uri="{FF2B5EF4-FFF2-40B4-BE49-F238E27FC236}">
                <a16:creationId xmlns:a16="http://schemas.microsoft.com/office/drawing/2014/main" id="{3AAF73F8-7A91-4D58-8DC5-A440BCD8DF97}"/>
              </a:ext>
            </a:extLst>
          </p:cNvPr>
          <p:cNvSpPr txBox="1"/>
          <p:nvPr/>
        </p:nvSpPr>
        <p:spPr>
          <a:xfrm>
            <a:off x="499190" y="4650492"/>
            <a:ext cx="2143377" cy="2031325"/>
          </a:xfrm>
          <a:prstGeom prst="rect">
            <a:avLst/>
          </a:prstGeom>
          <a:noFill/>
          <a:ln>
            <a:solidFill>
              <a:srgbClr val="FFFF00"/>
            </a:solidFill>
          </a:ln>
        </p:spPr>
        <p:txBody>
          <a:bodyPr wrap="square" rtlCol="0">
            <a:spAutoFit/>
          </a:bodyPr>
          <a:lstStyle/>
          <a:p>
            <a:r>
              <a:rPr lang="en-GB" b="1">
                <a:solidFill>
                  <a:srgbClr val="FFFF00"/>
                </a:solidFill>
              </a:rPr>
              <a:t>Effects: </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calm, relaxed, euphoric, drowsy, pain relief, supressed cough</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itchy skin, constipation</a:t>
            </a:r>
          </a:p>
        </p:txBody>
      </p:sp>
      <p:sp>
        <p:nvSpPr>
          <p:cNvPr id="11" name="TextBox 10">
            <a:extLst>
              <a:ext uri="{FF2B5EF4-FFF2-40B4-BE49-F238E27FC236}">
                <a16:creationId xmlns:a16="http://schemas.microsoft.com/office/drawing/2014/main" id="{CD8CE83F-4017-48E2-9C57-DC83CEA2F9E2}"/>
              </a:ext>
            </a:extLst>
          </p:cNvPr>
          <p:cNvSpPr txBox="1"/>
          <p:nvPr/>
        </p:nvSpPr>
        <p:spPr>
          <a:xfrm>
            <a:off x="2847247" y="4889079"/>
            <a:ext cx="3384375" cy="1754326"/>
          </a:xfrm>
          <a:prstGeom prst="rect">
            <a:avLst/>
          </a:prstGeom>
          <a:noFill/>
          <a:ln>
            <a:solidFill>
              <a:srgbClr val="FFFF00"/>
            </a:solidFill>
          </a:ln>
        </p:spPr>
        <p:txBody>
          <a:bodyPr wrap="square" rtlCol="0">
            <a:spAutoFit/>
          </a:bodyPr>
          <a:lstStyle/>
          <a:p>
            <a:r>
              <a:rPr lang="en-GB" b="1">
                <a:solidFill>
                  <a:srgbClr val="FFFF00"/>
                </a:solidFill>
              </a:rPr>
              <a:t>Risks: dependency, </a:t>
            </a:r>
            <a:r>
              <a:rPr lang="en-GB">
                <a:solidFill>
                  <a:srgbClr val="FFFFFF"/>
                </a:solidFill>
              </a:rPr>
              <a:t> fatal </a:t>
            </a:r>
            <a:r>
              <a:rPr lang="en-GB" err="1">
                <a:solidFill>
                  <a:srgbClr val="FFFFFF"/>
                </a:solidFill>
              </a:rPr>
              <a:t>overdose,respiratory</a:t>
            </a:r>
            <a:r>
              <a:rPr lang="en-GB">
                <a:solidFill>
                  <a:srgbClr val="FFFFFF"/>
                </a:solidFill>
              </a:rPr>
              <a:t> problems, injecting complications, lung damage from smoking, overdose risk worsened via variable quality and mixing drugs </a:t>
            </a:r>
          </a:p>
        </p:txBody>
      </p:sp>
      <p:sp>
        <p:nvSpPr>
          <p:cNvPr id="12" name="TextBox 11">
            <a:extLst>
              <a:ext uri="{FF2B5EF4-FFF2-40B4-BE49-F238E27FC236}">
                <a16:creationId xmlns:a16="http://schemas.microsoft.com/office/drawing/2014/main" id="{874647D1-BABE-4C80-868F-310419DA8258}"/>
              </a:ext>
            </a:extLst>
          </p:cNvPr>
          <p:cNvSpPr txBox="1"/>
          <p:nvPr/>
        </p:nvSpPr>
        <p:spPr>
          <a:xfrm>
            <a:off x="6952176" y="1245279"/>
            <a:ext cx="1575618" cy="646331"/>
          </a:xfrm>
          <a:prstGeom prst="rect">
            <a:avLst/>
          </a:prstGeom>
          <a:noFill/>
          <a:ln>
            <a:solidFill>
              <a:srgbClr val="FFFF00"/>
            </a:solidFill>
          </a:ln>
        </p:spPr>
        <p:txBody>
          <a:bodyPr wrap="square" rtlCol="0">
            <a:spAutoFit/>
          </a:bodyPr>
          <a:lstStyle/>
          <a:p>
            <a:r>
              <a:rPr lang="en-GB" b="1"/>
              <a:t>Law: </a:t>
            </a:r>
            <a:r>
              <a:rPr lang="en-GB">
                <a:solidFill>
                  <a:srgbClr val="FFFFFF"/>
                </a:solidFill>
              </a:rPr>
              <a:t>Class A, schedule 2 </a:t>
            </a:r>
          </a:p>
        </p:txBody>
      </p:sp>
      <p:sp>
        <p:nvSpPr>
          <p:cNvPr id="13" name="TextBox 12">
            <a:extLst>
              <a:ext uri="{FF2B5EF4-FFF2-40B4-BE49-F238E27FC236}">
                <a16:creationId xmlns:a16="http://schemas.microsoft.com/office/drawing/2014/main" id="{885FC790-9107-4407-97A9-CEEE4845A847}"/>
              </a:ext>
            </a:extLst>
          </p:cNvPr>
          <p:cNvSpPr txBox="1"/>
          <p:nvPr/>
        </p:nvSpPr>
        <p:spPr>
          <a:xfrm>
            <a:off x="6947530" y="2201965"/>
            <a:ext cx="1580264" cy="923330"/>
          </a:xfrm>
          <a:prstGeom prst="rect">
            <a:avLst/>
          </a:prstGeom>
          <a:noFill/>
          <a:ln>
            <a:solidFill>
              <a:srgbClr val="FFFF00"/>
            </a:solidFill>
          </a:ln>
        </p:spPr>
        <p:txBody>
          <a:bodyPr wrap="square" rtlCol="0">
            <a:spAutoFit/>
          </a:bodyPr>
          <a:lstStyle/>
          <a:p>
            <a:r>
              <a:rPr lang="en-GB" b="1">
                <a:solidFill>
                  <a:srgbClr val="FFFF00"/>
                </a:solidFill>
              </a:rPr>
              <a:t>Cost: </a:t>
            </a:r>
            <a:r>
              <a:rPr lang="en-GB">
                <a:solidFill>
                  <a:srgbClr val="FFFFFF"/>
                </a:solidFill>
              </a:rPr>
              <a:t>£10 per bag (0.1g), £60 per gram</a:t>
            </a:r>
          </a:p>
        </p:txBody>
      </p:sp>
      <p:sp>
        <p:nvSpPr>
          <p:cNvPr id="14" name="TextBox 13">
            <a:extLst>
              <a:ext uri="{FF2B5EF4-FFF2-40B4-BE49-F238E27FC236}">
                <a16:creationId xmlns:a16="http://schemas.microsoft.com/office/drawing/2014/main" id="{EE244C66-C871-4AE0-880E-58F654105C2A}"/>
              </a:ext>
            </a:extLst>
          </p:cNvPr>
          <p:cNvSpPr txBox="1"/>
          <p:nvPr/>
        </p:nvSpPr>
        <p:spPr>
          <a:xfrm>
            <a:off x="6947530" y="3260769"/>
            <a:ext cx="1580264" cy="1477328"/>
          </a:xfrm>
          <a:prstGeom prst="rect">
            <a:avLst/>
          </a:prstGeom>
          <a:noFill/>
          <a:ln>
            <a:solidFill>
              <a:srgbClr val="FFFF00"/>
            </a:solidFill>
          </a:ln>
        </p:spPr>
        <p:txBody>
          <a:bodyPr wrap="square" rtlCol="0">
            <a:spAutoFit/>
          </a:bodyPr>
          <a:lstStyle/>
          <a:p>
            <a:r>
              <a:rPr lang="en-GB" b="1">
                <a:solidFill>
                  <a:srgbClr val="FFFF00"/>
                </a:solidFill>
              </a:rPr>
              <a:t>Source: </a:t>
            </a:r>
            <a:r>
              <a:rPr lang="en-GB">
                <a:solidFill>
                  <a:srgbClr val="FFFFFF"/>
                </a:solidFill>
              </a:rPr>
              <a:t>processed from poppies (mainly in  Afghanistan)</a:t>
            </a:r>
          </a:p>
        </p:txBody>
      </p:sp>
      <p:sp>
        <p:nvSpPr>
          <p:cNvPr id="15" name="TextBox 14">
            <a:extLst>
              <a:ext uri="{FF2B5EF4-FFF2-40B4-BE49-F238E27FC236}">
                <a16:creationId xmlns:a16="http://schemas.microsoft.com/office/drawing/2014/main" id="{EB81ECE0-6C30-4775-9BBD-C5A89F9ACBC0}"/>
              </a:ext>
            </a:extLst>
          </p:cNvPr>
          <p:cNvSpPr txBox="1"/>
          <p:nvPr/>
        </p:nvSpPr>
        <p:spPr>
          <a:xfrm>
            <a:off x="6436302" y="4873571"/>
            <a:ext cx="2376264" cy="1477328"/>
          </a:xfrm>
          <a:prstGeom prst="rect">
            <a:avLst/>
          </a:prstGeom>
          <a:noFill/>
          <a:ln>
            <a:solidFill>
              <a:srgbClr val="FFFF00"/>
            </a:solidFill>
          </a:ln>
        </p:spPr>
        <p:txBody>
          <a:bodyPr wrap="square" rtlCol="0">
            <a:spAutoFit/>
          </a:bodyPr>
          <a:lstStyle/>
          <a:p>
            <a:r>
              <a:rPr lang="en-GB" b="1">
                <a:solidFill>
                  <a:srgbClr val="FFFF00"/>
                </a:solidFill>
              </a:rPr>
              <a:t>Indicators: </a:t>
            </a:r>
            <a:r>
              <a:rPr lang="en-GB">
                <a:solidFill>
                  <a:srgbClr val="FFFFFF"/>
                </a:solidFill>
              </a:rPr>
              <a:t>constricted pupils, drowsy, itching, ‘nodding off’, slow pulse, shallow breathing </a:t>
            </a:r>
          </a:p>
        </p:txBody>
      </p:sp>
      <p:cxnSp>
        <p:nvCxnSpPr>
          <p:cNvPr id="17" name="Straight Connector 16">
            <a:extLst>
              <a:ext uri="{FF2B5EF4-FFF2-40B4-BE49-F238E27FC236}">
                <a16:creationId xmlns:a16="http://schemas.microsoft.com/office/drawing/2014/main" id="{7E170049-0C6A-42FD-84EC-970FCD3C54A0}"/>
              </a:ext>
            </a:extLst>
          </p:cNvPr>
          <p:cNvCxnSpPr/>
          <p:nvPr/>
        </p:nvCxnSpPr>
        <p:spPr>
          <a:xfrm>
            <a:off x="2555776" y="1982266"/>
            <a:ext cx="688922" cy="448321"/>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FA0203D0-CBA3-4285-BE89-020F2483E206}"/>
              </a:ext>
            </a:extLst>
          </p:cNvPr>
          <p:cNvCxnSpPr>
            <a:stCxn id="8" idx="3"/>
            <a:endCxn id="5" idx="1"/>
          </p:cNvCxnSpPr>
          <p:nvPr/>
        </p:nvCxnSpPr>
        <p:spPr>
          <a:xfrm>
            <a:off x="2555776" y="3242593"/>
            <a:ext cx="688922" cy="186408"/>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71C0BDA-2B67-4B67-9622-2ED456C50ED5}"/>
              </a:ext>
            </a:extLst>
          </p:cNvPr>
          <p:cNvCxnSpPr>
            <a:stCxn id="9" idx="3"/>
          </p:cNvCxnSpPr>
          <p:nvPr/>
        </p:nvCxnSpPr>
        <p:spPr>
          <a:xfrm flipV="1">
            <a:off x="2553761" y="4002857"/>
            <a:ext cx="688922" cy="195293"/>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52994F1A-A335-40AD-8160-4CD515F5EE3C}"/>
              </a:ext>
            </a:extLst>
          </p:cNvPr>
          <p:cNvCxnSpPr>
            <a:cxnSpLocks/>
          </p:cNvCxnSpPr>
          <p:nvPr/>
        </p:nvCxnSpPr>
        <p:spPr>
          <a:xfrm flipV="1">
            <a:off x="2642567" y="4427414"/>
            <a:ext cx="885317" cy="223078"/>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0C5B9C4F-E0A3-4DCC-AE5C-E38AE1B150A2}"/>
              </a:ext>
            </a:extLst>
          </p:cNvPr>
          <p:cNvCxnSpPr>
            <a:cxnSpLocks/>
            <a:stCxn id="11" idx="0"/>
            <a:endCxn id="5" idx="2"/>
          </p:cNvCxnSpPr>
          <p:nvPr/>
        </p:nvCxnSpPr>
        <p:spPr>
          <a:xfrm flipV="1">
            <a:off x="4539435" y="4427414"/>
            <a:ext cx="32566" cy="461665"/>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ED022BF7-1DDE-47CE-B1B0-3A9EBD2F6798}"/>
              </a:ext>
            </a:extLst>
          </p:cNvPr>
          <p:cNvCxnSpPr/>
          <p:nvPr/>
        </p:nvCxnSpPr>
        <p:spPr>
          <a:xfrm flipH="1" flipV="1">
            <a:off x="5877836" y="4427414"/>
            <a:ext cx="558466" cy="446157"/>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5165B6F2-0B4B-4ACE-89E2-3351E977625D}"/>
              </a:ext>
            </a:extLst>
          </p:cNvPr>
          <p:cNvCxnSpPr>
            <a:stCxn id="14" idx="1"/>
          </p:cNvCxnSpPr>
          <p:nvPr/>
        </p:nvCxnSpPr>
        <p:spPr>
          <a:xfrm flipH="1" flipV="1">
            <a:off x="5913840" y="3860934"/>
            <a:ext cx="1033690" cy="138499"/>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A83FF78B-D644-4C35-BC62-249420D37432}"/>
              </a:ext>
            </a:extLst>
          </p:cNvPr>
          <p:cNvCxnSpPr>
            <a:stCxn id="13" idx="1"/>
          </p:cNvCxnSpPr>
          <p:nvPr/>
        </p:nvCxnSpPr>
        <p:spPr>
          <a:xfrm flipH="1">
            <a:off x="5899303" y="2663630"/>
            <a:ext cx="1048227" cy="234212"/>
          </a:xfrm>
          <a:prstGeom prst="line">
            <a:avLst/>
          </a:prstGeom>
        </p:spPr>
        <p:style>
          <a:lnRef idx="1">
            <a:schemeClr val="dk1"/>
          </a:lnRef>
          <a:fillRef idx="0">
            <a:schemeClr val="dk1"/>
          </a:fillRef>
          <a:effectRef idx="0">
            <a:schemeClr val="dk1"/>
          </a:effectRef>
          <a:fontRef idx="minor">
            <a:schemeClr val="tx1"/>
          </a:fontRef>
        </p:style>
      </p:cxnSp>
      <p:cxnSp>
        <p:nvCxnSpPr>
          <p:cNvPr id="17409" name="Straight Connector 17408">
            <a:extLst>
              <a:ext uri="{FF2B5EF4-FFF2-40B4-BE49-F238E27FC236}">
                <a16:creationId xmlns:a16="http://schemas.microsoft.com/office/drawing/2014/main" id="{DB6B9906-BC16-4F84-AF9E-2ACEF783A90C}"/>
              </a:ext>
            </a:extLst>
          </p:cNvPr>
          <p:cNvCxnSpPr/>
          <p:nvPr/>
        </p:nvCxnSpPr>
        <p:spPr>
          <a:xfrm flipH="1">
            <a:off x="5877836" y="1816691"/>
            <a:ext cx="1069694" cy="613895"/>
          </a:xfrm>
          <a:prstGeom prst="line">
            <a:avLst/>
          </a:prstGeom>
        </p:spPr>
        <p:style>
          <a:lnRef idx="1">
            <a:schemeClr val="dk1"/>
          </a:lnRef>
          <a:fillRef idx="0">
            <a:schemeClr val="dk1"/>
          </a:fillRef>
          <a:effectRef idx="0">
            <a:schemeClr val="dk1"/>
          </a:effectRef>
          <a:fontRef idx="minor">
            <a:schemeClr val="tx1"/>
          </a:fontRef>
        </p:style>
      </p:cxnSp>
      <p:cxnSp>
        <p:nvCxnSpPr>
          <p:cNvPr id="17412" name="Straight Connector 17411">
            <a:extLst>
              <a:ext uri="{FF2B5EF4-FFF2-40B4-BE49-F238E27FC236}">
                <a16:creationId xmlns:a16="http://schemas.microsoft.com/office/drawing/2014/main" id="{250C21C8-858E-4D27-AB83-A88AAC5D8D1E}"/>
              </a:ext>
            </a:extLst>
          </p:cNvPr>
          <p:cNvCxnSpPr>
            <a:stCxn id="6" idx="2"/>
            <a:endCxn id="5" idx="0"/>
          </p:cNvCxnSpPr>
          <p:nvPr/>
        </p:nvCxnSpPr>
        <p:spPr>
          <a:xfrm flipH="1">
            <a:off x="4572001" y="1699067"/>
            <a:ext cx="36003" cy="731520"/>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25207299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50106"/>
          </a:xfrm>
        </p:spPr>
        <p:txBody>
          <a:bodyPr/>
          <a:lstStyle/>
          <a:p>
            <a:r>
              <a:rPr lang="en-GB"/>
              <a:t>Ketamine</a:t>
            </a:r>
          </a:p>
        </p:txBody>
      </p:sp>
      <p:pic>
        <p:nvPicPr>
          <p:cNvPr id="5" name="Picture 4" descr="A picture containing text, bottle, beverage&#10;&#10;Description automatically generated">
            <a:extLst>
              <a:ext uri="{FF2B5EF4-FFF2-40B4-BE49-F238E27FC236}">
                <a16:creationId xmlns:a16="http://schemas.microsoft.com/office/drawing/2014/main" id="{D70B2C4D-2376-4ECB-9DE2-630E9FDBFD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9158" y="1600361"/>
            <a:ext cx="1325681" cy="3130390"/>
          </a:xfrm>
          <a:prstGeom prst="rect">
            <a:avLst/>
          </a:prstGeom>
        </p:spPr>
      </p:pic>
      <p:sp>
        <p:nvSpPr>
          <p:cNvPr id="6" name="TextBox 5">
            <a:extLst>
              <a:ext uri="{FF2B5EF4-FFF2-40B4-BE49-F238E27FC236}">
                <a16:creationId xmlns:a16="http://schemas.microsoft.com/office/drawing/2014/main" id="{CCF3036F-5888-49B0-92D8-86A5AD6C4F8F}"/>
              </a:ext>
            </a:extLst>
          </p:cNvPr>
          <p:cNvSpPr txBox="1"/>
          <p:nvPr/>
        </p:nvSpPr>
        <p:spPr>
          <a:xfrm>
            <a:off x="3570946" y="840199"/>
            <a:ext cx="1992634" cy="646331"/>
          </a:xfrm>
          <a:prstGeom prst="rect">
            <a:avLst/>
          </a:prstGeom>
          <a:noFill/>
          <a:ln>
            <a:solidFill>
              <a:srgbClr val="FFFF00"/>
            </a:solidFill>
          </a:ln>
        </p:spPr>
        <p:txBody>
          <a:bodyPr wrap="square" rtlCol="0">
            <a:spAutoFit/>
          </a:bodyPr>
          <a:lstStyle/>
          <a:p>
            <a:r>
              <a:rPr lang="en-GB" b="1">
                <a:solidFill>
                  <a:srgbClr val="FFFF00"/>
                </a:solidFill>
              </a:rPr>
              <a:t>AKA: </a:t>
            </a:r>
            <a:r>
              <a:rPr lang="en-GB">
                <a:solidFill>
                  <a:srgbClr val="FFFFFF"/>
                </a:solidFill>
              </a:rPr>
              <a:t>K, Ket, super K, vitamin K</a:t>
            </a:r>
          </a:p>
        </p:txBody>
      </p:sp>
      <p:sp>
        <p:nvSpPr>
          <p:cNvPr id="7" name="TextBox 6">
            <a:extLst>
              <a:ext uri="{FF2B5EF4-FFF2-40B4-BE49-F238E27FC236}">
                <a16:creationId xmlns:a16="http://schemas.microsoft.com/office/drawing/2014/main" id="{9447CCFE-FC0A-482F-8306-ED03FB5D64C7}"/>
              </a:ext>
            </a:extLst>
          </p:cNvPr>
          <p:cNvSpPr txBox="1"/>
          <p:nvPr/>
        </p:nvSpPr>
        <p:spPr>
          <a:xfrm>
            <a:off x="464540" y="974739"/>
            <a:ext cx="2235252" cy="923330"/>
          </a:xfrm>
          <a:prstGeom prst="rect">
            <a:avLst/>
          </a:prstGeom>
          <a:noFill/>
          <a:ln>
            <a:solidFill>
              <a:srgbClr val="FFFF00"/>
            </a:solidFill>
          </a:ln>
        </p:spPr>
        <p:txBody>
          <a:bodyPr wrap="square" rtlCol="0">
            <a:spAutoFit/>
          </a:bodyPr>
          <a:lstStyle/>
          <a:p>
            <a:r>
              <a:rPr lang="en-GB" b="1">
                <a:solidFill>
                  <a:srgbClr val="FFFF00"/>
                </a:solidFill>
              </a:rPr>
              <a:t>Method of use: </a:t>
            </a:r>
            <a:r>
              <a:rPr lang="en-GB">
                <a:solidFill>
                  <a:srgbClr val="FFFFFF"/>
                </a:solidFill>
              </a:rPr>
              <a:t>snorted, injected, swallowed</a:t>
            </a:r>
          </a:p>
        </p:txBody>
      </p:sp>
      <p:sp>
        <p:nvSpPr>
          <p:cNvPr id="8" name="TextBox 7">
            <a:extLst>
              <a:ext uri="{FF2B5EF4-FFF2-40B4-BE49-F238E27FC236}">
                <a16:creationId xmlns:a16="http://schemas.microsoft.com/office/drawing/2014/main" id="{FCA30893-2825-406A-944C-8A91277B8DE2}"/>
              </a:ext>
            </a:extLst>
          </p:cNvPr>
          <p:cNvSpPr txBox="1"/>
          <p:nvPr/>
        </p:nvSpPr>
        <p:spPr>
          <a:xfrm>
            <a:off x="464540" y="2113199"/>
            <a:ext cx="2235252" cy="923330"/>
          </a:xfrm>
          <a:prstGeom prst="rect">
            <a:avLst/>
          </a:prstGeom>
          <a:noFill/>
          <a:ln>
            <a:solidFill>
              <a:srgbClr val="FFFF00"/>
            </a:solidFill>
          </a:ln>
        </p:spPr>
        <p:txBody>
          <a:bodyPr wrap="square" rtlCol="0">
            <a:spAutoFit/>
          </a:bodyPr>
          <a:lstStyle/>
          <a:p>
            <a:r>
              <a:rPr lang="en-GB">
                <a:solidFill>
                  <a:srgbClr val="FFFF00"/>
                </a:solidFill>
              </a:rPr>
              <a:t>Popularity: </a:t>
            </a:r>
            <a:r>
              <a:rPr lang="en-GB">
                <a:solidFill>
                  <a:srgbClr val="FFFFFF"/>
                </a:solidFill>
              </a:rPr>
              <a:t>3.2% of 16-24 year olds (2019-2020)</a:t>
            </a:r>
            <a:endParaRPr lang="en-GB">
              <a:solidFill>
                <a:srgbClr val="FFFF00"/>
              </a:solidFill>
            </a:endParaRPr>
          </a:p>
        </p:txBody>
      </p:sp>
      <p:sp>
        <p:nvSpPr>
          <p:cNvPr id="9" name="TextBox 8">
            <a:extLst>
              <a:ext uri="{FF2B5EF4-FFF2-40B4-BE49-F238E27FC236}">
                <a16:creationId xmlns:a16="http://schemas.microsoft.com/office/drawing/2014/main" id="{0828A30E-6397-4E85-ADFD-3FF3CD35CA73}"/>
              </a:ext>
            </a:extLst>
          </p:cNvPr>
          <p:cNvSpPr txBox="1"/>
          <p:nvPr/>
        </p:nvSpPr>
        <p:spPr>
          <a:xfrm>
            <a:off x="395536" y="3244334"/>
            <a:ext cx="2235252" cy="369332"/>
          </a:xfrm>
          <a:prstGeom prst="rect">
            <a:avLst/>
          </a:prstGeom>
          <a:noFill/>
          <a:ln>
            <a:solidFill>
              <a:srgbClr val="FFFF00"/>
            </a:solidFill>
          </a:ln>
        </p:spPr>
        <p:txBody>
          <a:bodyPr wrap="square" rtlCol="0">
            <a:spAutoFit/>
          </a:bodyPr>
          <a:lstStyle/>
          <a:p>
            <a:r>
              <a:rPr lang="en-GB" b="1">
                <a:solidFill>
                  <a:srgbClr val="FFFF00"/>
                </a:solidFill>
              </a:rPr>
              <a:t>Duration: </a:t>
            </a:r>
            <a:r>
              <a:rPr lang="en-GB">
                <a:solidFill>
                  <a:srgbClr val="FFFFFF"/>
                </a:solidFill>
              </a:rPr>
              <a:t>2-3hrs</a:t>
            </a:r>
          </a:p>
        </p:txBody>
      </p:sp>
      <p:sp>
        <p:nvSpPr>
          <p:cNvPr id="10" name="TextBox 9">
            <a:extLst>
              <a:ext uri="{FF2B5EF4-FFF2-40B4-BE49-F238E27FC236}">
                <a16:creationId xmlns:a16="http://schemas.microsoft.com/office/drawing/2014/main" id="{1560341A-4CA6-4554-9EFD-EB5101696547}"/>
              </a:ext>
            </a:extLst>
          </p:cNvPr>
          <p:cNvSpPr txBox="1"/>
          <p:nvPr/>
        </p:nvSpPr>
        <p:spPr>
          <a:xfrm>
            <a:off x="242049" y="3798332"/>
            <a:ext cx="2448271" cy="2862322"/>
          </a:xfrm>
          <a:prstGeom prst="rect">
            <a:avLst/>
          </a:prstGeom>
          <a:noFill/>
          <a:ln>
            <a:solidFill>
              <a:srgbClr val="FFFF00"/>
            </a:solidFill>
          </a:ln>
        </p:spPr>
        <p:txBody>
          <a:bodyPr wrap="square" rtlCol="0">
            <a:spAutoFit/>
          </a:bodyPr>
          <a:lstStyle/>
          <a:p>
            <a:r>
              <a:rPr lang="en-GB" b="1">
                <a:solidFill>
                  <a:srgbClr val="FFFF00"/>
                </a:solidFill>
              </a:rPr>
              <a:t>Effects: </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hallucinatory, altered thinking, mild euphoria, calm detachment, depersonalisation, non-corporeal state</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nausea, paralysis, scary hallucinations, loss of muscular control</a:t>
            </a:r>
          </a:p>
        </p:txBody>
      </p:sp>
      <p:sp>
        <p:nvSpPr>
          <p:cNvPr id="11" name="TextBox 10">
            <a:extLst>
              <a:ext uri="{FF2B5EF4-FFF2-40B4-BE49-F238E27FC236}">
                <a16:creationId xmlns:a16="http://schemas.microsoft.com/office/drawing/2014/main" id="{1B8650AE-980A-4D3E-8DD6-924CADA605B4}"/>
              </a:ext>
            </a:extLst>
          </p:cNvPr>
          <p:cNvSpPr txBox="1"/>
          <p:nvPr/>
        </p:nvSpPr>
        <p:spPr>
          <a:xfrm>
            <a:off x="3046492" y="4987041"/>
            <a:ext cx="3051014" cy="1754326"/>
          </a:xfrm>
          <a:prstGeom prst="rect">
            <a:avLst/>
          </a:prstGeom>
          <a:noFill/>
          <a:ln>
            <a:solidFill>
              <a:srgbClr val="FFFF00"/>
            </a:solidFill>
          </a:ln>
        </p:spPr>
        <p:txBody>
          <a:bodyPr wrap="square" rtlCol="0">
            <a:spAutoFit/>
          </a:bodyPr>
          <a:lstStyle/>
          <a:p>
            <a:r>
              <a:rPr lang="en-GB" b="1">
                <a:solidFill>
                  <a:srgbClr val="FFFF00"/>
                </a:solidFill>
              </a:rPr>
              <a:t>Risks: </a:t>
            </a:r>
            <a:r>
              <a:rPr lang="en-GB">
                <a:solidFill>
                  <a:srgbClr val="FFFFFF"/>
                </a:solidFill>
              </a:rPr>
              <a:t>nausea, mental health problems, hurting self &amp; vulnerable while intoxicated, dependency, bladder problems, stomach cramps, loss of consciousness</a:t>
            </a:r>
          </a:p>
        </p:txBody>
      </p:sp>
      <p:sp>
        <p:nvSpPr>
          <p:cNvPr id="12" name="TextBox 11">
            <a:extLst>
              <a:ext uri="{FF2B5EF4-FFF2-40B4-BE49-F238E27FC236}">
                <a16:creationId xmlns:a16="http://schemas.microsoft.com/office/drawing/2014/main" id="{A73F7CBD-72B7-4F43-B69B-1EE21712556A}"/>
              </a:ext>
            </a:extLst>
          </p:cNvPr>
          <p:cNvSpPr txBox="1"/>
          <p:nvPr/>
        </p:nvSpPr>
        <p:spPr>
          <a:xfrm>
            <a:off x="6633657" y="1030464"/>
            <a:ext cx="1992634" cy="646331"/>
          </a:xfrm>
          <a:prstGeom prst="rect">
            <a:avLst/>
          </a:prstGeom>
          <a:noFill/>
          <a:ln>
            <a:solidFill>
              <a:srgbClr val="FFFF00"/>
            </a:solidFill>
          </a:ln>
        </p:spPr>
        <p:txBody>
          <a:bodyPr wrap="square" rtlCol="0">
            <a:spAutoFit/>
          </a:bodyPr>
          <a:lstStyle/>
          <a:p>
            <a:r>
              <a:rPr lang="en-GB" b="1"/>
              <a:t>Law: </a:t>
            </a:r>
            <a:r>
              <a:rPr lang="en-GB">
                <a:solidFill>
                  <a:srgbClr val="FFFFFF"/>
                </a:solidFill>
              </a:rPr>
              <a:t>Class B, schedule 2</a:t>
            </a:r>
          </a:p>
        </p:txBody>
      </p:sp>
      <p:sp>
        <p:nvSpPr>
          <p:cNvPr id="13" name="TextBox 12">
            <a:extLst>
              <a:ext uri="{FF2B5EF4-FFF2-40B4-BE49-F238E27FC236}">
                <a16:creationId xmlns:a16="http://schemas.microsoft.com/office/drawing/2014/main" id="{D631D3D1-888F-41DA-97FF-EDA98FF2CB66}"/>
              </a:ext>
            </a:extLst>
          </p:cNvPr>
          <p:cNvSpPr txBox="1"/>
          <p:nvPr/>
        </p:nvSpPr>
        <p:spPr>
          <a:xfrm>
            <a:off x="6633657" y="2036296"/>
            <a:ext cx="1992634" cy="369332"/>
          </a:xfrm>
          <a:prstGeom prst="rect">
            <a:avLst/>
          </a:prstGeom>
          <a:noFill/>
          <a:ln>
            <a:solidFill>
              <a:srgbClr val="FFFF00"/>
            </a:solidFill>
          </a:ln>
        </p:spPr>
        <p:txBody>
          <a:bodyPr wrap="square" rtlCol="0">
            <a:spAutoFit/>
          </a:bodyPr>
          <a:lstStyle/>
          <a:p>
            <a:r>
              <a:rPr lang="en-GB" b="1">
                <a:solidFill>
                  <a:srgbClr val="FFFF00"/>
                </a:solidFill>
              </a:rPr>
              <a:t>Cost: </a:t>
            </a:r>
            <a:r>
              <a:rPr lang="en-GB">
                <a:solidFill>
                  <a:srgbClr val="FFFFFF"/>
                </a:solidFill>
              </a:rPr>
              <a:t>£20 per gram</a:t>
            </a:r>
          </a:p>
        </p:txBody>
      </p:sp>
      <p:sp>
        <p:nvSpPr>
          <p:cNvPr id="14" name="TextBox 13">
            <a:extLst>
              <a:ext uri="{FF2B5EF4-FFF2-40B4-BE49-F238E27FC236}">
                <a16:creationId xmlns:a16="http://schemas.microsoft.com/office/drawing/2014/main" id="{A244B90F-CF4E-446C-A90D-FCEDF79174A2}"/>
              </a:ext>
            </a:extLst>
          </p:cNvPr>
          <p:cNvSpPr txBox="1"/>
          <p:nvPr/>
        </p:nvSpPr>
        <p:spPr>
          <a:xfrm>
            <a:off x="6640460" y="2713859"/>
            <a:ext cx="1992634" cy="1200329"/>
          </a:xfrm>
          <a:prstGeom prst="rect">
            <a:avLst/>
          </a:prstGeom>
          <a:noFill/>
          <a:ln>
            <a:solidFill>
              <a:srgbClr val="FFFF00"/>
            </a:solidFill>
          </a:ln>
        </p:spPr>
        <p:txBody>
          <a:bodyPr wrap="square" rtlCol="0">
            <a:spAutoFit/>
          </a:bodyPr>
          <a:lstStyle/>
          <a:p>
            <a:r>
              <a:rPr lang="en-GB" b="1">
                <a:solidFill>
                  <a:srgbClr val="FFFF00"/>
                </a:solidFill>
              </a:rPr>
              <a:t>Source: </a:t>
            </a:r>
            <a:r>
              <a:rPr lang="en-GB" b="1">
                <a:solidFill>
                  <a:srgbClr val="FFFFFF"/>
                </a:solidFill>
              </a:rPr>
              <a:t>i</a:t>
            </a:r>
            <a:r>
              <a:rPr lang="en-GB">
                <a:solidFill>
                  <a:srgbClr val="FFFFFF"/>
                </a:solidFill>
              </a:rPr>
              <a:t>mported from Asia, European manufacture, vets</a:t>
            </a:r>
          </a:p>
        </p:txBody>
      </p:sp>
      <p:sp>
        <p:nvSpPr>
          <p:cNvPr id="15" name="TextBox 14">
            <a:extLst>
              <a:ext uri="{FF2B5EF4-FFF2-40B4-BE49-F238E27FC236}">
                <a16:creationId xmlns:a16="http://schemas.microsoft.com/office/drawing/2014/main" id="{7C7A0EC6-425F-4197-9A94-2F0D47C4DA01}"/>
              </a:ext>
            </a:extLst>
          </p:cNvPr>
          <p:cNvSpPr txBox="1"/>
          <p:nvPr/>
        </p:nvSpPr>
        <p:spPr>
          <a:xfrm>
            <a:off x="6694166" y="4293096"/>
            <a:ext cx="1992634" cy="1754326"/>
          </a:xfrm>
          <a:prstGeom prst="rect">
            <a:avLst/>
          </a:prstGeom>
          <a:noFill/>
          <a:ln>
            <a:solidFill>
              <a:srgbClr val="FFFF00"/>
            </a:solidFill>
          </a:ln>
        </p:spPr>
        <p:txBody>
          <a:bodyPr wrap="square" rtlCol="0">
            <a:spAutoFit/>
          </a:bodyPr>
          <a:lstStyle/>
          <a:p>
            <a:r>
              <a:rPr lang="en-GB" b="1">
                <a:solidFill>
                  <a:srgbClr val="FFFF00"/>
                </a:solidFill>
              </a:rPr>
              <a:t>Indicators: </a:t>
            </a:r>
            <a:r>
              <a:rPr lang="en-GB">
                <a:solidFill>
                  <a:srgbClr val="FFFFFF"/>
                </a:solidFill>
              </a:rPr>
              <a:t>partially paralysed, stumbling gait, not speaking or moving much, dilated pupils</a:t>
            </a:r>
          </a:p>
        </p:txBody>
      </p:sp>
      <p:cxnSp>
        <p:nvCxnSpPr>
          <p:cNvPr id="17" name="Straight Connector 16">
            <a:extLst>
              <a:ext uri="{FF2B5EF4-FFF2-40B4-BE49-F238E27FC236}">
                <a16:creationId xmlns:a16="http://schemas.microsoft.com/office/drawing/2014/main" id="{07E45A2A-38E5-49FC-9D8A-A018324ACC88}"/>
              </a:ext>
            </a:extLst>
          </p:cNvPr>
          <p:cNvCxnSpPr>
            <a:stCxn id="7" idx="3"/>
          </p:cNvCxnSpPr>
          <p:nvPr/>
        </p:nvCxnSpPr>
        <p:spPr>
          <a:xfrm>
            <a:off x="2699792" y="1436404"/>
            <a:ext cx="1209366" cy="461665"/>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56D2DCD0-2F08-4519-A510-B2F34191CEFB}"/>
              </a:ext>
            </a:extLst>
          </p:cNvPr>
          <p:cNvCxnSpPr>
            <a:cxnSpLocks/>
            <a:stCxn id="6" idx="2"/>
            <a:endCxn id="5" idx="0"/>
          </p:cNvCxnSpPr>
          <p:nvPr/>
        </p:nvCxnSpPr>
        <p:spPr>
          <a:xfrm>
            <a:off x="4567263" y="1486530"/>
            <a:ext cx="4736" cy="113831"/>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C49ED46F-9CDC-4FD4-9B6D-247BD85A8455}"/>
              </a:ext>
            </a:extLst>
          </p:cNvPr>
          <p:cNvCxnSpPr>
            <a:stCxn id="8" idx="3"/>
          </p:cNvCxnSpPr>
          <p:nvPr/>
        </p:nvCxnSpPr>
        <p:spPr>
          <a:xfrm>
            <a:off x="2699792" y="2574864"/>
            <a:ext cx="1209366" cy="0"/>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F7ED4D76-7637-4109-9105-C84C874AE1E6}"/>
              </a:ext>
            </a:extLst>
          </p:cNvPr>
          <p:cNvCxnSpPr>
            <a:cxnSpLocks/>
            <a:stCxn id="9" idx="3"/>
          </p:cNvCxnSpPr>
          <p:nvPr/>
        </p:nvCxnSpPr>
        <p:spPr>
          <a:xfrm>
            <a:off x="2630788" y="3429000"/>
            <a:ext cx="1278370" cy="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1C3791D8-164C-4444-A17E-E8F63C58C835}"/>
              </a:ext>
            </a:extLst>
          </p:cNvPr>
          <p:cNvCxnSpPr/>
          <p:nvPr/>
        </p:nvCxnSpPr>
        <p:spPr>
          <a:xfrm flipV="1">
            <a:off x="2699792" y="4221088"/>
            <a:ext cx="1209366" cy="144016"/>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849F346D-02BC-4B57-8C75-D0F0E127B030}"/>
              </a:ext>
            </a:extLst>
          </p:cNvPr>
          <p:cNvCxnSpPr>
            <a:stCxn id="11" idx="0"/>
            <a:endCxn id="5" idx="2"/>
          </p:cNvCxnSpPr>
          <p:nvPr/>
        </p:nvCxnSpPr>
        <p:spPr>
          <a:xfrm flipV="1">
            <a:off x="4571999" y="4730751"/>
            <a:ext cx="0" cy="25629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D7CF4485-BE8E-4A98-BF17-9915AA29A078}"/>
              </a:ext>
            </a:extLst>
          </p:cNvPr>
          <p:cNvCxnSpPr>
            <a:cxnSpLocks/>
          </p:cNvCxnSpPr>
          <p:nvPr/>
        </p:nvCxnSpPr>
        <p:spPr>
          <a:xfrm flipH="1" flipV="1">
            <a:off x="5234839" y="4498871"/>
            <a:ext cx="1459327" cy="360025"/>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844A05EC-38E6-4A64-AFC7-BA8F33EE50DF}"/>
              </a:ext>
            </a:extLst>
          </p:cNvPr>
          <p:cNvCxnSpPr>
            <a:stCxn id="14" idx="1"/>
          </p:cNvCxnSpPr>
          <p:nvPr/>
        </p:nvCxnSpPr>
        <p:spPr>
          <a:xfrm flipH="1" flipV="1">
            <a:off x="5219269" y="3314023"/>
            <a:ext cx="1421191" cy="1"/>
          </a:xfrm>
          <a:prstGeom prst="line">
            <a:avLst/>
          </a:prstGeom>
        </p:spPr>
        <p:style>
          <a:lnRef idx="1">
            <a:schemeClr val="dk1"/>
          </a:lnRef>
          <a:fillRef idx="0">
            <a:schemeClr val="dk1"/>
          </a:fillRef>
          <a:effectRef idx="0">
            <a:schemeClr val="dk1"/>
          </a:effectRef>
          <a:fontRef idx="minor">
            <a:schemeClr val="tx1"/>
          </a:fontRef>
        </p:style>
      </p:cxnSp>
      <p:cxnSp>
        <p:nvCxnSpPr>
          <p:cNvPr id="19457" name="Straight Connector 19456">
            <a:extLst>
              <a:ext uri="{FF2B5EF4-FFF2-40B4-BE49-F238E27FC236}">
                <a16:creationId xmlns:a16="http://schemas.microsoft.com/office/drawing/2014/main" id="{C8072B3B-9407-4B2C-8A14-1F154E971F59}"/>
              </a:ext>
            </a:extLst>
          </p:cNvPr>
          <p:cNvCxnSpPr>
            <a:stCxn id="13" idx="1"/>
          </p:cNvCxnSpPr>
          <p:nvPr/>
        </p:nvCxnSpPr>
        <p:spPr>
          <a:xfrm flipH="1">
            <a:off x="5221938" y="2220962"/>
            <a:ext cx="1411719" cy="138499"/>
          </a:xfrm>
          <a:prstGeom prst="line">
            <a:avLst/>
          </a:prstGeom>
        </p:spPr>
        <p:style>
          <a:lnRef idx="1">
            <a:schemeClr val="dk1"/>
          </a:lnRef>
          <a:fillRef idx="0">
            <a:schemeClr val="dk1"/>
          </a:fillRef>
          <a:effectRef idx="0">
            <a:schemeClr val="dk1"/>
          </a:effectRef>
          <a:fontRef idx="minor">
            <a:schemeClr val="tx1"/>
          </a:fontRef>
        </p:style>
      </p:cxnSp>
      <p:cxnSp>
        <p:nvCxnSpPr>
          <p:cNvPr id="19460" name="Straight Connector 19459">
            <a:extLst>
              <a:ext uri="{FF2B5EF4-FFF2-40B4-BE49-F238E27FC236}">
                <a16:creationId xmlns:a16="http://schemas.microsoft.com/office/drawing/2014/main" id="{C598AE58-1B1D-4C6F-829C-1A86A7ACA7EE}"/>
              </a:ext>
            </a:extLst>
          </p:cNvPr>
          <p:cNvCxnSpPr>
            <a:cxnSpLocks/>
            <a:stCxn id="12" idx="1"/>
          </p:cNvCxnSpPr>
          <p:nvPr/>
        </p:nvCxnSpPr>
        <p:spPr>
          <a:xfrm flipH="1">
            <a:off x="5225368" y="1353630"/>
            <a:ext cx="1408289" cy="440891"/>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39678402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78098"/>
          </a:xfrm>
        </p:spPr>
        <p:txBody>
          <a:bodyPr>
            <a:normAutofit/>
          </a:bodyPr>
          <a:lstStyle/>
          <a:p>
            <a:r>
              <a:rPr lang="en-GB"/>
              <a:t>LSD (Acid)</a:t>
            </a:r>
          </a:p>
        </p:txBody>
      </p:sp>
      <p:pic>
        <p:nvPicPr>
          <p:cNvPr id="5" name="Picture 4" descr="A picture containing fabric&#10;&#10;Description automatically generated">
            <a:extLst>
              <a:ext uri="{FF2B5EF4-FFF2-40B4-BE49-F238E27FC236}">
                <a16:creationId xmlns:a16="http://schemas.microsoft.com/office/drawing/2014/main" id="{F2ACAD6E-88A7-4F00-ABF7-4ECFC1A5AF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874" y="1988840"/>
            <a:ext cx="1339205" cy="3564346"/>
          </a:xfrm>
          <a:prstGeom prst="rect">
            <a:avLst/>
          </a:prstGeom>
        </p:spPr>
      </p:pic>
      <p:sp>
        <p:nvSpPr>
          <p:cNvPr id="6" name="TextBox 5">
            <a:extLst>
              <a:ext uri="{FF2B5EF4-FFF2-40B4-BE49-F238E27FC236}">
                <a16:creationId xmlns:a16="http://schemas.microsoft.com/office/drawing/2014/main" id="{FB10972A-401A-4744-AB5C-61E641C57778}"/>
              </a:ext>
            </a:extLst>
          </p:cNvPr>
          <p:cNvSpPr txBox="1"/>
          <p:nvPr/>
        </p:nvSpPr>
        <p:spPr>
          <a:xfrm>
            <a:off x="2735796" y="778098"/>
            <a:ext cx="3780420" cy="923330"/>
          </a:xfrm>
          <a:prstGeom prst="rect">
            <a:avLst/>
          </a:prstGeom>
          <a:noFill/>
          <a:ln>
            <a:solidFill>
              <a:srgbClr val="FFFF00"/>
            </a:solidFill>
          </a:ln>
        </p:spPr>
        <p:txBody>
          <a:bodyPr wrap="square" rtlCol="0">
            <a:spAutoFit/>
          </a:bodyPr>
          <a:lstStyle/>
          <a:p>
            <a:r>
              <a:rPr lang="en-GB" b="1">
                <a:solidFill>
                  <a:srgbClr val="FFFF00"/>
                </a:solidFill>
              </a:rPr>
              <a:t>AKA: </a:t>
            </a:r>
            <a:r>
              <a:rPr lang="en-GB" b="1">
                <a:solidFill>
                  <a:srgbClr val="FFFFFF"/>
                </a:solidFill>
              </a:rPr>
              <a:t>Lysergic Acid Diethylamide</a:t>
            </a:r>
            <a:r>
              <a:rPr lang="en-GB">
                <a:solidFill>
                  <a:srgbClr val="FFFFFF"/>
                </a:solidFill>
              </a:rPr>
              <a:t>, acid, tabs, trips, blotters, panes, strawberries, ohms, </a:t>
            </a:r>
            <a:r>
              <a:rPr lang="en-GB" err="1">
                <a:solidFill>
                  <a:srgbClr val="FFFFFF"/>
                </a:solidFill>
              </a:rPr>
              <a:t>barts</a:t>
            </a:r>
            <a:r>
              <a:rPr lang="en-GB">
                <a:solidFill>
                  <a:srgbClr val="FFFFFF"/>
                </a:solidFill>
              </a:rPr>
              <a:t>, etc</a:t>
            </a:r>
          </a:p>
        </p:txBody>
      </p:sp>
      <p:sp>
        <p:nvSpPr>
          <p:cNvPr id="7" name="TextBox 6">
            <a:extLst>
              <a:ext uri="{FF2B5EF4-FFF2-40B4-BE49-F238E27FC236}">
                <a16:creationId xmlns:a16="http://schemas.microsoft.com/office/drawing/2014/main" id="{B65EFE89-25C6-4FFC-B500-77A3972F0E1B}"/>
              </a:ext>
            </a:extLst>
          </p:cNvPr>
          <p:cNvSpPr txBox="1"/>
          <p:nvPr/>
        </p:nvSpPr>
        <p:spPr>
          <a:xfrm>
            <a:off x="457200" y="1245169"/>
            <a:ext cx="2016224" cy="923330"/>
          </a:xfrm>
          <a:prstGeom prst="rect">
            <a:avLst/>
          </a:prstGeom>
          <a:noFill/>
          <a:ln>
            <a:solidFill>
              <a:srgbClr val="FFFF00"/>
            </a:solidFill>
          </a:ln>
        </p:spPr>
        <p:txBody>
          <a:bodyPr wrap="square" rtlCol="0">
            <a:spAutoFit/>
          </a:bodyPr>
          <a:lstStyle/>
          <a:p>
            <a:r>
              <a:rPr lang="en-GB" b="1">
                <a:solidFill>
                  <a:srgbClr val="FFFF00"/>
                </a:solidFill>
              </a:rPr>
              <a:t>Method of use: </a:t>
            </a:r>
            <a:r>
              <a:rPr lang="en-GB">
                <a:solidFill>
                  <a:srgbClr val="FFFFFF"/>
                </a:solidFill>
              </a:rPr>
              <a:t>swallowed, held in mouth </a:t>
            </a:r>
          </a:p>
        </p:txBody>
      </p:sp>
      <p:sp>
        <p:nvSpPr>
          <p:cNvPr id="8" name="TextBox 7">
            <a:extLst>
              <a:ext uri="{FF2B5EF4-FFF2-40B4-BE49-F238E27FC236}">
                <a16:creationId xmlns:a16="http://schemas.microsoft.com/office/drawing/2014/main" id="{E2C8C7DC-53DD-432F-ACCB-C6492FDCC298}"/>
              </a:ext>
            </a:extLst>
          </p:cNvPr>
          <p:cNvSpPr txBox="1"/>
          <p:nvPr/>
        </p:nvSpPr>
        <p:spPr>
          <a:xfrm>
            <a:off x="457200" y="2586970"/>
            <a:ext cx="2376264" cy="923330"/>
          </a:xfrm>
          <a:prstGeom prst="rect">
            <a:avLst/>
          </a:prstGeom>
          <a:noFill/>
          <a:ln>
            <a:solidFill>
              <a:srgbClr val="FFFF00"/>
            </a:solidFill>
          </a:ln>
        </p:spPr>
        <p:txBody>
          <a:bodyPr wrap="square" rtlCol="0">
            <a:spAutoFit/>
          </a:bodyPr>
          <a:lstStyle/>
          <a:p>
            <a:r>
              <a:rPr lang="en-GB">
                <a:solidFill>
                  <a:srgbClr val="FFFF00"/>
                </a:solidFill>
              </a:rPr>
              <a:t>Popularity: </a:t>
            </a:r>
            <a:r>
              <a:rPr lang="en-GB">
                <a:solidFill>
                  <a:srgbClr val="FFFFFF"/>
                </a:solidFill>
              </a:rPr>
              <a:t>2.7% of 16-24 year olds ‘use ever’, 1.0% use 2019-2020</a:t>
            </a:r>
            <a:endParaRPr lang="en-GB">
              <a:solidFill>
                <a:srgbClr val="FFFF00"/>
              </a:solidFill>
            </a:endParaRPr>
          </a:p>
        </p:txBody>
      </p:sp>
      <p:sp>
        <p:nvSpPr>
          <p:cNvPr id="9" name="TextBox 8">
            <a:extLst>
              <a:ext uri="{FF2B5EF4-FFF2-40B4-BE49-F238E27FC236}">
                <a16:creationId xmlns:a16="http://schemas.microsoft.com/office/drawing/2014/main" id="{FAF084D2-17A2-4F94-B097-B44DB2ACE5EB}"/>
              </a:ext>
            </a:extLst>
          </p:cNvPr>
          <p:cNvSpPr txBox="1"/>
          <p:nvPr/>
        </p:nvSpPr>
        <p:spPr>
          <a:xfrm>
            <a:off x="457200" y="3933056"/>
            <a:ext cx="2376264" cy="369332"/>
          </a:xfrm>
          <a:prstGeom prst="rect">
            <a:avLst/>
          </a:prstGeom>
          <a:noFill/>
          <a:ln>
            <a:solidFill>
              <a:srgbClr val="FFFF00"/>
            </a:solidFill>
          </a:ln>
        </p:spPr>
        <p:txBody>
          <a:bodyPr wrap="square" rtlCol="0">
            <a:spAutoFit/>
          </a:bodyPr>
          <a:lstStyle/>
          <a:p>
            <a:r>
              <a:rPr lang="en-GB" b="1">
                <a:solidFill>
                  <a:srgbClr val="FFFF00"/>
                </a:solidFill>
              </a:rPr>
              <a:t>Duration: </a:t>
            </a:r>
            <a:r>
              <a:rPr lang="en-GB">
                <a:solidFill>
                  <a:srgbClr val="FFFFFF"/>
                </a:solidFill>
              </a:rPr>
              <a:t>8-12hrs</a:t>
            </a:r>
          </a:p>
        </p:txBody>
      </p:sp>
      <p:sp>
        <p:nvSpPr>
          <p:cNvPr id="10" name="TextBox 9">
            <a:extLst>
              <a:ext uri="{FF2B5EF4-FFF2-40B4-BE49-F238E27FC236}">
                <a16:creationId xmlns:a16="http://schemas.microsoft.com/office/drawing/2014/main" id="{92E5C469-36A6-4257-A2E7-9AB3F9D8FD24}"/>
              </a:ext>
            </a:extLst>
          </p:cNvPr>
          <p:cNvSpPr txBox="1"/>
          <p:nvPr/>
        </p:nvSpPr>
        <p:spPr>
          <a:xfrm>
            <a:off x="457200" y="4725144"/>
            <a:ext cx="2376264" cy="1477328"/>
          </a:xfrm>
          <a:prstGeom prst="rect">
            <a:avLst/>
          </a:prstGeom>
          <a:noFill/>
          <a:ln>
            <a:solidFill>
              <a:srgbClr val="FFFF00"/>
            </a:solidFill>
          </a:ln>
        </p:spPr>
        <p:txBody>
          <a:bodyPr wrap="square" rtlCol="0">
            <a:spAutoFit/>
          </a:bodyPr>
          <a:lstStyle/>
          <a:p>
            <a:r>
              <a:rPr lang="en-GB" b="1">
                <a:solidFill>
                  <a:srgbClr val="FFFF00"/>
                </a:solidFill>
              </a:rPr>
              <a:t>Effects: </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hallucinatory, altered thinking</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panic, scary visions or thoughts</a:t>
            </a:r>
          </a:p>
        </p:txBody>
      </p:sp>
      <p:sp>
        <p:nvSpPr>
          <p:cNvPr id="11" name="TextBox 10">
            <a:extLst>
              <a:ext uri="{FF2B5EF4-FFF2-40B4-BE49-F238E27FC236}">
                <a16:creationId xmlns:a16="http://schemas.microsoft.com/office/drawing/2014/main" id="{9D2CA937-EDEF-4D74-B8C0-3BB6C3742BCE}"/>
              </a:ext>
            </a:extLst>
          </p:cNvPr>
          <p:cNvSpPr txBox="1"/>
          <p:nvPr/>
        </p:nvSpPr>
        <p:spPr>
          <a:xfrm>
            <a:off x="3060545" y="5879306"/>
            <a:ext cx="4967836" cy="646331"/>
          </a:xfrm>
          <a:prstGeom prst="rect">
            <a:avLst/>
          </a:prstGeom>
          <a:noFill/>
          <a:ln>
            <a:solidFill>
              <a:srgbClr val="FFFF00"/>
            </a:solidFill>
          </a:ln>
        </p:spPr>
        <p:txBody>
          <a:bodyPr wrap="square" rtlCol="0">
            <a:spAutoFit/>
          </a:bodyPr>
          <a:lstStyle/>
          <a:p>
            <a:r>
              <a:rPr lang="en-GB" b="1">
                <a:solidFill>
                  <a:srgbClr val="FFFF00"/>
                </a:solidFill>
              </a:rPr>
              <a:t>Risks: </a:t>
            </a:r>
            <a:r>
              <a:rPr lang="en-GB">
                <a:solidFill>
                  <a:srgbClr val="FFFFFF"/>
                </a:solidFill>
              </a:rPr>
              <a:t>mental health problems, accidents when intoxicated, unpleasant hallucinogenic experiences</a:t>
            </a:r>
          </a:p>
        </p:txBody>
      </p:sp>
      <p:sp>
        <p:nvSpPr>
          <p:cNvPr id="12" name="TextBox 11">
            <a:extLst>
              <a:ext uri="{FF2B5EF4-FFF2-40B4-BE49-F238E27FC236}">
                <a16:creationId xmlns:a16="http://schemas.microsoft.com/office/drawing/2014/main" id="{9BB7F8E2-2C41-4355-8279-C2B935AE4524}"/>
              </a:ext>
            </a:extLst>
          </p:cNvPr>
          <p:cNvSpPr txBox="1"/>
          <p:nvPr/>
        </p:nvSpPr>
        <p:spPr>
          <a:xfrm>
            <a:off x="6948265" y="1239763"/>
            <a:ext cx="1839488" cy="646331"/>
          </a:xfrm>
          <a:prstGeom prst="rect">
            <a:avLst/>
          </a:prstGeom>
          <a:noFill/>
          <a:ln>
            <a:solidFill>
              <a:srgbClr val="FFFF00"/>
            </a:solidFill>
          </a:ln>
        </p:spPr>
        <p:txBody>
          <a:bodyPr wrap="square" rtlCol="0">
            <a:spAutoFit/>
          </a:bodyPr>
          <a:lstStyle/>
          <a:p>
            <a:r>
              <a:rPr lang="en-GB" b="1">
                <a:solidFill>
                  <a:srgbClr val="FFFF00"/>
                </a:solidFill>
              </a:rPr>
              <a:t>Law: </a:t>
            </a:r>
            <a:r>
              <a:rPr lang="en-GB">
                <a:solidFill>
                  <a:srgbClr val="FFFFFF"/>
                </a:solidFill>
              </a:rPr>
              <a:t>Class A, schedule 1</a:t>
            </a:r>
          </a:p>
        </p:txBody>
      </p:sp>
      <p:sp>
        <p:nvSpPr>
          <p:cNvPr id="13" name="TextBox 12">
            <a:extLst>
              <a:ext uri="{FF2B5EF4-FFF2-40B4-BE49-F238E27FC236}">
                <a16:creationId xmlns:a16="http://schemas.microsoft.com/office/drawing/2014/main" id="{24335F13-A930-4ED6-9DDF-66879E28BC52}"/>
              </a:ext>
            </a:extLst>
          </p:cNvPr>
          <p:cNvSpPr txBox="1"/>
          <p:nvPr/>
        </p:nvSpPr>
        <p:spPr>
          <a:xfrm>
            <a:off x="6952075" y="2102399"/>
            <a:ext cx="1882552" cy="369332"/>
          </a:xfrm>
          <a:prstGeom prst="rect">
            <a:avLst/>
          </a:prstGeom>
          <a:noFill/>
          <a:ln>
            <a:solidFill>
              <a:srgbClr val="FFFF00"/>
            </a:solidFill>
          </a:ln>
        </p:spPr>
        <p:txBody>
          <a:bodyPr wrap="square" rtlCol="0">
            <a:spAutoFit/>
          </a:bodyPr>
          <a:lstStyle/>
          <a:p>
            <a:r>
              <a:rPr lang="en-GB" b="1">
                <a:solidFill>
                  <a:srgbClr val="FFFF00"/>
                </a:solidFill>
              </a:rPr>
              <a:t>Cost: </a:t>
            </a:r>
            <a:r>
              <a:rPr lang="en-GB">
                <a:solidFill>
                  <a:srgbClr val="FFFFFF"/>
                </a:solidFill>
              </a:rPr>
              <a:t>£2-5 per tab </a:t>
            </a:r>
          </a:p>
        </p:txBody>
      </p:sp>
      <p:sp>
        <p:nvSpPr>
          <p:cNvPr id="14" name="TextBox 13">
            <a:extLst>
              <a:ext uri="{FF2B5EF4-FFF2-40B4-BE49-F238E27FC236}">
                <a16:creationId xmlns:a16="http://schemas.microsoft.com/office/drawing/2014/main" id="{DFB07975-0F2C-4C8E-BADB-65BF0DC13AC6}"/>
              </a:ext>
            </a:extLst>
          </p:cNvPr>
          <p:cNvSpPr txBox="1"/>
          <p:nvPr/>
        </p:nvSpPr>
        <p:spPr>
          <a:xfrm>
            <a:off x="6948264" y="2666812"/>
            <a:ext cx="1882552" cy="646331"/>
          </a:xfrm>
          <a:prstGeom prst="rect">
            <a:avLst/>
          </a:prstGeom>
          <a:noFill/>
          <a:ln>
            <a:solidFill>
              <a:srgbClr val="FFFF00"/>
            </a:solidFill>
          </a:ln>
        </p:spPr>
        <p:txBody>
          <a:bodyPr wrap="square" rtlCol="0">
            <a:spAutoFit/>
          </a:bodyPr>
          <a:lstStyle/>
          <a:p>
            <a:r>
              <a:rPr lang="en-GB" b="1"/>
              <a:t>Source: </a:t>
            </a:r>
            <a:r>
              <a:rPr lang="en-GB">
                <a:solidFill>
                  <a:srgbClr val="FFFFFF"/>
                </a:solidFill>
              </a:rPr>
              <a:t>made in Europe, UK</a:t>
            </a:r>
          </a:p>
        </p:txBody>
      </p:sp>
      <p:sp>
        <p:nvSpPr>
          <p:cNvPr id="15" name="TextBox 14">
            <a:extLst>
              <a:ext uri="{FF2B5EF4-FFF2-40B4-BE49-F238E27FC236}">
                <a16:creationId xmlns:a16="http://schemas.microsoft.com/office/drawing/2014/main" id="{2AA375EF-3D03-4389-A007-A29B4F92343C}"/>
              </a:ext>
            </a:extLst>
          </p:cNvPr>
          <p:cNvSpPr txBox="1"/>
          <p:nvPr/>
        </p:nvSpPr>
        <p:spPr>
          <a:xfrm>
            <a:off x="6905201" y="3507023"/>
            <a:ext cx="1882552" cy="2031325"/>
          </a:xfrm>
          <a:prstGeom prst="rect">
            <a:avLst/>
          </a:prstGeom>
          <a:noFill/>
          <a:ln>
            <a:solidFill>
              <a:srgbClr val="FFFF00"/>
            </a:solidFill>
          </a:ln>
        </p:spPr>
        <p:txBody>
          <a:bodyPr wrap="square" rtlCol="0">
            <a:spAutoFit/>
          </a:bodyPr>
          <a:lstStyle/>
          <a:p>
            <a:r>
              <a:rPr lang="en-GB" b="1">
                <a:solidFill>
                  <a:srgbClr val="FFFF00"/>
                </a:solidFill>
              </a:rPr>
              <a:t>Indicators: </a:t>
            </a:r>
            <a:r>
              <a:rPr lang="en-GB">
                <a:solidFill>
                  <a:srgbClr val="FFFFFF"/>
                </a:solidFill>
              </a:rPr>
              <a:t>dilated pupils, delusional behaviour, altered thinking, hilarity, responding to non-visible and non-audible cues</a:t>
            </a:r>
          </a:p>
        </p:txBody>
      </p:sp>
      <p:cxnSp>
        <p:nvCxnSpPr>
          <p:cNvPr id="17" name="Straight Connector 16">
            <a:extLst>
              <a:ext uri="{FF2B5EF4-FFF2-40B4-BE49-F238E27FC236}">
                <a16:creationId xmlns:a16="http://schemas.microsoft.com/office/drawing/2014/main" id="{0E115D6C-63C9-463F-BB9B-CD3E7982795A}"/>
              </a:ext>
            </a:extLst>
          </p:cNvPr>
          <p:cNvCxnSpPr/>
          <p:nvPr/>
        </p:nvCxnSpPr>
        <p:spPr>
          <a:xfrm>
            <a:off x="2473424" y="1988840"/>
            <a:ext cx="1479450" cy="179659"/>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3FE23E97-5CDB-4B82-ADDB-764220AA6580}"/>
              </a:ext>
            </a:extLst>
          </p:cNvPr>
          <p:cNvCxnSpPr>
            <a:stCxn id="8" idx="3"/>
          </p:cNvCxnSpPr>
          <p:nvPr/>
        </p:nvCxnSpPr>
        <p:spPr>
          <a:xfrm>
            <a:off x="2833464" y="3048635"/>
            <a:ext cx="1119410" cy="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CDB11A48-B089-4638-84DC-6DAF2F332A21}"/>
              </a:ext>
            </a:extLst>
          </p:cNvPr>
          <p:cNvCxnSpPr>
            <a:stCxn id="9" idx="3"/>
          </p:cNvCxnSpPr>
          <p:nvPr/>
        </p:nvCxnSpPr>
        <p:spPr>
          <a:xfrm>
            <a:off x="2833464" y="4117722"/>
            <a:ext cx="1119410" cy="0"/>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196E58A-2200-4D7A-9025-38701DEAAF30}"/>
              </a:ext>
            </a:extLst>
          </p:cNvPr>
          <p:cNvCxnSpPr/>
          <p:nvPr/>
        </p:nvCxnSpPr>
        <p:spPr>
          <a:xfrm>
            <a:off x="2833464" y="5163915"/>
            <a:ext cx="1119410" cy="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7DCC6DBC-AA34-459B-81FB-6D34E4AF0493}"/>
              </a:ext>
            </a:extLst>
          </p:cNvPr>
          <p:cNvCxnSpPr>
            <a:endCxn id="5" idx="2"/>
          </p:cNvCxnSpPr>
          <p:nvPr/>
        </p:nvCxnSpPr>
        <p:spPr>
          <a:xfrm flipV="1">
            <a:off x="4622476" y="5553186"/>
            <a:ext cx="1" cy="326120"/>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DA451E99-6009-4559-84E8-0C37E31622F0}"/>
              </a:ext>
            </a:extLst>
          </p:cNvPr>
          <p:cNvCxnSpPr>
            <a:stCxn id="15" idx="1"/>
          </p:cNvCxnSpPr>
          <p:nvPr/>
        </p:nvCxnSpPr>
        <p:spPr>
          <a:xfrm flipH="1" flipV="1">
            <a:off x="5249016" y="3884440"/>
            <a:ext cx="1656185" cy="638246"/>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7542C45-49C9-46A2-BF88-DCBC89D3F44B}"/>
              </a:ext>
            </a:extLst>
          </p:cNvPr>
          <p:cNvCxnSpPr>
            <a:cxnSpLocks/>
          </p:cNvCxnSpPr>
          <p:nvPr/>
        </p:nvCxnSpPr>
        <p:spPr>
          <a:xfrm flipH="1">
            <a:off x="5292078" y="2987519"/>
            <a:ext cx="1656185" cy="89598"/>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F836C657-7AE5-45BE-BC01-42F4FC3ECF33}"/>
              </a:ext>
            </a:extLst>
          </p:cNvPr>
          <p:cNvCxnSpPr>
            <a:stCxn id="13" idx="1"/>
          </p:cNvCxnSpPr>
          <p:nvPr/>
        </p:nvCxnSpPr>
        <p:spPr>
          <a:xfrm flipH="1">
            <a:off x="5295890" y="2287065"/>
            <a:ext cx="1656185" cy="134545"/>
          </a:xfrm>
          <a:prstGeom prst="line">
            <a:avLst/>
          </a:prstGeom>
        </p:spPr>
        <p:style>
          <a:lnRef idx="1">
            <a:schemeClr val="dk1"/>
          </a:lnRef>
          <a:fillRef idx="0">
            <a:schemeClr val="dk1"/>
          </a:fillRef>
          <a:effectRef idx="0">
            <a:schemeClr val="dk1"/>
          </a:effectRef>
          <a:fontRef idx="minor">
            <a:schemeClr val="tx1"/>
          </a:fontRef>
        </p:style>
      </p:cxnSp>
      <p:cxnSp>
        <p:nvCxnSpPr>
          <p:cNvPr id="23553" name="Straight Connector 23552">
            <a:extLst>
              <a:ext uri="{FF2B5EF4-FFF2-40B4-BE49-F238E27FC236}">
                <a16:creationId xmlns:a16="http://schemas.microsoft.com/office/drawing/2014/main" id="{D0B5D0D5-F474-40CC-9FDE-33E3A2090B79}"/>
              </a:ext>
            </a:extLst>
          </p:cNvPr>
          <p:cNvCxnSpPr>
            <a:cxnSpLocks/>
          </p:cNvCxnSpPr>
          <p:nvPr/>
        </p:nvCxnSpPr>
        <p:spPr>
          <a:xfrm flipH="1">
            <a:off x="5292080" y="1886094"/>
            <a:ext cx="1656184" cy="296628"/>
          </a:xfrm>
          <a:prstGeom prst="line">
            <a:avLst/>
          </a:prstGeom>
        </p:spPr>
        <p:style>
          <a:lnRef idx="1">
            <a:schemeClr val="dk1"/>
          </a:lnRef>
          <a:fillRef idx="0">
            <a:schemeClr val="dk1"/>
          </a:fillRef>
          <a:effectRef idx="0">
            <a:schemeClr val="dk1"/>
          </a:effectRef>
          <a:fontRef idx="minor">
            <a:schemeClr val="tx1"/>
          </a:fontRef>
        </p:style>
      </p:cxnSp>
      <p:cxnSp>
        <p:nvCxnSpPr>
          <p:cNvPr id="23559" name="Straight Connector 23558">
            <a:extLst>
              <a:ext uri="{FF2B5EF4-FFF2-40B4-BE49-F238E27FC236}">
                <a16:creationId xmlns:a16="http://schemas.microsoft.com/office/drawing/2014/main" id="{D448F418-FC27-4E1E-AFBD-B2861CB1D97A}"/>
              </a:ext>
            </a:extLst>
          </p:cNvPr>
          <p:cNvCxnSpPr>
            <a:cxnSpLocks/>
            <a:stCxn id="6" idx="2"/>
            <a:endCxn id="5" idx="0"/>
          </p:cNvCxnSpPr>
          <p:nvPr/>
        </p:nvCxnSpPr>
        <p:spPr>
          <a:xfrm flipH="1">
            <a:off x="4622477" y="1701428"/>
            <a:ext cx="3529" cy="287412"/>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29287280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2624364D-EB38-4A26-ABC9-C73D37BA2E0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5820" y="476672"/>
            <a:ext cx="8198628" cy="604867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7906532-7CF8-4A5D-A3E5-1BA194D1A72E}"/>
              </a:ext>
            </a:extLst>
          </p:cNvPr>
          <p:cNvPicPr>
            <a:picLocks noChangeAspect="1"/>
          </p:cNvPicPr>
          <p:nvPr/>
        </p:nvPicPr>
        <p:blipFill>
          <a:blip r:embed="rId3"/>
          <a:stretch>
            <a:fillRect/>
          </a:stretch>
        </p:blipFill>
        <p:spPr>
          <a:xfrm>
            <a:off x="6876256" y="0"/>
            <a:ext cx="2267744" cy="276225"/>
          </a:xfrm>
          <a:prstGeom prst="rect">
            <a:avLst/>
          </a:prstGeom>
        </p:spPr>
      </p:pic>
    </p:spTree>
    <p:extLst>
      <p:ext uri="{BB962C8B-B14F-4D97-AF65-F5344CB8AC3E}">
        <p14:creationId xmlns:p14="http://schemas.microsoft.com/office/powerpoint/2010/main" val="5319517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016"/>
            <a:ext cx="8229600" cy="922114"/>
          </a:xfrm>
        </p:spPr>
        <p:txBody>
          <a:bodyPr>
            <a:normAutofit fontScale="90000"/>
          </a:bodyPr>
          <a:lstStyle/>
          <a:p>
            <a:br>
              <a:rPr lang="en-GB"/>
            </a:br>
            <a:r>
              <a:rPr lang="en-GB"/>
              <a:t>Magic Mushrooms -</a:t>
            </a:r>
            <a:r>
              <a:rPr lang="en-GB" b="0" i="0">
                <a:solidFill>
                  <a:srgbClr val="FFFF00"/>
                </a:solidFill>
                <a:effectLst/>
                <a:latin typeface="Inter"/>
              </a:rPr>
              <a:t>Psilocybin</a:t>
            </a:r>
            <a:br>
              <a:rPr lang="en-GB" b="0" i="0">
                <a:solidFill>
                  <a:srgbClr val="FFFF00"/>
                </a:solidFill>
                <a:effectLst/>
                <a:latin typeface="Inter"/>
              </a:rPr>
            </a:br>
            <a:endParaRPr lang="en-GB">
              <a:solidFill>
                <a:srgbClr val="FFFF00"/>
              </a:solidFill>
            </a:endParaRPr>
          </a:p>
        </p:txBody>
      </p:sp>
      <p:pic>
        <p:nvPicPr>
          <p:cNvPr id="5" name="Picture 4" descr="A picture containing grass, fungus, outdoor, plant&#10;&#10;Description automatically generated">
            <a:extLst>
              <a:ext uri="{FF2B5EF4-FFF2-40B4-BE49-F238E27FC236}">
                <a16:creationId xmlns:a16="http://schemas.microsoft.com/office/drawing/2014/main" id="{21B66F5E-7FEE-4FA1-859F-A7EABB5751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4760" y="1980084"/>
            <a:ext cx="1514475" cy="2667000"/>
          </a:xfrm>
          <a:prstGeom prst="rect">
            <a:avLst/>
          </a:prstGeom>
        </p:spPr>
      </p:pic>
      <p:sp>
        <p:nvSpPr>
          <p:cNvPr id="6" name="TextBox 5">
            <a:extLst>
              <a:ext uri="{FF2B5EF4-FFF2-40B4-BE49-F238E27FC236}">
                <a16:creationId xmlns:a16="http://schemas.microsoft.com/office/drawing/2014/main" id="{0A7BD8DC-75D4-4465-AC32-FD59DE7A8A9D}"/>
              </a:ext>
            </a:extLst>
          </p:cNvPr>
          <p:cNvSpPr txBox="1"/>
          <p:nvPr/>
        </p:nvSpPr>
        <p:spPr>
          <a:xfrm>
            <a:off x="2771806" y="749029"/>
            <a:ext cx="3718755" cy="923330"/>
          </a:xfrm>
          <a:prstGeom prst="rect">
            <a:avLst/>
          </a:prstGeom>
          <a:noFill/>
          <a:ln>
            <a:solidFill>
              <a:srgbClr val="FFFF00"/>
            </a:solidFill>
          </a:ln>
        </p:spPr>
        <p:txBody>
          <a:bodyPr wrap="square" rtlCol="0">
            <a:spAutoFit/>
          </a:bodyPr>
          <a:lstStyle/>
          <a:p>
            <a:r>
              <a:rPr lang="en-GB" b="1">
                <a:solidFill>
                  <a:srgbClr val="FFFF00"/>
                </a:solidFill>
              </a:rPr>
              <a:t>AKA: </a:t>
            </a:r>
            <a:r>
              <a:rPr lang="en-GB">
                <a:solidFill>
                  <a:srgbClr val="FFFFFF"/>
                </a:solidFill>
              </a:rPr>
              <a:t>shrooms, </a:t>
            </a:r>
            <a:r>
              <a:rPr lang="en-GB" err="1">
                <a:solidFill>
                  <a:srgbClr val="FFFFFF"/>
                </a:solidFill>
              </a:rPr>
              <a:t>mushies</a:t>
            </a:r>
            <a:r>
              <a:rPr lang="en-GB">
                <a:solidFill>
                  <a:srgbClr val="FFFFFF"/>
                </a:solidFill>
              </a:rPr>
              <a:t>, cubies, liberty caps, golden teachers, truffles, psilocybin</a:t>
            </a:r>
          </a:p>
        </p:txBody>
      </p:sp>
      <p:sp>
        <p:nvSpPr>
          <p:cNvPr id="7" name="TextBox 6">
            <a:extLst>
              <a:ext uri="{FF2B5EF4-FFF2-40B4-BE49-F238E27FC236}">
                <a16:creationId xmlns:a16="http://schemas.microsoft.com/office/drawing/2014/main" id="{A94A0EC4-3929-4B78-8A97-BA873A894275}"/>
              </a:ext>
            </a:extLst>
          </p:cNvPr>
          <p:cNvSpPr txBox="1"/>
          <p:nvPr/>
        </p:nvSpPr>
        <p:spPr>
          <a:xfrm>
            <a:off x="457198" y="1148684"/>
            <a:ext cx="2196243" cy="1200329"/>
          </a:xfrm>
          <a:prstGeom prst="rect">
            <a:avLst/>
          </a:prstGeom>
          <a:noFill/>
          <a:ln>
            <a:solidFill>
              <a:srgbClr val="FFFF00"/>
            </a:solidFill>
          </a:ln>
        </p:spPr>
        <p:txBody>
          <a:bodyPr wrap="square" rtlCol="0">
            <a:spAutoFit/>
          </a:bodyPr>
          <a:lstStyle/>
          <a:p>
            <a:r>
              <a:rPr lang="en-GB" b="1">
                <a:solidFill>
                  <a:srgbClr val="FFFF00"/>
                </a:solidFill>
              </a:rPr>
              <a:t>Method of use: </a:t>
            </a:r>
            <a:r>
              <a:rPr lang="en-GB">
                <a:solidFill>
                  <a:srgbClr val="FFFFFF"/>
                </a:solidFill>
              </a:rPr>
              <a:t>swallowed – raw, cooked in food, brewed in drink</a:t>
            </a:r>
          </a:p>
        </p:txBody>
      </p:sp>
      <p:sp>
        <p:nvSpPr>
          <p:cNvPr id="10" name="TextBox 9">
            <a:extLst>
              <a:ext uri="{FF2B5EF4-FFF2-40B4-BE49-F238E27FC236}">
                <a16:creationId xmlns:a16="http://schemas.microsoft.com/office/drawing/2014/main" id="{17022EB7-D98D-494A-A888-04CB54E2F055}"/>
              </a:ext>
            </a:extLst>
          </p:cNvPr>
          <p:cNvSpPr txBox="1"/>
          <p:nvPr/>
        </p:nvSpPr>
        <p:spPr>
          <a:xfrm>
            <a:off x="314423" y="2709361"/>
            <a:ext cx="2592288" cy="923330"/>
          </a:xfrm>
          <a:prstGeom prst="rect">
            <a:avLst/>
          </a:prstGeom>
          <a:noFill/>
          <a:ln>
            <a:solidFill>
              <a:srgbClr val="FFFF00"/>
            </a:solidFill>
          </a:ln>
        </p:spPr>
        <p:txBody>
          <a:bodyPr wrap="square" rtlCol="0">
            <a:spAutoFit/>
          </a:bodyPr>
          <a:lstStyle/>
          <a:p>
            <a:r>
              <a:rPr lang="en-GB">
                <a:solidFill>
                  <a:srgbClr val="FFFF00"/>
                </a:solidFill>
              </a:rPr>
              <a:t>Popularity: </a:t>
            </a:r>
            <a:r>
              <a:rPr lang="en-GB">
                <a:solidFill>
                  <a:srgbClr val="FFFFFF"/>
                </a:solidFill>
              </a:rPr>
              <a:t>4.1% of 16-24 year olds ‘use ever’, 1.2% 2019- 2020</a:t>
            </a:r>
            <a:endParaRPr lang="en-GB">
              <a:solidFill>
                <a:srgbClr val="FFFF00"/>
              </a:solidFill>
            </a:endParaRPr>
          </a:p>
        </p:txBody>
      </p:sp>
      <p:sp>
        <p:nvSpPr>
          <p:cNvPr id="11" name="TextBox 10">
            <a:extLst>
              <a:ext uri="{FF2B5EF4-FFF2-40B4-BE49-F238E27FC236}">
                <a16:creationId xmlns:a16="http://schemas.microsoft.com/office/drawing/2014/main" id="{20121BEC-47D5-482D-82A9-453703874F72}"/>
              </a:ext>
            </a:extLst>
          </p:cNvPr>
          <p:cNvSpPr txBox="1"/>
          <p:nvPr/>
        </p:nvSpPr>
        <p:spPr>
          <a:xfrm>
            <a:off x="314424" y="3993039"/>
            <a:ext cx="2592287" cy="369332"/>
          </a:xfrm>
          <a:prstGeom prst="rect">
            <a:avLst/>
          </a:prstGeom>
          <a:noFill/>
          <a:ln>
            <a:solidFill>
              <a:srgbClr val="FFFF00"/>
            </a:solidFill>
          </a:ln>
        </p:spPr>
        <p:txBody>
          <a:bodyPr wrap="square" rtlCol="0">
            <a:spAutoFit/>
          </a:bodyPr>
          <a:lstStyle/>
          <a:p>
            <a:r>
              <a:rPr lang="en-GB" b="1">
                <a:solidFill>
                  <a:srgbClr val="FFFF00"/>
                </a:solidFill>
              </a:rPr>
              <a:t>Duration: </a:t>
            </a:r>
            <a:r>
              <a:rPr lang="en-GB">
                <a:solidFill>
                  <a:srgbClr val="FFFFFF"/>
                </a:solidFill>
              </a:rPr>
              <a:t>4-6hrs</a:t>
            </a:r>
          </a:p>
        </p:txBody>
      </p:sp>
      <p:sp>
        <p:nvSpPr>
          <p:cNvPr id="12" name="TextBox 11">
            <a:extLst>
              <a:ext uri="{FF2B5EF4-FFF2-40B4-BE49-F238E27FC236}">
                <a16:creationId xmlns:a16="http://schemas.microsoft.com/office/drawing/2014/main" id="{734D5D21-1A95-4DEA-848F-19E833BD1A83}"/>
              </a:ext>
            </a:extLst>
          </p:cNvPr>
          <p:cNvSpPr txBox="1"/>
          <p:nvPr/>
        </p:nvSpPr>
        <p:spPr>
          <a:xfrm>
            <a:off x="300930" y="4578528"/>
            <a:ext cx="2592287" cy="1477328"/>
          </a:xfrm>
          <a:prstGeom prst="rect">
            <a:avLst/>
          </a:prstGeom>
          <a:noFill/>
          <a:ln>
            <a:solidFill>
              <a:srgbClr val="FFFF00"/>
            </a:solidFill>
          </a:ln>
        </p:spPr>
        <p:txBody>
          <a:bodyPr wrap="square" rtlCol="0">
            <a:spAutoFit/>
          </a:bodyPr>
          <a:lstStyle/>
          <a:p>
            <a:r>
              <a:rPr lang="en-GB" b="1">
                <a:solidFill>
                  <a:srgbClr val="FFFF00"/>
                </a:solidFill>
              </a:rPr>
              <a:t>Effects: </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hallucinatory, altered thinking</a:t>
            </a:r>
          </a:p>
          <a:p>
            <a:r>
              <a:rPr lang="en-GB" b="1">
                <a:solidFill>
                  <a:srgbClr val="FFFF00"/>
                </a:solidFill>
              </a:rPr>
              <a:t>-</a:t>
            </a:r>
            <a:r>
              <a:rPr lang="en-GB" b="1" err="1">
                <a:solidFill>
                  <a:srgbClr val="FFFF00"/>
                </a:solidFill>
              </a:rPr>
              <a:t>ve</a:t>
            </a:r>
            <a:r>
              <a:rPr lang="en-GB" b="1">
                <a:solidFill>
                  <a:srgbClr val="FFFF00"/>
                </a:solidFill>
              </a:rPr>
              <a:t>: </a:t>
            </a:r>
            <a:r>
              <a:rPr lang="en-GB">
                <a:solidFill>
                  <a:srgbClr val="FFFFFF"/>
                </a:solidFill>
              </a:rPr>
              <a:t>panic, scary visions or thoughts, nausea</a:t>
            </a:r>
          </a:p>
        </p:txBody>
      </p:sp>
      <p:sp>
        <p:nvSpPr>
          <p:cNvPr id="13" name="TextBox 12">
            <a:extLst>
              <a:ext uri="{FF2B5EF4-FFF2-40B4-BE49-F238E27FC236}">
                <a16:creationId xmlns:a16="http://schemas.microsoft.com/office/drawing/2014/main" id="{E0BAB085-C775-4F25-9422-F4662D2B2949}"/>
              </a:ext>
            </a:extLst>
          </p:cNvPr>
          <p:cNvSpPr txBox="1"/>
          <p:nvPr/>
        </p:nvSpPr>
        <p:spPr>
          <a:xfrm>
            <a:off x="2964130" y="5015350"/>
            <a:ext cx="3609504" cy="1477328"/>
          </a:xfrm>
          <a:prstGeom prst="rect">
            <a:avLst/>
          </a:prstGeom>
          <a:noFill/>
          <a:ln>
            <a:solidFill>
              <a:srgbClr val="FFFF00"/>
            </a:solidFill>
          </a:ln>
        </p:spPr>
        <p:txBody>
          <a:bodyPr wrap="square" rtlCol="0">
            <a:spAutoFit/>
          </a:bodyPr>
          <a:lstStyle/>
          <a:p>
            <a:r>
              <a:rPr lang="en-GB" b="1">
                <a:solidFill>
                  <a:srgbClr val="FFFF00"/>
                </a:solidFill>
              </a:rPr>
              <a:t>Risks: </a:t>
            </a:r>
            <a:r>
              <a:rPr lang="en-GB">
                <a:solidFill>
                  <a:srgbClr val="FFFFFF"/>
                </a:solidFill>
              </a:rPr>
              <a:t>mental health problems, accidents when intoxicated, picking wrong mushrooms, unpleasant hallucinogenic experiences, infections from unclean mushrooms</a:t>
            </a:r>
          </a:p>
        </p:txBody>
      </p:sp>
      <p:sp>
        <p:nvSpPr>
          <p:cNvPr id="14" name="TextBox 13">
            <a:extLst>
              <a:ext uri="{FF2B5EF4-FFF2-40B4-BE49-F238E27FC236}">
                <a16:creationId xmlns:a16="http://schemas.microsoft.com/office/drawing/2014/main" id="{C810C04D-1F40-4134-A0FC-A281E73F5C07}"/>
              </a:ext>
            </a:extLst>
          </p:cNvPr>
          <p:cNvSpPr txBox="1"/>
          <p:nvPr/>
        </p:nvSpPr>
        <p:spPr>
          <a:xfrm>
            <a:off x="6644549" y="1169843"/>
            <a:ext cx="2026567" cy="646331"/>
          </a:xfrm>
          <a:prstGeom prst="rect">
            <a:avLst/>
          </a:prstGeom>
          <a:noFill/>
          <a:ln>
            <a:solidFill>
              <a:srgbClr val="FFFF00"/>
            </a:solidFill>
          </a:ln>
        </p:spPr>
        <p:txBody>
          <a:bodyPr wrap="square" rtlCol="0">
            <a:spAutoFit/>
          </a:bodyPr>
          <a:lstStyle/>
          <a:p>
            <a:r>
              <a:rPr lang="en-GB" b="1">
                <a:solidFill>
                  <a:srgbClr val="FFFF00"/>
                </a:solidFill>
              </a:rPr>
              <a:t>Law: </a:t>
            </a:r>
            <a:r>
              <a:rPr lang="en-GB">
                <a:solidFill>
                  <a:srgbClr val="FFFFFF"/>
                </a:solidFill>
              </a:rPr>
              <a:t>Class A, schedule 1</a:t>
            </a:r>
          </a:p>
        </p:txBody>
      </p:sp>
      <p:sp>
        <p:nvSpPr>
          <p:cNvPr id="15" name="TextBox 14">
            <a:extLst>
              <a:ext uri="{FF2B5EF4-FFF2-40B4-BE49-F238E27FC236}">
                <a16:creationId xmlns:a16="http://schemas.microsoft.com/office/drawing/2014/main" id="{EEBA6BA6-A0FD-4E51-A515-7742F8858864}"/>
              </a:ext>
            </a:extLst>
          </p:cNvPr>
          <p:cNvSpPr txBox="1"/>
          <p:nvPr/>
        </p:nvSpPr>
        <p:spPr>
          <a:xfrm>
            <a:off x="6644548" y="1954182"/>
            <a:ext cx="2026568" cy="646331"/>
          </a:xfrm>
          <a:prstGeom prst="rect">
            <a:avLst/>
          </a:prstGeom>
          <a:noFill/>
          <a:ln>
            <a:solidFill>
              <a:srgbClr val="FFFF00"/>
            </a:solidFill>
          </a:ln>
        </p:spPr>
        <p:txBody>
          <a:bodyPr wrap="square" rtlCol="0">
            <a:spAutoFit/>
          </a:bodyPr>
          <a:lstStyle/>
          <a:p>
            <a:r>
              <a:rPr lang="en-GB" b="1"/>
              <a:t>Cost:  </a:t>
            </a:r>
            <a:r>
              <a:rPr lang="en-GB">
                <a:solidFill>
                  <a:srgbClr val="FFFFFF"/>
                </a:solidFill>
              </a:rPr>
              <a:t>free if picked yourself</a:t>
            </a:r>
          </a:p>
        </p:txBody>
      </p:sp>
      <p:sp>
        <p:nvSpPr>
          <p:cNvPr id="16" name="TextBox 15">
            <a:extLst>
              <a:ext uri="{FF2B5EF4-FFF2-40B4-BE49-F238E27FC236}">
                <a16:creationId xmlns:a16="http://schemas.microsoft.com/office/drawing/2014/main" id="{C7A329BC-5773-4F11-8AA0-8BFCBB09E461}"/>
              </a:ext>
            </a:extLst>
          </p:cNvPr>
          <p:cNvSpPr txBox="1"/>
          <p:nvPr/>
        </p:nvSpPr>
        <p:spPr>
          <a:xfrm>
            <a:off x="6650605" y="2721401"/>
            <a:ext cx="2026568" cy="2031325"/>
          </a:xfrm>
          <a:prstGeom prst="rect">
            <a:avLst/>
          </a:prstGeom>
          <a:noFill/>
          <a:ln>
            <a:solidFill>
              <a:srgbClr val="FFFF00"/>
            </a:solidFill>
          </a:ln>
        </p:spPr>
        <p:txBody>
          <a:bodyPr wrap="square" rtlCol="0">
            <a:spAutoFit/>
          </a:bodyPr>
          <a:lstStyle/>
          <a:p>
            <a:r>
              <a:rPr lang="en-GB" b="1">
                <a:solidFill>
                  <a:srgbClr val="FFFF00"/>
                </a:solidFill>
              </a:rPr>
              <a:t>Source:</a:t>
            </a:r>
            <a:r>
              <a:rPr lang="en-GB" b="1">
                <a:solidFill>
                  <a:srgbClr val="FFFFFF"/>
                </a:solidFill>
              </a:rPr>
              <a:t> </a:t>
            </a:r>
            <a:r>
              <a:rPr lang="en-GB">
                <a:solidFill>
                  <a:srgbClr val="FFFFFF"/>
                </a:solidFill>
              </a:rPr>
              <a:t>grow in the UK, commercially grown in Europe, increasingly home-produced using legal-to-buy spore kits</a:t>
            </a:r>
          </a:p>
        </p:txBody>
      </p:sp>
      <p:sp>
        <p:nvSpPr>
          <p:cNvPr id="17" name="TextBox 16">
            <a:extLst>
              <a:ext uri="{FF2B5EF4-FFF2-40B4-BE49-F238E27FC236}">
                <a16:creationId xmlns:a16="http://schemas.microsoft.com/office/drawing/2014/main" id="{1B287E40-B117-49C6-B000-8C0CB6C8993E}"/>
              </a:ext>
            </a:extLst>
          </p:cNvPr>
          <p:cNvSpPr txBox="1"/>
          <p:nvPr/>
        </p:nvSpPr>
        <p:spPr>
          <a:xfrm>
            <a:off x="6644548" y="4892142"/>
            <a:ext cx="2026568" cy="1200329"/>
          </a:xfrm>
          <a:prstGeom prst="rect">
            <a:avLst/>
          </a:prstGeom>
          <a:noFill/>
          <a:ln>
            <a:solidFill>
              <a:srgbClr val="FFFF00"/>
            </a:solidFill>
          </a:ln>
        </p:spPr>
        <p:txBody>
          <a:bodyPr wrap="square" rtlCol="0">
            <a:spAutoFit/>
          </a:bodyPr>
          <a:lstStyle/>
          <a:p>
            <a:r>
              <a:rPr lang="en-GB" b="1">
                <a:solidFill>
                  <a:srgbClr val="FFFF00"/>
                </a:solidFill>
              </a:rPr>
              <a:t>Indicators: </a:t>
            </a:r>
            <a:r>
              <a:rPr lang="en-GB">
                <a:solidFill>
                  <a:srgbClr val="FFFFFF"/>
                </a:solidFill>
              </a:rPr>
              <a:t>dilated pupils, delusional behaviour, altered thinking </a:t>
            </a:r>
          </a:p>
        </p:txBody>
      </p:sp>
      <p:cxnSp>
        <p:nvCxnSpPr>
          <p:cNvPr id="19" name="Straight Connector 18">
            <a:extLst>
              <a:ext uri="{FF2B5EF4-FFF2-40B4-BE49-F238E27FC236}">
                <a16:creationId xmlns:a16="http://schemas.microsoft.com/office/drawing/2014/main" id="{17CE750E-03C1-4AB6-B426-39EBBA12D6C7}"/>
              </a:ext>
            </a:extLst>
          </p:cNvPr>
          <p:cNvCxnSpPr>
            <a:stCxn id="7" idx="3"/>
          </p:cNvCxnSpPr>
          <p:nvPr/>
        </p:nvCxnSpPr>
        <p:spPr>
          <a:xfrm>
            <a:off x="2653441" y="1748849"/>
            <a:ext cx="1161319" cy="384007"/>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DCA9BCA3-090A-49FE-AD4D-4DA2D8F7A736}"/>
              </a:ext>
            </a:extLst>
          </p:cNvPr>
          <p:cNvCxnSpPr>
            <a:cxnSpLocks/>
            <a:stCxn id="10" idx="3"/>
          </p:cNvCxnSpPr>
          <p:nvPr/>
        </p:nvCxnSpPr>
        <p:spPr>
          <a:xfrm>
            <a:off x="2906711" y="3171026"/>
            <a:ext cx="908047" cy="0"/>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34CA5832-6635-4D11-B12A-0BDEBE8F7742}"/>
              </a:ext>
            </a:extLst>
          </p:cNvPr>
          <p:cNvCxnSpPr>
            <a:cxnSpLocks/>
            <a:stCxn id="11" idx="3"/>
          </p:cNvCxnSpPr>
          <p:nvPr/>
        </p:nvCxnSpPr>
        <p:spPr>
          <a:xfrm flipV="1">
            <a:off x="2906711" y="3776882"/>
            <a:ext cx="908047" cy="400823"/>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5F646E6B-FD03-4B01-8A2E-AF133C70BCC1}"/>
              </a:ext>
            </a:extLst>
          </p:cNvPr>
          <p:cNvCxnSpPr>
            <a:cxnSpLocks/>
          </p:cNvCxnSpPr>
          <p:nvPr/>
        </p:nvCxnSpPr>
        <p:spPr>
          <a:xfrm flipV="1">
            <a:off x="2889198" y="4476645"/>
            <a:ext cx="925562" cy="401674"/>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ECA34FF9-FD0A-4B82-8BD0-25CC1B378548}"/>
              </a:ext>
            </a:extLst>
          </p:cNvPr>
          <p:cNvCxnSpPr>
            <a:cxnSpLocks/>
            <a:endCxn id="5" idx="2"/>
          </p:cNvCxnSpPr>
          <p:nvPr/>
        </p:nvCxnSpPr>
        <p:spPr>
          <a:xfrm flipV="1">
            <a:off x="4571998" y="4647084"/>
            <a:ext cx="0" cy="368266"/>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5E2E8146-CFDC-4AA3-809F-967AA97A0E96}"/>
              </a:ext>
            </a:extLst>
          </p:cNvPr>
          <p:cNvCxnSpPr>
            <a:cxnSpLocks/>
          </p:cNvCxnSpPr>
          <p:nvPr/>
        </p:nvCxnSpPr>
        <p:spPr>
          <a:xfrm flipH="1" flipV="1">
            <a:off x="5329235" y="4476645"/>
            <a:ext cx="1315313" cy="455705"/>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6C457EF5-E4A6-4BA2-BC4F-800B6FA52878}"/>
              </a:ext>
            </a:extLst>
          </p:cNvPr>
          <p:cNvCxnSpPr>
            <a:stCxn id="16" idx="1"/>
          </p:cNvCxnSpPr>
          <p:nvPr/>
        </p:nvCxnSpPr>
        <p:spPr>
          <a:xfrm flipH="1" flipV="1">
            <a:off x="5327645" y="2981697"/>
            <a:ext cx="1322960" cy="755367"/>
          </a:xfrm>
          <a:prstGeom prst="line">
            <a:avLst/>
          </a:prstGeom>
        </p:spPr>
        <p:style>
          <a:lnRef idx="1">
            <a:schemeClr val="dk1"/>
          </a:lnRef>
          <a:fillRef idx="0">
            <a:schemeClr val="dk1"/>
          </a:fillRef>
          <a:effectRef idx="0">
            <a:schemeClr val="dk1"/>
          </a:effectRef>
          <a:fontRef idx="minor">
            <a:schemeClr val="tx1"/>
          </a:fontRef>
        </p:style>
      </p:cxnSp>
      <p:cxnSp>
        <p:nvCxnSpPr>
          <p:cNvPr id="25601" name="Straight Connector 25600">
            <a:extLst>
              <a:ext uri="{FF2B5EF4-FFF2-40B4-BE49-F238E27FC236}">
                <a16:creationId xmlns:a16="http://schemas.microsoft.com/office/drawing/2014/main" id="{F6758F69-A056-44A1-A8B8-47153AF2CAFD}"/>
              </a:ext>
            </a:extLst>
          </p:cNvPr>
          <p:cNvCxnSpPr>
            <a:stCxn id="15" idx="1"/>
          </p:cNvCxnSpPr>
          <p:nvPr/>
        </p:nvCxnSpPr>
        <p:spPr>
          <a:xfrm flipH="1">
            <a:off x="5336852" y="2277348"/>
            <a:ext cx="1307696" cy="138499"/>
          </a:xfrm>
          <a:prstGeom prst="line">
            <a:avLst/>
          </a:prstGeom>
        </p:spPr>
        <p:style>
          <a:lnRef idx="1">
            <a:schemeClr val="dk1"/>
          </a:lnRef>
          <a:fillRef idx="0">
            <a:schemeClr val="dk1"/>
          </a:fillRef>
          <a:effectRef idx="0">
            <a:schemeClr val="dk1"/>
          </a:effectRef>
          <a:fontRef idx="minor">
            <a:schemeClr val="tx1"/>
          </a:fontRef>
        </p:style>
      </p:cxnSp>
      <p:cxnSp>
        <p:nvCxnSpPr>
          <p:cNvPr id="25604" name="Straight Connector 25603">
            <a:extLst>
              <a:ext uri="{FF2B5EF4-FFF2-40B4-BE49-F238E27FC236}">
                <a16:creationId xmlns:a16="http://schemas.microsoft.com/office/drawing/2014/main" id="{0A63387E-6DCF-4C11-B962-9BC1DE1B0EA4}"/>
              </a:ext>
            </a:extLst>
          </p:cNvPr>
          <p:cNvCxnSpPr>
            <a:cxnSpLocks/>
          </p:cNvCxnSpPr>
          <p:nvPr/>
        </p:nvCxnSpPr>
        <p:spPr>
          <a:xfrm flipH="1">
            <a:off x="5336858" y="1772675"/>
            <a:ext cx="1307690" cy="430173"/>
          </a:xfrm>
          <a:prstGeom prst="line">
            <a:avLst/>
          </a:prstGeom>
        </p:spPr>
        <p:style>
          <a:lnRef idx="1">
            <a:schemeClr val="dk1"/>
          </a:lnRef>
          <a:fillRef idx="0">
            <a:schemeClr val="dk1"/>
          </a:fillRef>
          <a:effectRef idx="0">
            <a:schemeClr val="dk1"/>
          </a:effectRef>
          <a:fontRef idx="minor">
            <a:schemeClr val="tx1"/>
          </a:fontRef>
        </p:style>
      </p:cxnSp>
      <p:cxnSp>
        <p:nvCxnSpPr>
          <p:cNvPr id="25606" name="Straight Connector 25605">
            <a:extLst>
              <a:ext uri="{FF2B5EF4-FFF2-40B4-BE49-F238E27FC236}">
                <a16:creationId xmlns:a16="http://schemas.microsoft.com/office/drawing/2014/main" id="{013EE09B-1462-40F9-A4C3-42C2A0BCE482}"/>
              </a:ext>
            </a:extLst>
          </p:cNvPr>
          <p:cNvCxnSpPr>
            <a:cxnSpLocks/>
            <a:stCxn id="6" idx="2"/>
            <a:endCxn id="5" idx="0"/>
          </p:cNvCxnSpPr>
          <p:nvPr/>
        </p:nvCxnSpPr>
        <p:spPr>
          <a:xfrm flipH="1">
            <a:off x="4571998" y="1672359"/>
            <a:ext cx="59186" cy="307725"/>
          </a:xfrm>
          <a:prstGeom prst="line">
            <a:avLst/>
          </a:prstGeom>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42851406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8760"/>
            <a:ext cx="8229600" cy="576064"/>
          </a:xfrm>
        </p:spPr>
        <p:txBody>
          <a:bodyPr>
            <a:normAutofit fontScale="90000"/>
          </a:bodyPr>
          <a:lstStyle/>
          <a:p>
            <a:endParaRPr lang="en-GB" b="1">
              <a:solidFill>
                <a:srgbClr val="00FF00"/>
              </a:solidFill>
            </a:endParaRPr>
          </a:p>
        </p:txBody>
      </p:sp>
      <p:sp>
        <p:nvSpPr>
          <p:cNvPr id="3" name="Content Placeholder 2"/>
          <p:cNvSpPr>
            <a:spLocks noGrp="1"/>
          </p:cNvSpPr>
          <p:nvPr>
            <p:ph idx="1"/>
          </p:nvPr>
        </p:nvSpPr>
        <p:spPr>
          <a:xfrm>
            <a:off x="179512" y="2411760"/>
            <a:ext cx="8784976" cy="4329608"/>
          </a:xfrm>
        </p:spPr>
        <p:txBody>
          <a:bodyPr>
            <a:normAutofit/>
          </a:bodyPr>
          <a:lstStyle/>
          <a:p>
            <a:pPr marL="0" indent="0" algn="ctr">
              <a:buNone/>
            </a:pPr>
            <a:r>
              <a:rPr lang="en-GB" sz="4800" b="1">
                <a:solidFill>
                  <a:srgbClr val="FFFFFF"/>
                </a:solidFill>
              </a:rPr>
              <a:t>In 2 teams, put the drugs in a list of relative harms from highest to lowest.</a:t>
            </a:r>
          </a:p>
          <a:p>
            <a:pPr marL="0" indent="0" algn="ctr">
              <a:buNone/>
            </a:pPr>
            <a:r>
              <a:rPr lang="en-GB" sz="4800" b="1">
                <a:solidFill>
                  <a:srgbClr val="FFFFFF"/>
                </a:solidFill>
              </a:rPr>
              <a:t>10 mins</a:t>
            </a:r>
          </a:p>
          <a:p>
            <a:pPr marL="0" indent="0" algn="ctr">
              <a:buNone/>
            </a:pPr>
            <a:endParaRPr lang="en-GB" sz="4800" b="1">
              <a:solidFill>
                <a:srgbClr val="FFFFFF"/>
              </a:solidFill>
            </a:endParaRPr>
          </a:p>
        </p:txBody>
      </p:sp>
      <p:sp>
        <p:nvSpPr>
          <p:cNvPr id="4" name="Title 1">
            <a:extLst>
              <a:ext uri="{FF2B5EF4-FFF2-40B4-BE49-F238E27FC236}">
                <a16:creationId xmlns:a16="http://schemas.microsoft.com/office/drawing/2014/main" id="{0FA38C67-5C21-48CB-AA10-2D84E2C31412}"/>
              </a:ext>
            </a:extLst>
          </p:cNvPr>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a:ln>
                  <a:noFill/>
                </a:ln>
                <a:solidFill>
                  <a:srgbClr val="FFFF00"/>
                </a:solidFill>
                <a:effectLst/>
                <a:uLnTx/>
                <a:uFillTx/>
                <a:latin typeface="Calibri"/>
                <a:ea typeface="+mj-ea"/>
                <a:cs typeface="+mj-cs"/>
              </a:rPr>
              <a:t>Risks and Relative Harm</a:t>
            </a:r>
          </a:p>
        </p:txBody>
      </p:sp>
      <p:pic>
        <p:nvPicPr>
          <p:cNvPr id="5" name="Picture 4">
            <a:extLst>
              <a:ext uri="{FF2B5EF4-FFF2-40B4-BE49-F238E27FC236}">
                <a16:creationId xmlns:a16="http://schemas.microsoft.com/office/drawing/2014/main" id="{4327A8FF-71EE-4B20-B32A-2D19D3190F3B}"/>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0468663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D41BDC-CC95-1B3D-2B07-D8E62D32AF47}"/>
              </a:ext>
            </a:extLst>
          </p:cNvPr>
          <p:cNvSpPr>
            <a:spLocks noGrp="1"/>
          </p:cNvSpPr>
          <p:nvPr>
            <p:ph idx="1"/>
          </p:nvPr>
        </p:nvSpPr>
        <p:spPr>
          <a:xfrm>
            <a:off x="457200" y="332656"/>
            <a:ext cx="8229600" cy="5793507"/>
          </a:xfrm>
        </p:spPr>
        <p:txBody>
          <a:bodyPr numCol="2">
            <a:normAutofit/>
          </a:bodyPr>
          <a:lstStyle/>
          <a:p>
            <a:r>
              <a:rPr lang="en-GB"/>
              <a:t>Crack Cocaine</a:t>
            </a:r>
          </a:p>
          <a:p>
            <a:r>
              <a:rPr lang="en-GB"/>
              <a:t>Tobacco</a:t>
            </a:r>
          </a:p>
          <a:p>
            <a:r>
              <a:rPr lang="en-GB"/>
              <a:t>Volatile Solvents</a:t>
            </a:r>
          </a:p>
          <a:p>
            <a:r>
              <a:rPr lang="en-GB"/>
              <a:t>Cocaine</a:t>
            </a:r>
          </a:p>
          <a:p>
            <a:r>
              <a:rPr lang="en-GB"/>
              <a:t>Cannabis</a:t>
            </a:r>
          </a:p>
          <a:p>
            <a:r>
              <a:rPr lang="en-GB"/>
              <a:t>Alcohol</a:t>
            </a:r>
          </a:p>
          <a:p>
            <a:r>
              <a:rPr lang="en-GB"/>
              <a:t>Heroin</a:t>
            </a:r>
          </a:p>
          <a:p>
            <a:r>
              <a:rPr lang="en-GB"/>
              <a:t>LSD</a:t>
            </a:r>
          </a:p>
          <a:p>
            <a:r>
              <a:rPr lang="en-GB"/>
              <a:t>Synthetic Cannabinoids</a:t>
            </a:r>
          </a:p>
          <a:p>
            <a:r>
              <a:rPr lang="en-GB"/>
              <a:t>Synthetic Opioids</a:t>
            </a:r>
          </a:p>
          <a:p>
            <a:r>
              <a:rPr lang="en-GB"/>
              <a:t>Psilocybin Mushrooms</a:t>
            </a:r>
          </a:p>
          <a:p>
            <a:r>
              <a:rPr lang="en-GB"/>
              <a:t>Amphetamines</a:t>
            </a:r>
          </a:p>
          <a:p>
            <a:r>
              <a:rPr lang="en-GB"/>
              <a:t>Benzodiazepines</a:t>
            </a:r>
          </a:p>
          <a:p>
            <a:r>
              <a:rPr lang="en-GB"/>
              <a:t>Ketamine</a:t>
            </a:r>
          </a:p>
          <a:p>
            <a:pPr marL="0" indent="0">
              <a:buNone/>
            </a:pPr>
            <a:endParaRPr lang="en-GB"/>
          </a:p>
        </p:txBody>
      </p:sp>
    </p:spTree>
    <p:extLst>
      <p:ext uri="{BB962C8B-B14F-4D97-AF65-F5344CB8AC3E}">
        <p14:creationId xmlns:p14="http://schemas.microsoft.com/office/powerpoint/2010/main" val="1225795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0"/>
            <a:ext cx="8229600" cy="980728"/>
          </a:xfrm>
        </p:spPr>
        <p:txBody>
          <a:bodyPr/>
          <a:lstStyle/>
          <a:p>
            <a:r>
              <a:rPr lang="en-GB" b="1"/>
              <a:t>Ground rules</a:t>
            </a:r>
          </a:p>
        </p:txBody>
      </p:sp>
      <p:sp>
        <p:nvSpPr>
          <p:cNvPr id="3" name="Content Placeholder 2"/>
          <p:cNvSpPr>
            <a:spLocks noGrp="1"/>
          </p:cNvSpPr>
          <p:nvPr>
            <p:ph idx="1"/>
          </p:nvPr>
        </p:nvSpPr>
        <p:spPr>
          <a:xfrm>
            <a:off x="457200" y="1268760"/>
            <a:ext cx="8229600" cy="5314602"/>
          </a:xfrm>
        </p:spPr>
        <p:txBody>
          <a:bodyPr>
            <a:normAutofit fontScale="92500" lnSpcReduction="10000"/>
          </a:bodyPr>
          <a:lstStyle/>
          <a:p>
            <a:r>
              <a:rPr lang="en-GB"/>
              <a:t>Confidentiality </a:t>
            </a:r>
          </a:p>
          <a:p>
            <a:pPr marL="0" indent="0">
              <a:buNone/>
            </a:pPr>
            <a:endParaRPr lang="en-GB"/>
          </a:p>
          <a:p>
            <a:r>
              <a:rPr lang="en-GB"/>
              <a:t>Take responsibility for your own </a:t>
            </a:r>
            <a:r>
              <a:rPr lang="en-GB">
                <a:solidFill>
                  <a:srgbClr val="FFFF00"/>
                </a:solidFill>
              </a:rPr>
              <a:t>learning</a:t>
            </a:r>
          </a:p>
          <a:p>
            <a:pPr marL="0" indent="0">
              <a:buNone/>
            </a:pPr>
            <a:endParaRPr lang="en-GB">
              <a:solidFill>
                <a:srgbClr val="FF438B"/>
              </a:solidFill>
            </a:endParaRPr>
          </a:p>
          <a:p>
            <a:r>
              <a:rPr lang="en-GB">
                <a:solidFill>
                  <a:srgbClr val="FF438B"/>
                </a:solidFill>
              </a:rPr>
              <a:t>Don’t go away with questions unanswered – or contact us afterwards</a:t>
            </a:r>
          </a:p>
          <a:p>
            <a:pPr marL="0" indent="0">
              <a:buNone/>
            </a:pPr>
            <a:endParaRPr lang="en-GB">
              <a:solidFill>
                <a:srgbClr val="FFFF00"/>
              </a:solidFill>
            </a:endParaRPr>
          </a:p>
          <a:p>
            <a:r>
              <a:rPr lang="en-GB">
                <a:solidFill>
                  <a:srgbClr val="FFFF00"/>
                </a:solidFill>
              </a:rPr>
              <a:t>No such thing as a stupid question</a:t>
            </a:r>
          </a:p>
          <a:p>
            <a:pPr marL="0" indent="0">
              <a:buNone/>
            </a:pPr>
            <a:endParaRPr lang="en-GB">
              <a:solidFill>
                <a:srgbClr val="00FF00"/>
              </a:solidFill>
            </a:endParaRPr>
          </a:p>
          <a:p>
            <a:r>
              <a:rPr lang="en-GB">
                <a:solidFill>
                  <a:srgbClr val="00FF00"/>
                </a:solidFill>
              </a:rPr>
              <a:t>Strive to be aware of your own reactions</a:t>
            </a:r>
            <a:endParaRPr lang="en-GB"/>
          </a:p>
        </p:txBody>
      </p:sp>
      <p:pic>
        <p:nvPicPr>
          <p:cNvPr id="4" name="Picture 3">
            <a:extLst>
              <a:ext uri="{FF2B5EF4-FFF2-40B4-BE49-F238E27FC236}">
                <a16:creationId xmlns:a16="http://schemas.microsoft.com/office/drawing/2014/main" id="{B3E152FB-A0A3-4E1B-87BC-A2D9A9180674}"/>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7763763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462" y="144462"/>
            <a:ext cx="8820025" cy="6524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109299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B7D24-18F3-C7F2-C00E-9BA662683AA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17D1458-22AE-F906-6466-9C2090B8845D}"/>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9323307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Drugs &amp; the Law</a:t>
            </a:r>
          </a:p>
        </p:txBody>
      </p:sp>
      <p:sp>
        <p:nvSpPr>
          <p:cNvPr id="3" name="Content Placeholder 2"/>
          <p:cNvSpPr>
            <a:spLocks noGrp="1"/>
          </p:cNvSpPr>
          <p:nvPr>
            <p:ph idx="1"/>
          </p:nvPr>
        </p:nvSpPr>
        <p:spPr>
          <a:xfrm>
            <a:off x="467544" y="1412776"/>
            <a:ext cx="8229600" cy="4713387"/>
          </a:xfrm>
        </p:spPr>
        <p:txBody>
          <a:bodyPr vert="horz" lIns="91440" tIns="45720" rIns="91440" bIns="45720" rtlCol="0" anchor="t">
            <a:normAutofit fontScale="85000" lnSpcReduction="20000"/>
          </a:bodyPr>
          <a:lstStyle/>
          <a:p>
            <a:pPr marL="0" indent="0">
              <a:buNone/>
            </a:pPr>
            <a:r>
              <a:rPr lang="en-GB">
                <a:solidFill>
                  <a:srgbClr val="00FF00"/>
                </a:solidFill>
              </a:rPr>
              <a:t>The Misuse of Drugs Act (1971)</a:t>
            </a:r>
          </a:p>
          <a:p>
            <a:r>
              <a:rPr lang="en-GB"/>
              <a:t>Intended to prevent non medical use of drugs</a:t>
            </a:r>
          </a:p>
          <a:p>
            <a:r>
              <a:rPr lang="en-GB">
                <a:solidFill>
                  <a:srgbClr val="00FF00"/>
                </a:solidFill>
              </a:rPr>
              <a:t>Drugs subject to the Act = ‘controlled drugs’</a:t>
            </a:r>
          </a:p>
          <a:p>
            <a:pPr marL="0" indent="0">
              <a:buNone/>
            </a:pPr>
            <a:endParaRPr lang="en-GB" u="sng">
              <a:solidFill>
                <a:schemeClr val="tx2">
                  <a:lumMod val="60000"/>
                  <a:lumOff val="40000"/>
                </a:schemeClr>
              </a:solidFill>
            </a:endParaRPr>
          </a:p>
          <a:p>
            <a:pPr marL="0" indent="0">
              <a:buNone/>
            </a:pPr>
            <a:r>
              <a:rPr lang="en-GB" u="sng">
                <a:solidFill>
                  <a:schemeClr val="tx2">
                    <a:lumMod val="60000"/>
                    <a:lumOff val="40000"/>
                  </a:schemeClr>
                </a:solidFill>
              </a:rPr>
              <a:t>Offences</a:t>
            </a:r>
            <a:endParaRPr lang="en-GB">
              <a:solidFill>
                <a:schemeClr val="tx2">
                  <a:lumMod val="60000"/>
                  <a:lumOff val="40000"/>
                </a:schemeClr>
              </a:solidFill>
            </a:endParaRPr>
          </a:p>
          <a:p>
            <a:r>
              <a:rPr lang="en-GB">
                <a:solidFill>
                  <a:schemeClr val="tx2">
                    <a:lumMod val="60000"/>
                    <a:lumOff val="40000"/>
                  </a:schemeClr>
                </a:solidFill>
              </a:rPr>
              <a:t>Unlawful supply</a:t>
            </a:r>
          </a:p>
          <a:p>
            <a:r>
              <a:rPr lang="en-GB">
                <a:solidFill>
                  <a:schemeClr val="tx2">
                    <a:lumMod val="60000"/>
                    <a:lumOff val="40000"/>
                  </a:schemeClr>
                </a:solidFill>
              </a:rPr>
              <a:t>Intent to supply</a:t>
            </a:r>
          </a:p>
          <a:p>
            <a:r>
              <a:rPr lang="en-GB">
                <a:solidFill>
                  <a:schemeClr val="tx2">
                    <a:lumMod val="60000"/>
                    <a:lumOff val="40000"/>
                  </a:schemeClr>
                </a:solidFill>
              </a:rPr>
              <a:t>Import or export (‘trafficking’)</a:t>
            </a:r>
          </a:p>
          <a:p>
            <a:r>
              <a:rPr lang="en-GB">
                <a:solidFill>
                  <a:schemeClr val="tx2">
                    <a:lumMod val="60000"/>
                    <a:lumOff val="40000"/>
                  </a:schemeClr>
                </a:solidFill>
              </a:rPr>
              <a:t>Unlawful production</a:t>
            </a:r>
          </a:p>
          <a:p>
            <a:r>
              <a:rPr lang="en-GB">
                <a:solidFill>
                  <a:schemeClr val="tx2">
                    <a:lumMod val="60000"/>
                    <a:lumOff val="40000"/>
                  </a:schemeClr>
                </a:solidFill>
              </a:rPr>
              <a:t>Unlawful possession – powers to stop, search and detain on ‘reasonable suspicion’</a:t>
            </a:r>
          </a:p>
        </p:txBody>
      </p:sp>
      <p:pic>
        <p:nvPicPr>
          <p:cNvPr id="4" name="Picture 3">
            <a:extLst>
              <a:ext uri="{FF2B5EF4-FFF2-40B4-BE49-F238E27FC236}">
                <a16:creationId xmlns:a16="http://schemas.microsoft.com/office/drawing/2014/main" id="{0B372A7A-87ED-45A1-AB16-5A3DA00755D9}"/>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5423889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7134B-3C6B-508F-110A-D9E754D2225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A985D3F-B001-F64C-1B0E-B54518FC931E}"/>
              </a:ext>
            </a:extLst>
          </p:cNvPr>
          <p:cNvSpPr>
            <a:spLocks noGrp="1"/>
          </p:cNvSpPr>
          <p:nvPr>
            <p:ph idx="1"/>
          </p:nvPr>
        </p:nvSpPr>
        <p:spPr/>
        <p:txBody>
          <a:bodyPr vert="horz" lIns="91440" tIns="45720" rIns="91440" bIns="45720" rtlCol="0" anchor="t">
            <a:normAutofit/>
          </a:bodyPr>
          <a:lstStyle/>
          <a:p>
            <a:r>
              <a:rPr lang="en-GB" b="1">
                <a:solidFill>
                  <a:srgbClr val="00FF00"/>
                </a:solidFill>
                <a:ea typeface="Calibri"/>
                <a:cs typeface="Calibri"/>
              </a:rPr>
              <a:t>3 Classes</a:t>
            </a:r>
          </a:p>
          <a:p>
            <a:endParaRPr lang="en-GB">
              <a:ea typeface="Calibri"/>
              <a:cs typeface="Calibri"/>
            </a:endParaRPr>
          </a:p>
          <a:p>
            <a:r>
              <a:rPr lang="en-GB" b="1">
                <a:solidFill>
                  <a:srgbClr val="FF438B"/>
                </a:solidFill>
                <a:ea typeface="Calibri"/>
                <a:cs typeface="Calibri"/>
              </a:rPr>
              <a:t>5 Schedules</a:t>
            </a:r>
          </a:p>
        </p:txBody>
      </p:sp>
    </p:spTree>
    <p:extLst>
      <p:ext uri="{BB962C8B-B14F-4D97-AF65-F5344CB8AC3E}">
        <p14:creationId xmlns:p14="http://schemas.microsoft.com/office/powerpoint/2010/main" val="34255670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5865515"/>
          </a:xfrm>
        </p:spPr>
        <p:txBody>
          <a:bodyPr vert="horz" lIns="91440" tIns="45720" rIns="91440" bIns="45720" rtlCol="0" anchor="t">
            <a:normAutofit fontScale="92500" lnSpcReduction="10000"/>
          </a:bodyPr>
          <a:lstStyle/>
          <a:p>
            <a:pPr marL="0" indent="0" algn="ctr">
              <a:buNone/>
            </a:pPr>
            <a:r>
              <a:rPr lang="en-GB" sz="4000" b="1">
                <a:solidFill>
                  <a:srgbClr val="00FF00"/>
                </a:solidFill>
              </a:rPr>
              <a:t>Class A</a:t>
            </a:r>
          </a:p>
          <a:p>
            <a:r>
              <a:rPr lang="en-GB"/>
              <a:t>Cocaine (and ‘crack’)</a:t>
            </a:r>
          </a:p>
          <a:p>
            <a:r>
              <a:rPr lang="en-GB"/>
              <a:t>Heroin*</a:t>
            </a:r>
          </a:p>
          <a:p>
            <a:r>
              <a:rPr lang="en-GB"/>
              <a:t>Ecstasy</a:t>
            </a:r>
          </a:p>
          <a:p>
            <a:r>
              <a:rPr lang="en-GB"/>
              <a:t>LSD</a:t>
            </a:r>
          </a:p>
          <a:p>
            <a:r>
              <a:rPr lang="en-GB"/>
              <a:t>Methadone*</a:t>
            </a:r>
          </a:p>
          <a:p>
            <a:r>
              <a:rPr lang="en-GB"/>
              <a:t>Methamphetamine (crystal meth)</a:t>
            </a:r>
          </a:p>
          <a:p>
            <a:r>
              <a:rPr lang="en-GB"/>
              <a:t>Magic Mushrooms</a:t>
            </a:r>
          </a:p>
          <a:p>
            <a:pPr marL="0" indent="0">
              <a:buNone/>
            </a:pPr>
            <a:endParaRPr lang="en-GB">
              <a:ea typeface="Calibri"/>
              <a:cs typeface="Calibri"/>
            </a:endParaRPr>
          </a:p>
          <a:p>
            <a:r>
              <a:rPr lang="en-GB"/>
              <a:t>Any Class B which is injected</a:t>
            </a:r>
          </a:p>
          <a:p>
            <a:r>
              <a:rPr lang="en-GB" i="1"/>
              <a:t>If prescribed by a doctor, not illegal</a:t>
            </a:r>
            <a:endParaRPr lang="en-GB" i="1">
              <a:ea typeface="Calibri"/>
              <a:cs typeface="Calibri"/>
            </a:endParaRPr>
          </a:p>
        </p:txBody>
      </p:sp>
      <p:pic>
        <p:nvPicPr>
          <p:cNvPr id="4" name="Picture 3">
            <a:extLst>
              <a:ext uri="{FF2B5EF4-FFF2-40B4-BE49-F238E27FC236}">
                <a16:creationId xmlns:a16="http://schemas.microsoft.com/office/drawing/2014/main" id="{9C73BD80-323B-49D5-A328-968EBFF399D8}"/>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7879095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solidFill>
                  <a:srgbClr val="00FF00"/>
                </a:solidFill>
              </a:rPr>
              <a:t>Class B</a:t>
            </a:r>
          </a:p>
        </p:txBody>
      </p:sp>
      <p:sp>
        <p:nvSpPr>
          <p:cNvPr id="3" name="Content Placeholder 2"/>
          <p:cNvSpPr>
            <a:spLocks noGrp="1"/>
          </p:cNvSpPr>
          <p:nvPr>
            <p:ph idx="1"/>
          </p:nvPr>
        </p:nvSpPr>
        <p:spPr/>
        <p:txBody>
          <a:bodyPr>
            <a:normAutofit lnSpcReduction="10000"/>
          </a:bodyPr>
          <a:lstStyle/>
          <a:p>
            <a:r>
              <a:rPr lang="en-GB"/>
              <a:t>Amphetamines</a:t>
            </a:r>
          </a:p>
          <a:p>
            <a:r>
              <a:rPr lang="en-GB"/>
              <a:t>Barbiturates</a:t>
            </a:r>
          </a:p>
          <a:p>
            <a:r>
              <a:rPr lang="en-GB"/>
              <a:t>Codeine</a:t>
            </a:r>
          </a:p>
          <a:p>
            <a:r>
              <a:rPr lang="en-GB"/>
              <a:t>Ketamine</a:t>
            </a:r>
          </a:p>
          <a:p>
            <a:r>
              <a:rPr lang="en-GB"/>
              <a:t>Cannabis</a:t>
            </a:r>
          </a:p>
          <a:p>
            <a:r>
              <a:rPr lang="en-GB"/>
              <a:t>Cathinones (mephedrone) 2010</a:t>
            </a:r>
          </a:p>
          <a:p>
            <a:r>
              <a:rPr lang="en-GB"/>
              <a:t>GHB and GBL</a:t>
            </a:r>
          </a:p>
          <a:p>
            <a:r>
              <a:rPr lang="en-GB" i="1"/>
              <a:t>Nitrous Oxide</a:t>
            </a:r>
          </a:p>
        </p:txBody>
      </p:sp>
      <p:pic>
        <p:nvPicPr>
          <p:cNvPr id="4" name="Picture 3">
            <a:extLst>
              <a:ext uri="{FF2B5EF4-FFF2-40B4-BE49-F238E27FC236}">
                <a16:creationId xmlns:a16="http://schemas.microsoft.com/office/drawing/2014/main" id="{5D892F4E-0C8C-48A7-8E64-AAD8BD2B1095}"/>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710642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solidFill>
                  <a:srgbClr val="00FF00"/>
                </a:solidFill>
              </a:rPr>
              <a:t>Class C</a:t>
            </a:r>
          </a:p>
        </p:txBody>
      </p:sp>
      <p:sp>
        <p:nvSpPr>
          <p:cNvPr id="3" name="Content Placeholder 2"/>
          <p:cNvSpPr>
            <a:spLocks noGrp="1"/>
          </p:cNvSpPr>
          <p:nvPr>
            <p:ph idx="1"/>
          </p:nvPr>
        </p:nvSpPr>
        <p:spPr/>
        <p:txBody>
          <a:bodyPr/>
          <a:lstStyle/>
          <a:p>
            <a:r>
              <a:rPr lang="en-GB"/>
              <a:t>Anabolic Steroids</a:t>
            </a:r>
          </a:p>
          <a:p>
            <a:r>
              <a:rPr lang="en-GB"/>
              <a:t>Minor tranquilisers</a:t>
            </a:r>
          </a:p>
          <a:p>
            <a:r>
              <a:rPr lang="en-GB"/>
              <a:t>Khat</a:t>
            </a:r>
          </a:p>
        </p:txBody>
      </p:sp>
      <p:pic>
        <p:nvPicPr>
          <p:cNvPr id="4" name="Picture 3">
            <a:extLst>
              <a:ext uri="{FF2B5EF4-FFF2-40B4-BE49-F238E27FC236}">
                <a16:creationId xmlns:a16="http://schemas.microsoft.com/office/drawing/2014/main" id="{1926CFEC-808F-4C8D-9B70-CB4BBBFCF1FE}"/>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21030412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52EEB-55E7-6553-AC22-27FD9EA78D5D}"/>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7748631-D233-FF78-7514-9A1A79F1464E}"/>
              </a:ext>
            </a:extLst>
          </p:cNvPr>
          <p:cNvSpPr>
            <a:spLocks noGrp="1"/>
          </p:cNvSpPr>
          <p:nvPr>
            <p:ph idx="1"/>
          </p:nvPr>
        </p:nvSpPr>
        <p:spPr>
          <a:xfrm>
            <a:off x="457200" y="188640"/>
            <a:ext cx="8229600" cy="720080"/>
          </a:xfrm>
        </p:spPr>
        <p:txBody>
          <a:bodyPr/>
          <a:lstStyle/>
          <a:p>
            <a:pPr marL="0" indent="0" algn="ctr">
              <a:buNone/>
            </a:pPr>
            <a:r>
              <a:rPr lang="en-GB" b="1"/>
              <a:t>Drug Classifications, Schedules and Types:</a:t>
            </a:r>
          </a:p>
        </p:txBody>
      </p:sp>
      <p:sp>
        <p:nvSpPr>
          <p:cNvPr id="9" name="Content Placeholder 3">
            <a:extLst>
              <a:ext uri="{FF2B5EF4-FFF2-40B4-BE49-F238E27FC236}">
                <a16:creationId xmlns:a16="http://schemas.microsoft.com/office/drawing/2014/main" id="{38EB7502-FBC4-2E30-BAD5-AE0079DEF956}"/>
              </a:ext>
            </a:extLst>
          </p:cNvPr>
          <p:cNvSpPr txBox="1">
            <a:spLocks/>
          </p:cNvSpPr>
          <p:nvPr/>
        </p:nvSpPr>
        <p:spPr>
          <a:xfrm>
            <a:off x="457200" y="1196752"/>
            <a:ext cx="8435280" cy="4752528"/>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3600" b="1" i="0" u="none" strike="noStrike" baseline="0">
                <a:solidFill>
                  <a:srgbClr val="00FF00"/>
                </a:solidFill>
                <a:latin typeface="Lato"/>
                <a:ea typeface="Lato"/>
                <a:cs typeface="Lato"/>
              </a:rPr>
              <a:t>Classes are intended to define the legal consequences based on potential harms</a:t>
            </a:r>
            <a:r>
              <a:rPr lang="en-GB" sz="3600" b="1" i="0" u="none" strike="noStrike" baseline="0">
                <a:solidFill>
                  <a:srgbClr val="FFFFFF"/>
                </a:solidFill>
                <a:latin typeface="Lato"/>
                <a:ea typeface="Lato"/>
                <a:cs typeface="Lato"/>
              </a:rPr>
              <a:t> </a:t>
            </a:r>
            <a:r>
              <a:rPr lang="en-GB" sz="3600" b="0" i="0" u="none" strike="noStrike" baseline="0">
                <a:solidFill>
                  <a:srgbClr val="FFFFFF"/>
                </a:solidFill>
                <a:latin typeface="Lato"/>
                <a:ea typeface="Lato"/>
                <a:cs typeface="Lato"/>
              </a:rPr>
              <a:t>	</a:t>
            </a:r>
          </a:p>
          <a:p>
            <a:endParaRPr lang="en-GB" sz="3600" b="1" i="0" u="none" strike="noStrike" baseline="0">
              <a:solidFill>
                <a:srgbClr val="FFFFFF"/>
              </a:solidFill>
              <a:latin typeface="Lato" panose="020F0502020204030203" pitchFamily="34" charset="0"/>
            </a:endParaRPr>
          </a:p>
          <a:p>
            <a:pPr marL="0" indent="0">
              <a:buNone/>
            </a:pPr>
            <a:r>
              <a:rPr lang="en-GB" sz="3600" b="1" i="0" u="none" strike="noStrike" baseline="0">
                <a:solidFill>
                  <a:srgbClr val="FF438B"/>
                </a:solidFill>
                <a:latin typeface="Lato"/>
                <a:ea typeface="Lato"/>
                <a:cs typeface="Lato"/>
              </a:rPr>
              <a:t>The 5 Schedules define the level of control needed, covering import, export, production, supply, possession, prescribing, and record keeping which apply to them. </a:t>
            </a:r>
            <a:endParaRPr lang="en-GB" sz="3600" b="1">
              <a:solidFill>
                <a:srgbClr val="FF438B"/>
              </a:solidFill>
              <a:latin typeface="Lato"/>
              <a:ea typeface="Lato"/>
              <a:cs typeface="Lato"/>
            </a:endParaRPr>
          </a:p>
          <a:p>
            <a:pPr marL="0" indent="0">
              <a:buNone/>
            </a:pPr>
            <a:endParaRPr lang="en-GB" sz="1400" b="1" i="0" u="none" strike="noStrike" baseline="0">
              <a:solidFill>
                <a:srgbClr val="FFFFFF"/>
              </a:solidFill>
              <a:latin typeface="Lato" panose="020F0502020204030203" pitchFamily="34" charset="0"/>
            </a:endParaRPr>
          </a:p>
          <a:p>
            <a:pPr marL="0" indent="0" algn="ctr">
              <a:buNone/>
            </a:pPr>
            <a:r>
              <a:rPr lang="en-GB" sz="2400" b="1">
                <a:solidFill>
                  <a:srgbClr val="FFFFFF"/>
                </a:solidFill>
                <a:highlight>
                  <a:srgbClr val="FFFFFF"/>
                </a:highlight>
                <a:latin typeface="Lato" panose="020F0502020204030203" pitchFamily="34" charset="0"/>
                <a:hlinkClick r:id="rId3"/>
              </a:rPr>
              <a:t>Click here for f</a:t>
            </a:r>
            <a:r>
              <a:rPr lang="en-GB" sz="2400" b="1" i="0" u="none" strike="noStrike" baseline="0">
                <a:solidFill>
                  <a:srgbClr val="FFFFFF"/>
                </a:solidFill>
                <a:highlight>
                  <a:srgbClr val="FFFFFF"/>
                </a:highlight>
                <a:latin typeface="Lato" panose="020F0502020204030203" pitchFamily="34" charset="0"/>
                <a:hlinkClick r:id="rId3"/>
              </a:rPr>
              <a:t>ull current UK Government substance listings</a:t>
            </a:r>
            <a:endParaRPr lang="en-GB" sz="2400" b="1" i="0" u="none" strike="noStrike" baseline="0">
              <a:solidFill>
                <a:srgbClr val="FFFFFF"/>
              </a:solidFill>
              <a:highlight>
                <a:srgbClr val="FFFFFF"/>
              </a:highlight>
              <a:latin typeface="Lato" panose="020F0502020204030203" pitchFamily="34" charset="0"/>
            </a:endParaRPr>
          </a:p>
          <a:p>
            <a:endParaRPr lang="en-GB" sz="3600" b="1">
              <a:solidFill>
                <a:srgbClr val="FFFFFF"/>
              </a:solidFill>
              <a:latin typeface="Lato" panose="020F0502020204030203" pitchFamily="34" charset="0"/>
            </a:endParaRPr>
          </a:p>
          <a:p>
            <a:r>
              <a:rPr lang="en-GB" sz="3600" b="0" i="0" u="none" strike="noStrike" baseline="0">
                <a:solidFill>
                  <a:srgbClr val="FFFFFF"/>
                </a:solidFill>
                <a:latin typeface="Lato" panose="020F0502020204030203" pitchFamily="34" charset="0"/>
              </a:rPr>
              <a:t>	</a:t>
            </a:r>
          </a:p>
        </p:txBody>
      </p:sp>
      <p:pic>
        <p:nvPicPr>
          <p:cNvPr id="5" name="Picture 4">
            <a:extLst>
              <a:ext uri="{FF2B5EF4-FFF2-40B4-BE49-F238E27FC236}">
                <a16:creationId xmlns:a16="http://schemas.microsoft.com/office/drawing/2014/main" id="{B61B86DE-FC1B-1562-6B19-357E8AE764C3}"/>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27988921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49A19-9979-00B0-D8B7-CEE648DD7C6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4177BC0-2077-D010-CB07-7271721C891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
                    </a14:imgEffect>
                    <a14:imgEffect>
                      <a14:brightnessContrast bright="-45000" contrast="100000"/>
                    </a14:imgEffect>
                  </a14:imgLayer>
                </a14:imgProps>
              </a:ext>
            </a:extLst>
          </a:blip>
          <a:stretch>
            <a:fillRect/>
          </a:stretch>
        </p:blipFill>
        <p:spPr>
          <a:xfrm>
            <a:off x="0" y="0"/>
            <a:ext cx="9144000" cy="6865494"/>
          </a:xfrm>
          <a:prstGeom prst="rect">
            <a:avLst/>
          </a:prstGeom>
        </p:spPr>
      </p:pic>
    </p:spTree>
    <p:custDataLst>
      <p:tags r:id="rId1"/>
    </p:custDataLst>
    <p:extLst>
      <p:ext uri="{BB962C8B-B14F-4D97-AF65-F5344CB8AC3E}">
        <p14:creationId xmlns:p14="http://schemas.microsoft.com/office/powerpoint/2010/main" val="9716394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A8E28-A42F-5797-FD98-3D07C21B563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DC675B0-E4E5-D8CC-073F-9AF8A5CBC0D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000"/>
                    </a14:imgEffect>
                    <a14:imgEffect>
                      <a14:brightnessContrast bright="-17000" contrast="57000"/>
                    </a14:imgEffect>
                  </a14:imgLayer>
                </a14:imgProps>
              </a:ext>
            </a:extLst>
          </a:blip>
          <a:stretch>
            <a:fillRect/>
          </a:stretch>
        </p:blipFill>
        <p:spPr>
          <a:xfrm>
            <a:off x="2221230" y="764705"/>
            <a:ext cx="4871050" cy="6000956"/>
          </a:xfrm>
          <a:prstGeom prst="rect">
            <a:avLst/>
          </a:prstGeom>
        </p:spPr>
      </p:pic>
      <p:sp>
        <p:nvSpPr>
          <p:cNvPr id="6" name="Content Placeholder 3">
            <a:extLst>
              <a:ext uri="{FF2B5EF4-FFF2-40B4-BE49-F238E27FC236}">
                <a16:creationId xmlns:a16="http://schemas.microsoft.com/office/drawing/2014/main" id="{8E5E4C73-31DC-E969-B8EE-BBCBAECDBDB8}"/>
              </a:ext>
            </a:extLst>
          </p:cNvPr>
          <p:cNvSpPr>
            <a:spLocks noGrp="1"/>
          </p:cNvSpPr>
          <p:nvPr>
            <p:ph idx="1"/>
          </p:nvPr>
        </p:nvSpPr>
        <p:spPr>
          <a:xfrm>
            <a:off x="457200" y="188640"/>
            <a:ext cx="8229600" cy="720080"/>
          </a:xfrm>
        </p:spPr>
        <p:txBody>
          <a:bodyPr vert="horz" lIns="91440" tIns="45720" rIns="91440" bIns="45720" rtlCol="0" anchor="t">
            <a:normAutofit/>
          </a:bodyPr>
          <a:lstStyle/>
          <a:p>
            <a:pPr marL="0" indent="0" algn="ctr">
              <a:buNone/>
            </a:pPr>
            <a:r>
              <a:rPr lang="en-GB" b="1"/>
              <a:t>Penalties:</a:t>
            </a:r>
          </a:p>
        </p:txBody>
      </p:sp>
      <p:pic>
        <p:nvPicPr>
          <p:cNvPr id="4" name="Picture 3">
            <a:extLst>
              <a:ext uri="{FF2B5EF4-FFF2-40B4-BE49-F238E27FC236}">
                <a16:creationId xmlns:a16="http://schemas.microsoft.com/office/drawing/2014/main" id="{EC0E516F-8373-62D2-B812-AFB9AF1A1062}"/>
              </a:ext>
            </a:extLst>
          </p:cNvPr>
          <p:cNvPicPr>
            <a:picLocks noChangeAspect="1"/>
          </p:cNvPicPr>
          <p:nvPr/>
        </p:nvPicPr>
        <p:blipFill>
          <a:blip r:embed="rId5"/>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4074140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8C829-582D-43C3-A89E-6BB7A6C5EF0C}"/>
              </a:ext>
            </a:extLst>
          </p:cNvPr>
          <p:cNvSpPr>
            <a:spLocks noGrp="1"/>
          </p:cNvSpPr>
          <p:nvPr>
            <p:ph type="title"/>
          </p:nvPr>
        </p:nvSpPr>
        <p:spPr>
          <a:xfrm>
            <a:off x="457200" y="274638"/>
            <a:ext cx="8229600" cy="490066"/>
          </a:xfrm>
        </p:spPr>
        <p:txBody>
          <a:bodyPr>
            <a:normAutofit fontScale="90000"/>
          </a:bodyPr>
          <a:lstStyle/>
          <a:p>
            <a:r>
              <a:rPr lang="en-GB" b="1"/>
              <a:t>Your Learning goals</a:t>
            </a:r>
          </a:p>
        </p:txBody>
      </p:sp>
      <p:sp>
        <p:nvSpPr>
          <p:cNvPr id="3" name="Content Placeholder 2">
            <a:extLst>
              <a:ext uri="{FF2B5EF4-FFF2-40B4-BE49-F238E27FC236}">
                <a16:creationId xmlns:a16="http://schemas.microsoft.com/office/drawing/2014/main" id="{288628FE-CF09-47DD-A6CB-E3CF93C6D2BF}"/>
              </a:ext>
            </a:extLst>
          </p:cNvPr>
          <p:cNvSpPr>
            <a:spLocks noGrp="1"/>
          </p:cNvSpPr>
          <p:nvPr>
            <p:ph idx="1"/>
          </p:nvPr>
        </p:nvSpPr>
        <p:spPr>
          <a:xfrm>
            <a:off x="457200" y="980728"/>
            <a:ext cx="8229600" cy="5877272"/>
          </a:xfrm>
        </p:spPr>
        <p:txBody>
          <a:bodyPr>
            <a:normAutofit/>
          </a:bodyPr>
          <a:lstStyle/>
          <a:p>
            <a:pPr marL="0" indent="0">
              <a:buNone/>
            </a:pPr>
            <a:r>
              <a:rPr lang="en-GB"/>
              <a:t>In pairs, 3 mins each (and will feedback to wider group after)</a:t>
            </a:r>
          </a:p>
          <a:p>
            <a:pPr marL="0" indent="0">
              <a:buNone/>
            </a:pPr>
            <a:endParaRPr lang="en-GB"/>
          </a:p>
          <a:p>
            <a:pPr marL="514350" indent="-514350">
              <a:buFont typeface="+mj-lt"/>
              <a:buAutoNum type="arabicPeriod"/>
            </a:pPr>
            <a:r>
              <a:rPr lang="en-GB" b="1"/>
              <a:t>You and your role</a:t>
            </a:r>
          </a:p>
          <a:p>
            <a:pPr marL="514350" indent="-514350">
              <a:buFont typeface="+mj-lt"/>
              <a:buAutoNum type="arabicPeriod"/>
            </a:pPr>
            <a:r>
              <a:rPr lang="en-GB" b="1"/>
              <a:t>Your level of confidence with the subject matter: </a:t>
            </a:r>
          </a:p>
          <a:p>
            <a:pPr marL="0" indent="0">
              <a:buNone/>
            </a:pPr>
            <a:r>
              <a:rPr lang="en-GB" b="1"/>
              <a:t>	</a:t>
            </a:r>
            <a:r>
              <a:rPr lang="en-GB" b="1">
                <a:solidFill>
                  <a:srgbClr val="FFFFFF"/>
                </a:solidFill>
              </a:rPr>
              <a:t>0   = I know nothing</a:t>
            </a:r>
          </a:p>
          <a:p>
            <a:pPr marL="0" indent="0">
              <a:buNone/>
            </a:pPr>
            <a:r>
              <a:rPr lang="en-GB" b="1">
                <a:solidFill>
                  <a:srgbClr val="FFFFFF"/>
                </a:solidFill>
              </a:rPr>
              <a:t>	10 = Ask me anything!</a:t>
            </a:r>
          </a:p>
          <a:p>
            <a:pPr marL="0" indent="0">
              <a:buNone/>
            </a:pPr>
            <a:r>
              <a:rPr lang="en-GB" b="1">
                <a:solidFill>
                  <a:srgbClr val="00FF00"/>
                </a:solidFill>
              </a:rPr>
              <a:t>3. One sentence on what you’re hoping for from this training.</a:t>
            </a:r>
          </a:p>
        </p:txBody>
      </p:sp>
      <p:pic>
        <p:nvPicPr>
          <p:cNvPr id="4" name="Picture 3">
            <a:extLst>
              <a:ext uri="{FF2B5EF4-FFF2-40B4-BE49-F238E27FC236}">
                <a16:creationId xmlns:a16="http://schemas.microsoft.com/office/drawing/2014/main" id="{8340C956-56A5-4D70-8AE9-870C47FE08AB}"/>
              </a:ext>
            </a:extLst>
          </p:cNvPr>
          <p:cNvPicPr>
            <a:picLocks noChangeAspect="1"/>
          </p:cNvPicPr>
          <p:nvPr/>
        </p:nvPicPr>
        <p:blipFill>
          <a:blip r:embed="rId3"/>
          <a:stretch>
            <a:fillRect/>
          </a:stretch>
        </p:blipFill>
        <p:spPr>
          <a:xfrm>
            <a:off x="6876256" y="0"/>
            <a:ext cx="2267744" cy="276225"/>
          </a:xfrm>
          <a:prstGeom prst="rect">
            <a:avLst/>
          </a:prstGeom>
        </p:spPr>
      </p:pic>
    </p:spTree>
    <p:extLst>
      <p:ext uri="{BB962C8B-B14F-4D97-AF65-F5344CB8AC3E}">
        <p14:creationId xmlns:p14="http://schemas.microsoft.com/office/powerpoint/2010/main" val="31893469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101" y="0"/>
            <a:ext cx="937402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2531305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a:spLocks noGrp="1"/>
          </p:cNvSpPr>
          <p:nvPr>
            <p:ph type="sldNum" sz="quarter" idx="11"/>
          </p:nvPr>
        </p:nvSpPr>
        <p:spPr>
          <a:noFill/>
        </p:spPr>
        <p:txBody>
          <a:bodyPr/>
          <a:lstStyle>
            <a:lvl1pPr eaLnBrk="0" hangingPunct="0">
              <a:spcBef>
                <a:spcPct val="20000"/>
              </a:spcBef>
              <a:buClr>
                <a:schemeClr val="hlink"/>
              </a:buClr>
              <a:buSzPct val="70000"/>
              <a:buFont typeface="Wingdings" pitchFamily="2" charset="2"/>
              <a:buChar char="n"/>
              <a:defRPr sz="3200">
                <a:solidFill>
                  <a:schemeClr val="tx1"/>
                </a:solidFill>
                <a:latin typeface="Garamond" pitchFamily="18" charset="0"/>
                <a:cs typeface="Arial" charset="0"/>
              </a:defRPr>
            </a:lvl1pPr>
            <a:lvl2pPr marL="742950" indent="-285750" eaLnBrk="0" hangingPunct="0">
              <a:spcBef>
                <a:spcPct val="20000"/>
              </a:spcBef>
              <a:buClr>
                <a:schemeClr val="accent2"/>
              </a:buClr>
              <a:buSzPct val="70000"/>
              <a:buFont typeface="Wingdings" pitchFamily="2" charset="2"/>
              <a:buChar char="n"/>
              <a:defRPr sz="2800">
                <a:solidFill>
                  <a:schemeClr val="tx1"/>
                </a:solidFill>
                <a:latin typeface="Garamond" pitchFamily="18" charset="0"/>
                <a:cs typeface="Arial" charset="0"/>
              </a:defRPr>
            </a:lvl2pPr>
            <a:lvl3pPr marL="1143000" indent="-228600" eaLnBrk="0" hangingPunct="0">
              <a:spcBef>
                <a:spcPct val="20000"/>
              </a:spcBef>
              <a:buClr>
                <a:schemeClr val="tx2"/>
              </a:buClr>
              <a:buSzPct val="70000"/>
              <a:buFont typeface="Wingdings" pitchFamily="2" charset="2"/>
              <a:buChar char="n"/>
              <a:defRPr sz="2400">
                <a:solidFill>
                  <a:schemeClr val="tx1"/>
                </a:solidFill>
                <a:latin typeface="Garamond" pitchFamily="18" charset="0"/>
                <a:cs typeface="Arial" charset="0"/>
              </a:defRPr>
            </a:lvl3pPr>
            <a:lvl4pPr marL="1600200" indent="-228600" eaLnBrk="0" hangingPunct="0">
              <a:spcBef>
                <a:spcPct val="20000"/>
              </a:spcBef>
              <a:buClr>
                <a:schemeClr val="accent2"/>
              </a:buClr>
              <a:buSzPct val="70000"/>
              <a:buFont typeface="Wingdings" pitchFamily="2" charset="2"/>
              <a:buChar char="n"/>
              <a:defRPr sz="2000">
                <a:solidFill>
                  <a:schemeClr val="tx1"/>
                </a:solidFill>
                <a:latin typeface="Garamond" pitchFamily="18"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Garamond" pitchFamily="18"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cs typeface="Arial"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FEA79403-53F7-4837-A7B7-6867B4CD6104}" type="slidenum">
              <a:rPr kumimoji="0" lang="en-GB" altLang="en-US" sz="1200" b="0" i="0" u="none" strike="noStrike" kern="1200" cap="none" spc="0" normalizeH="0" baseline="0" noProof="0" smtClean="0">
                <a:ln>
                  <a:noFill/>
                </a:ln>
                <a:solidFill>
                  <a:srgbClr val="FFFF00"/>
                </a:solidFill>
                <a:effectLst/>
                <a:uLnTx/>
                <a:uFillTx/>
                <a:latin typeface="Arial" charset="0"/>
                <a:ea typeface="+mn-ea"/>
                <a:cs typeface="Arial" charset="0"/>
              </a:rPr>
              <a:pPr marL="0" marR="0" lvl="0" indent="0" algn="ctr" defTabSz="914400" rtl="0" eaLnBrk="1" fontAlgn="auto" latinLnBrk="0" hangingPunct="1">
                <a:lnSpc>
                  <a:spcPct val="100000"/>
                </a:lnSpc>
                <a:spcBef>
                  <a:spcPct val="0"/>
                </a:spcBef>
                <a:spcAft>
                  <a:spcPts val="0"/>
                </a:spcAft>
                <a:buClrTx/>
                <a:buSzTx/>
                <a:buFontTx/>
                <a:buNone/>
                <a:tabLst/>
                <a:defRPr/>
              </a:pPr>
              <a:t>71</a:t>
            </a:fld>
            <a:endParaRPr kumimoji="0" lang="en-GB" altLang="en-US" sz="1200" b="0" i="0" u="none" strike="noStrike" kern="1200" cap="none" spc="0" normalizeH="0" baseline="0" noProof="0">
              <a:ln>
                <a:noFill/>
              </a:ln>
              <a:solidFill>
                <a:srgbClr val="FFFF00"/>
              </a:solidFill>
              <a:effectLst/>
              <a:uLnTx/>
              <a:uFillTx/>
              <a:latin typeface="Arial" charset="0"/>
              <a:ea typeface="+mn-ea"/>
              <a:cs typeface="Arial" charset="0"/>
            </a:endParaRPr>
          </a:p>
        </p:txBody>
      </p:sp>
      <p:sp>
        <p:nvSpPr>
          <p:cNvPr id="440322" name="Rectangle 2"/>
          <p:cNvSpPr>
            <a:spLocks noGrp="1" noRot="1" noChangeArrowheads="1"/>
          </p:cNvSpPr>
          <p:nvPr>
            <p:ph type="title"/>
          </p:nvPr>
        </p:nvSpPr>
        <p:spPr/>
        <p:txBody>
          <a:bodyPr>
            <a:normAutofit/>
          </a:bodyPr>
          <a:lstStyle/>
          <a:p>
            <a:pPr eaLnBrk="1" hangingPunct="1">
              <a:defRPr/>
            </a:pPr>
            <a:r>
              <a:rPr lang="en-GB" altLang="en-US" b="1"/>
              <a:t>Novel Psychoactive Substances</a:t>
            </a:r>
          </a:p>
        </p:txBody>
      </p:sp>
      <p:sp>
        <p:nvSpPr>
          <p:cNvPr id="440323" name="Rectangle 3"/>
          <p:cNvSpPr>
            <a:spLocks noGrp="1" noChangeArrowheads="1"/>
          </p:cNvSpPr>
          <p:nvPr>
            <p:ph type="body" idx="1"/>
          </p:nvPr>
        </p:nvSpPr>
        <p:spPr>
          <a:xfrm>
            <a:off x="472153" y="1406873"/>
            <a:ext cx="8229600" cy="5314602"/>
          </a:xfrm>
        </p:spPr>
        <p:txBody>
          <a:bodyPr>
            <a:normAutofit/>
          </a:bodyPr>
          <a:lstStyle/>
          <a:p>
            <a:pPr eaLnBrk="1" hangingPunct="1">
              <a:defRPr/>
            </a:pPr>
            <a:r>
              <a:rPr lang="en-GB" altLang="en-US">
                <a:solidFill>
                  <a:srgbClr val="FFFFFF"/>
                </a:solidFill>
              </a:rPr>
              <a:t>Substance that produce the same or similar effects to drugs such as ecstasy or cocaine</a:t>
            </a:r>
          </a:p>
          <a:p>
            <a:pPr marL="0" indent="0" eaLnBrk="1" hangingPunct="1">
              <a:buNone/>
              <a:defRPr/>
            </a:pPr>
            <a:endParaRPr lang="en-GB" altLang="en-US" sz="900">
              <a:solidFill>
                <a:srgbClr val="FFFFFF"/>
              </a:solidFill>
            </a:endParaRPr>
          </a:p>
          <a:p>
            <a:pPr eaLnBrk="1" hangingPunct="1">
              <a:defRPr/>
            </a:pPr>
            <a:r>
              <a:rPr lang="en-GB" altLang="en-US">
                <a:solidFill>
                  <a:srgbClr val="00FF00"/>
                </a:solidFill>
              </a:rPr>
              <a:t>Structurally different enough</a:t>
            </a:r>
          </a:p>
          <a:p>
            <a:pPr marL="0" indent="0" eaLnBrk="1" hangingPunct="1">
              <a:buNone/>
              <a:defRPr/>
            </a:pPr>
            <a:endParaRPr lang="en-GB" altLang="en-US" sz="900" b="1" u="sng">
              <a:solidFill>
                <a:srgbClr val="FFFFFF"/>
              </a:solidFill>
            </a:endParaRPr>
          </a:p>
          <a:p>
            <a:pPr eaLnBrk="1" hangingPunct="1">
              <a:defRPr/>
            </a:pPr>
            <a:r>
              <a:rPr lang="en-GB" altLang="en-US" b="1" u="sng">
                <a:solidFill>
                  <a:srgbClr val="FFFFFF"/>
                </a:solidFill>
              </a:rPr>
              <a:t>Were not controlled under MDA but now covered by Psychoactive Substances Act</a:t>
            </a:r>
          </a:p>
          <a:p>
            <a:pPr marL="0" indent="0" eaLnBrk="1" hangingPunct="1">
              <a:buNone/>
              <a:defRPr/>
            </a:pPr>
            <a:endParaRPr lang="en-GB" altLang="en-US" sz="900">
              <a:solidFill>
                <a:srgbClr val="00FF00"/>
              </a:solidFill>
            </a:endParaRPr>
          </a:p>
          <a:p>
            <a:pPr marL="0" indent="0" eaLnBrk="1" hangingPunct="1">
              <a:buNone/>
              <a:defRPr/>
            </a:pPr>
            <a:endParaRPr lang="en-GB" altLang="en-US" sz="900">
              <a:solidFill>
                <a:srgbClr val="FFFFFF"/>
              </a:solidFill>
            </a:endParaRPr>
          </a:p>
          <a:p>
            <a:pPr eaLnBrk="1" hangingPunct="1">
              <a:defRPr/>
            </a:pPr>
            <a:r>
              <a:rPr lang="en-GB" altLang="en-US">
                <a:solidFill>
                  <a:srgbClr val="FFFFFF"/>
                </a:solidFill>
              </a:rPr>
              <a:t>Large number of different types and forever growing (Class D)</a:t>
            </a:r>
          </a:p>
        </p:txBody>
      </p:sp>
      <p:pic>
        <p:nvPicPr>
          <p:cNvPr id="5" name="Picture 4">
            <a:extLst>
              <a:ext uri="{FF2B5EF4-FFF2-40B4-BE49-F238E27FC236}">
                <a16:creationId xmlns:a16="http://schemas.microsoft.com/office/drawing/2014/main" id="{9AE003C5-DA61-47C3-82ED-15091A043095}"/>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990879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C8B28BB-6ACB-4E84-8E9B-B32EED6C8BB4}"/>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4000"/>
                    </a14:imgEffect>
                    <a14:imgEffect>
                      <a14:brightnessContrast bright="-10000" contrast="17000"/>
                    </a14:imgEffect>
                  </a14:imgLayer>
                </a14:imgProps>
              </a:ext>
            </a:extLst>
          </a:blip>
          <a:stretch>
            <a:fillRect/>
          </a:stretch>
        </p:blipFill>
        <p:spPr>
          <a:xfrm>
            <a:off x="179512" y="332656"/>
            <a:ext cx="8837252" cy="6192688"/>
          </a:xfrm>
          <a:prstGeom prst="rect">
            <a:avLst/>
          </a:prstGeom>
        </p:spPr>
      </p:pic>
      <p:pic>
        <p:nvPicPr>
          <p:cNvPr id="3" name="Picture 2">
            <a:extLst>
              <a:ext uri="{FF2B5EF4-FFF2-40B4-BE49-F238E27FC236}">
                <a16:creationId xmlns:a16="http://schemas.microsoft.com/office/drawing/2014/main" id="{09D9F7BF-E344-46B3-9F4B-AD1AFFED8E9E}"/>
              </a:ext>
            </a:extLst>
          </p:cNvPr>
          <p:cNvPicPr>
            <a:picLocks noChangeAspect="1"/>
          </p:cNvPicPr>
          <p:nvPr/>
        </p:nvPicPr>
        <p:blipFill>
          <a:blip r:embed="rId6"/>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9594395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b="1"/>
              <a:t>Psychoactive Substances Act (2016)</a:t>
            </a:r>
          </a:p>
        </p:txBody>
      </p:sp>
      <p:sp>
        <p:nvSpPr>
          <p:cNvPr id="3" name="Content Placeholder 2"/>
          <p:cNvSpPr>
            <a:spLocks noGrp="1"/>
          </p:cNvSpPr>
          <p:nvPr>
            <p:ph idx="1"/>
          </p:nvPr>
        </p:nvSpPr>
        <p:spPr>
          <a:xfrm>
            <a:off x="457200" y="980728"/>
            <a:ext cx="8229600" cy="5760640"/>
          </a:xfrm>
        </p:spPr>
        <p:txBody>
          <a:bodyPr vert="horz" lIns="91440" tIns="45720" rIns="91440" bIns="45720" rtlCol="0" anchor="t">
            <a:noAutofit/>
          </a:bodyPr>
          <a:lstStyle/>
          <a:p>
            <a:pPr marL="0" indent="0">
              <a:buNone/>
            </a:pPr>
            <a:r>
              <a:rPr lang="en-GB" sz="2400">
                <a:solidFill>
                  <a:srgbClr val="00FF00"/>
                </a:solidFill>
              </a:rPr>
              <a:t>Makes it an offence to produce, supply or offer to supply </a:t>
            </a:r>
            <a:r>
              <a:rPr lang="en-GB" sz="2400" u="sng">
                <a:solidFill>
                  <a:srgbClr val="00FF00"/>
                </a:solidFill>
              </a:rPr>
              <a:t>any</a:t>
            </a:r>
            <a:r>
              <a:rPr lang="en-GB" sz="2400">
                <a:solidFill>
                  <a:srgbClr val="00FF00"/>
                </a:solidFill>
              </a:rPr>
              <a:t> psychoactive substance if it is likely to be used for its psychoactive effects and regardless of its potential for harm.</a:t>
            </a:r>
          </a:p>
          <a:p>
            <a:pPr marL="2171700" lvl="5" indent="0">
              <a:buNone/>
            </a:pPr>
            <a:endParaRPr lang="en-GB" sz="2400">
              <a:solidFill>
                <a:srgbClr val="00FF00"/>
              </a:solidFill>
            </a:endParaRPr>
          </a:p>
          <a:p>
            <a:pPr marL="2171700" lvl="5" indent="0">
              <a:buNone/>
            </a:pPr>
            <a:r>
              <a:rPr lang="en-GB" sz="2400" b="1"/>
              <a:t>Only exemptions:</a:t>
            </a:r>
          </a:p>
          <a:p>
            <a:pPr lvl="5"/>
            <a:r>
              <a:rPr lang="en-GB" sz="2400"/>
              <a:t>Nicotine</a:t>
            </a:r>
            <a:endParaRPr lang="en-GB" sz="2400">
              <a:ea typeface="Calibri"/>
              <a:cs typeface="Calibri"/>
            </a:endParaRPr>
          </a:p>
          <a:p>
            <a:pPr lvl="5"/>
            <a:r>
              <a:rPr lang="en-GB" sz="2400"/>
              <a:t>Alcohol</a:t>
            </a:r>
          </a:p>
          <a:p>
            <a:pPr lvl="5"/>
            <a:r>
              <a:rPr lang="en-GB" sz="2400"/>
              <a:t>Caffeine</a:t>
            </a:r>
          </a:p>
          <a:p>
            <a:pPr lvl="5"/>
            <a:r>
              <a:rPr lang="en-GB" sz="2400"/>
              <a:t>Medicinal products</a:t>
            </a:r>
          </a:p>
          <a:p>
            <a:pPr lvl="5"/>
            <a:r>
              <a:rPr lang="en-GB" sz="2400"/>
              <a:t>Poppers</a:t>
            </a:r>
          </a:p>
          <a:p>
            <a:pPr lvl="5"/>
            <a:r>
              <a:rPr lang="en-GB" sz="2400"/>
              <a:t>Nitrous Oxide</a:t>
            </a:r>
          </a:p>
          <a:p>
            <a:pPr lvl="5"/>
            <a:r>
              <a:rPr lang="en-GB" sz="2400"/>
              <a:t>Food and drink</a:t>
            </a:r>
          </a:p>
        </p:txBody>
      </p:sp>
      <p:pic>
        <p:nvPicPr>
          <p:cNvPr id="4" name="Picture 3">
            <a:extLst>
              <a:ext uri="{FF2B5EF4-FFF2-40B4-BE49-F238E27FC236}">
                <a16:creationId xmlns:a16="http://schemas.microsoft.com/office/drawing/2014/main" id="{0595D351-ED8E-41D2-A144-C150D447F12F}"/>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2651522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78CEC-A53A-A23F-EEFA-5DAFD3DFEC1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64AE3FB-DC02-8648-FCE4-15491955E385}"/>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8143348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410944" cy="1143000"/>
          </a:xfrm>
        </p:spPr>
        <p:txBody>
          <a:bodyPr/>
          <a:lstStyle/>
          <a:p>
            <a:r>
              <a:rPr lang="en-GB" b="1"/>
              <a:t>Types of Drug Use</a:t>
            </a:r>
          </a:p>
        </p:txBody>
      </p:sp>
      <p:sp>
        <p:nvSpPr>
          <p:cNvPr id="3" name="Content Placeholder 2"/>
          <p:cNvSpPr>
            <a:spLocks noGrp="1"/>
          </p:cNvSpPr>
          <p:nvPr>
            <p:ph idx="1"/>
          </p:nvPr>
        </p:nvSpPr>
        <p:spPr/>
        <p:txBody>
          <a:bodyPr/>
          <a:lstStyle/>
          <a:p>
            <a:pPr marL="3657600" lvl="8" indent="0">
              <a:buNone/>
            </a:pPr>
            <a:endParaRPr lang="en-GB"/>
          </a:p>
        </p:txBody>
      </p:sp>
      <p:sp>
        <p:nvSpPr>
          <p:cNvPr id="4" name="Isosceles Triangle 3"/>
          <p:cNvSpPr/>
          <p:nvPr/>
        </p:nvSpPr>
        <p:spPr>
          <a:xfrm>
            <a:off x="2771800" y="2204864"/>
            <a:ext cx="3716216" cy="3168352"/>
          </a:xfrm>
          <a:prstGeom prst="triangle">
            <a:avLst/>
          </a:prstGeom>
          <a:solidFill>
            <a:srgbClr val="FFFF00"/>
          </a:solidFill>
          <a:ln w="19050"/>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a:ea typeface="+mn-ea"/>
              <a:cs typeface="+mn-cs"/>
            </a:endParaRPr>
          </a:p>
        </p:txBody>
      </p:sp>
      <p:sp>
        <p:nvSpPr>
          <p:cNvPr id="5" name="Rectangle 4"/>
          <p:cNvSpPr/>
          <p:nvPr/>
        </p:nvSpPr>
        <p:spPr>
          <a:xfrm>
            <a:off x="3209878" y="1699584"/>
            <a:ext cx="302433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00"/>
                </a:solidFill>
                <a:effectLst/>
                <a:uLnTx/>
                <a:uFillTx/>
                <a:latin typeface="Calibri"/>
                <a:ea typeface="+mn-ea"/>
                <a:cs typeface="+mn-cs"/>
              </a:rPr>
              <a:t>EXPERIMENTAL</a:t>
            </a:r>
          </a:p>
        </p:txBody>
      </p:sp>
      <p:sp>
        <p:nvSpPr>
          <p:cNvPr id="7" name="Rectangle 6"/>
          <p:cNvSpPr/>
          <p:nvPr/>
        </p:nvSpPr>
        <p:spPr>
          <a:xfrm>
            <a:off x="611560" y="5445224"/>
            <a:ext cx="2808312"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00"/>
                </a:solidFill>
                <a:effectLst/>
                <a:uLnTx/>
                <a:uFillTx/>
                <a:latin typeface="Calibri"/>
                <a:ea typeface="+mn-ea"/>
                <a:cs typeface="+mn-cs"/>
              </a:rPr>
              <a:t>RECREATIONAL</a:t>
            </a:r>
          </a:p>
        </p:txBody>
      </p:sp>
      <p:sp>
        <p:nvSpPr>
          <p:cNvPr id="8" name="Rectangle 7"/>
          <p:cNvSpPr/>
          <p:nvPr/>
        </p:nvSpPr>
        <p:spPr>
          <a:xfrm>
            <a:off x="5868144" y="5445224"/>
            <a:ext cx="2736304"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00"/>
                </a:solidFill>
                <a:effectLst/>
                <a:uLnTx/>
                <a:uFillTx/>
                <a:latin typeface="Calibri"/>
                <a:ea typeface="+mn-ea"/>
                <a:cs typeface="+mn-cs"/>
              </a:rPr>
              <a:t>DEPENDENT</a:t>
            </a:r>
          </a:p>
        </p:txBody>
      </p:sp>
      <p:pic>
        <p:nvPicPr>
          <p:cNvPr id="9" name="Picture 8">
            <a:extLst>
              <a:ext uri="{FF2B5EF4-FFF2-40B4-BE49-F238E27FC236}">
                <a16:creationId xmlns:a16="http://schemas.microsoft.com/office/drawing/2014/main" id="{B3EF2073-26A3-41C7-B7CA-93764BDF6CAC}"/>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2100002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Types of drug use</a:t>
            </a:r>
          </a:p>
        </p:txBody>
      </p:sp>
      <p:sp>
        <p:nvSpPr>
          <p:cNvPr id="3" name="Content Placeholder 2"/>
          <p:cNvSpPr>
            <a:spLocks noGrp="1"/>
          </p:cNvSpPr>
          <p:nvPr>
            <p:ph idx="1"/>
          </p:nvPr>
        </p:nvSpPr>
        <p:spPr>
          <a:xfrm>
            <a:off x="457200" y="1340768"/>
            <a:ext cx="8229600" cy="4785395"/>
          </a:xfrm>
        </p:spPr>
        <p:txBody>
          <a:bodyPr>
            <a:normAutofit fontScale="92500"/>
          </a:bodyPr>
          <a:lstStyle/>
          <a:p>
            <a:r>
              <a:rPr lang="en-GB" b="1"/>
              <a:t>Experimental</a:t>
            </a:r>
            <a:r>
              <a:rPr lang="en-GB"/>
              <a:t> – </a:t>
            </a:r>
            <a:r>
              <a:rPr lang="en-GB">
                <a:solidFill>
                  <a:schemeClr val="tx2">
                    <a:lumMod val="60000"/>
                    <a:lumOff val="40000"/>
                  </a:schemeClr>
                </a:solidFill>
              </a:rPr>
              <a:t>have you tried this before? Where? With whom?</a:t>
            </a:r>
          </a:p>
          <a:p>
            <a:endParaRPr lang="en-GB"/>
          </a:p>
          <a:p>
            <a:r>
              <a:rPr lang="en-GB" b="1"/>
              <a:t>Recreational</a:t>
            </a:r>
            <a:r>
              <a:rPr lang="en-GB"/>
              <a:t> – </a:t>
            </a:r>
            <a:r>
              <a:rPr lang="en-GB">
                <a:solidFill>
                  <a:schemeClr val="tx2">
                    <a:lumMod val="60000"/>
                    <a:lumOff val="40000"/>
                  </a:schemeClr>
                </a:solidFill>
              </a:rPr>
              <a:t>how often? In what circumstances? </a:t>
            </a:r>
          </a:p>
          <a:p>
            <a:endParaRPr lang="en-GB"/>
          </a:p>
          <a:p>
            <a:r>
              <a:rPr lang="en-GB" b="1"/>
              <a:t>Dependent</a:t>
            </a:r>
            <a:r>
              <a:rPr lang="en-GB"/>
              <a:t>- </a:t>
            </a:r>
            <a:r>
              <a:rPr lang="en-GB">
                <a:solidFill>
                  <a:schemeClr val="tx2">
                    <a:lumMod val="60000"/>
                    <a:lumOff val="40000"/>
                  </a:schemeClr>
                </a:solidFill>
              </a:rPr>
              <a:t>Daily? what happens when you stop? </a:t>
            </a:r>
            <a:endParaRPr lang="en-GB"/>
          </a:p>
          <a:p>
            <a:r>
              <a:rPr lang="en-GB"/>
              <a:t>Self harm/poisoning – </a:t>
            </a:r>
            <a:r>
              <a:rPr lang="en-GB">
                <a:solidFill>
                  <a:schemeClr val="tx2">
                    <a:lumMod val="60000"/>
                    <a:lumOff val="40000"/>
                  </a:schemeClr>
                </a:solidFill>
              </a:rPr>
              <a:t>what were you seeking?</a:t>
            </a:r>
          </a:p>
        </p:txBody>
      </p:sp>
      <p:pic>
        <p:nvPicPr>
          <p:cNvPr id="4" name="Picture 3">
            <a:extLst>
              <a:ext uri="{FF2B5EF4-FFF2-40B4-BE49-F238E27FC236}">
                <a16:creationId xmlns:a16="http://schemas.microsoft.com/office/drawing/2014/main" id="{2024B4A7-1B31-46A8-A98F-57A717788547}"/>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9185300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670457" y="1850066"/>
            <a:ext cx="3731075" cy="318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483767" y="1326846"/>
            <a:ext cx="410445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FFFF00"/>
                </a:solidFill>
                <a:effectLst/>
                <a:uLnTx/>
                <a:uFillTx/>
                <a:latin typeface="Calibri"/>
                <a:ea typeface="+mn-ea"/>
                <a:cs typeface="+mn-cs"/>
              </a:rPr>
              <a:t>PERSON SPECIFIC</a:t>
            </a:r>
          </a:p>
        </p:txBody>
      </p:sp>
      <p:sp>
        <p:nvSpPr>
          <p:cNvPr id="7" name="TextBox 6"/>
          <p:cNvSpPr txBox="1"/>
          <p:nvPr/>
        </p:nvSpPr>
        <p:spPr>
          <a:xfrm>
            <a:off x="590322" y="5210036"/>
            <a:ext cx="266429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FFFF00"/>
                </a:solidFill>
                <a:effectLst/>
                <a:uLnTx/>
                <a:uFillTx/>
                <a:latin typeface="Calibri"/>
                <a:ea typeface="+mn-ea"/>
                <a:cs typeface="+mn-cs"/>
              </a:rPr>
              <a:t>ROUTE SPECIFIC</a:t>
            </a:r>
          </a:p>
        </p:txBody>
      </p:sp>
      <p:sp>
        <p:nvSpPr>
          <p:cNvPr id="9" name="TextBox 8"/>
          <p:cNvSpPr txBox="1"/>
          <p:nvPr/>
        </p:nvSpPr>
        <p:spPr>
          <a:xfrm>
            <a:off x="5294155" y="5210036"/>
            <a:ext cx="327687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FFFF00"/>
                </a:solidFill>
                <a:effectLst/>
                <a:uLnTx/>
                <a:uFillTx/>
                <a:latin typeface="Calibri"/>
                <a:ea typeface="+mn-ea"/>
                <a:cs typeface="+mn-cs"/>
              </a:rPr>
              <a:t>SITUATION SPECIFIC</a:t>
            </a:r>
          </a:p>
        </p:txBody>
      </p:sp>
      <p:sp>
        <p:nvSpPr>
          <p:cNvPr id="8" name="TextBox 7">
            <a:extLst>
              <a:ext uri="{FF2B5EF4-FFF2-40B4-BE49-F238E27FC236}">
                <a16:creationId xmlns:a16="http://schemas.microsoft.com/office/drawing/2014/main" id="{3C94C056-8C23-4F1A-BCB7-1C632FDED6F1}"/>
              </a:ext>
            </a:extLst>
          </p:cNvPr>
          <p:cNvSpPr txBox="1"/>
          <p:nvPr/>
        </p:nvSpPr>
        <p:spPr>
          <a:xfrm>
            <a:off x="179512" y="5910838"/>
            <a:ext cx="878497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FF438B"/>
                </a:solidFill>
                <a:effectLst/>
                <a:uLnTx/>
                <a:uFillTx/>
                <a:latin typeface="Calibri"/>
                <a:ea typeface="+mn-ea"/>
                <a:cs typeface="+mn-cs"/>
              </a:rPr>
              <a:t>SUBSTANCE SPECIFIC               </a:t>
            </a:r>
            <a:r>
              <a:rPr kumimoji="0" lang="en-GB" sz="2800" b="1" i="0" u="none" strike="noStrike" kern="1200" cap="none" spc="0" normalizeH="0" baseline="0" noProof="0">
                <a:ln>
                  <a:noFill/>
                </a:ln>
                <a:solidFill>
                  <a:srgbClr val="00FF00"/>
                </a:solidFill>
                <a:effectLst/>
                <a:uLnTx/>
                <a:uFillTx/>
                <a:latin typeface="Calibri"/>
                <a:ea typeface="+mn-ea"/>
                <a:cs typeface="+mn-cs"/>
              </a:rPr>
              <a:t>RISKS RELATING TO LEGALITY</a:t>
            </a:r>
          </a:p>
        </p:txBody>
      </p:sp>
      <p:sp>
        <p:nvSpPr>
          <p:cNvPr id="10" name="Title 1">
            <a:extLst>
              <a:ext uri="{FF2B5EF4-FFF2-40B4-BE49-F238E27FC236}">
                <a16:creationId xmlns:a16="http://schemas.microsoft.com/office/drawing/2014/main" id="{3A9B53E4-324D-4329-8987-93287F4735A6}"/>
              </a:ext>
            </a:extLst>
          </p:cNvPr>
          <p:cNvSpPr>
            <a:spLocks noGrp="1"/>
          </p:cNvSpPr>
          <p:nvPr>
            <p:ph type="title"/>
          </p:nvPr>
        </p:nvSpPr>
        <p:spPr>
          <a:xfrm>
            <a:off x="457200" y="274638"/>
            <a:ext cx="8229600" cy="778098"/>
          </a:xfrm>
        </p:spPr>
        <p:txBody>
          <a:bodyPr/>
          <a:lstStyle/>
          <a:p>
            <a:r>
              <a:rPr lang="en-GB" b="1"/>
              <a:t>Types of Risks</a:t>
            </a:r>
          </a:p>
        </p:txBody>
      </p:sp>
      <p:pic>
        <p:nvPicPr>
          <p:cNvPr id="11" name="Picture 10">
            <a:extLst>
              <a:ext uri="{FF2B5EF4-FFF2-40B4-BE49-F238E27FC236}">
                <a16:creationId xmlns:a16="http://schemas.microsoft.com/office/drawing/2014/main" id="{F230506F-FA65-4CC5-97A0-96C2D0D6F0C2}"/>
              </a:ext>
            </a:extLst>
          </p:cNvPr>
          <p:cNvPicPr>
            <a:picLocks noChangeAspect="1"/>
          </p:cNvPicPr>
          <p:nvPr/>
        </p:nvPicPr>
        <p:blipFill>
          <a:blip r:embed="rId5"/>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7307593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GB" b="1"/>
              <a:t>Types of Risks</a:t>
            </a:r>
          </a:p>
        </p:txBody>
      </p:sp>
      <p:sp>
        <p:nvSpPr>
          <p:cNvPr id="3" name="Content Placeholder 2"/>
          <p:cNvSpPr>
            <a:spLocks noGrp="1"/>
          </p:cNvSpPr>
          <p:nvPr>
            <p:ph idx="1"/>
          </p:nvPr>
        </p:nvSpPr>
        <p:spPr>
          <a:xfrm>
            <a:off x="457200" y="1052736"/>
            <a:ext cx="8229600" cy="5530626"/>
          </a:xfrm>
        </p:spPr>
        <p:txBody>
          <a:bodyPr>
            <a:normAutofit fontScale="70000" lnSpcReduction="20000"/>
          </a:bodyPr>
          <a:lstStyle/>
          <a:p>
            <a:pPr marL="0" indent="0">
              <a:buNone/>
            </a:pPr>
            <a:r>
              <a:rPr lang="en-GB" b="1">
                <a:solidFill>
                  <a:schemeClr val="tx2">
                    <a:lumMod val="60000"/>
                    <a:lumOff val="40000"/>
                  </a:schemeClr>
                </a:solidFill>
              </a:rPr>
              <a:t>Substance specific </a:t>
            </a:r>
            <a:r>
              <a:rPr lang="en-GB" b="1" u="sng">
                <a:solidFill>
                  <a:schemeClr val="tx2">
                    <a:lumMod val="60000"/>
                    <a:lumOff val="40000"/>
                  </a:schemeClr>
                </a:solidFill>
              </a:rPr>
              <a:t>(Most important point of whole course!)</a:t>
            </a:r>
          </a:p>
          <a:p>
            <a:pPr marL="0" indent="0">
              <a:buNone/>
            </a:pPr>
            <a:endParaRPr lang="en-GB" sz="3400"/>
          </a:p>
          <a:p>
            <a:pPr marL="0" indent="0">
              <a:buNone/>
            </a:pPr>
            <a:r>
              <a:rPr lang="en-GB" sz="3400" b="1"/>
              <a:t>-Depressants potentiate each other:</a:t>
            </a:r>
          </a:p>
          <a:p>
            <a:pPr marL="0" indent="0">
              <a:buNone/>
            </a:pPr>
            <a:r>
              <a:rPr lang="en-GB"/>
              <a:t>Alcohol + valium = multiply</a:t>
            </a:r>
          </a:p>
          <a:p>
            <a:pPr marL="0" indent="0">
              <a:buNone/>
            </a:pPr>
            <a:r>
              <a:rPr lang="en-GB"/>
              <a:t>Alcohol + heroin = multiply</a:t>
            </a:r>
          </a:p>
          <a:p>
            <a:pPr marL="0" indent="0">
              <a:buNone/>
            </a:pPr>
            <a:r>
              <a:rPr lang="en-GB"/>
              <a:t>Alcohol + valium + heroin= !!!</a:t>
            </a:r>
          </a:p>
          <a:p>
            <a:pPr marL="0" indent="0">
              <a:buNone/>
            </a:pPr>
            <a:r>
              <a:rPr lang="en-GB"/>
              <a:t>New synthetic opioids (</a:t>
            </a:r>
            <a:r>
              <a:rPr lang="en-GB" err="1"/>
              <a:t>Nitazines</a:t>
            </a:r>
            <a:r>
              <a:rPr lang="en-GB"/>
              <a:t>)</a:t>
            </a:r>
          </a:p>
          <a:p>
            <a:pPr marL="0" indent="0">
              <a:buNone/>
            </a:pPr>
            <a:r>
              <a:rPr lang="en-GB"/>
              <a:t>Xylazine</a:t>
            </a:r>
          </a:p>
          <a:p>
            <a:pPr marL="0" indent="0">
              <a:buNone/>
            </a:pPr>
            <a:r>
              <a:rPr lang="en-GB"/>
              <a:t>New synthetic cannabinoids</a:t>
            </a:r>
          </a:p>
          <a:p>
            <a:pPr marL="0" indent="0">
              <a:buNone/>
            </a:pPr>
            <a:endParaRPr lang="en-GB"/>
          </a:p>
          <a:p>
            <a:pPr>
              <a:buFontTx/>
              <a:buChar char="-"/>
            </a:pPr>
            <a:r>
              <a:rPr lang="en-GB"/>
              <a:t>Stimulants (e.g. heart, dehydration,)</a:t>
            </a:r>
          </a:p>
          <a:p>
            <a:pPr>
              <a:buFontTx/>
              <a:buChar char="-"/>
            </a:pPr>
            <a:r>
              <a:rPr lang="en-GB"/>
              <a:t>Ketamine</a:t>
            </a:r>
          </a:p>
          <a:p>
            <a:pPr marL="0" indent="0">
              <a:buNone/>
            </a:pPr>
            <a:endParaRPr lang="en-GB"/>
          </a:p>
          <a:p>
            <a:pPr marL="0" indent="0">
              <a:buNone/>
            </a:pPr>
            <a:r>
              <a:rPr lang="en-GB" b="1"/>
              <a:t>Illegality </a:t>
            </a:r>
            <a:r>
              <a:rPr lang="en-GB">
                <a:solidFill>
                  <a:srgbClr val="00FF00"/>
                </a:solidFill>
              </a:rPr>
              <a:t>= no quality control. What is it cut with?</a:t>
            </a:r>
          </a:p>
          <a:p>
            <a:pPr marL="0" indent="0">
              <a:buNone/>
            </a:pPr>
            <a:r>
              <a:rPr lang="en-GB">
                <a:solidFill>
                  <a:srgbClr val="00FF00"/>
                </a:solidFill>
              </a:rPr>
              <a:t>Poisoning</a:t>
            </a:r>
          </a:p>
          <a:p>
            <a:pPr marL="0" indent="0">
              <a:buNone/>
            </a:pPr>
            <a:r>
              <a:rPr lang="en-GB">
                <a:solidFill>
                  <a:srgbClr val="00FF00"/>
                </a:solidFill>
              </a:rPr>
              <a:t>Fluctuating purity.</a:t>
            </a:r>
            <a:endParaRPr lang="en-GB"/>
          </a:p>
        </p:txBody>
      </p:sp>
      <p:pic>
        <p:nvPicPr>
          <p:cNvPr id="4" name="Picture 3">
            <a:extLst>
              <a:ext uri="{FF2B5EF4-FFF2-40B4-BE49-F238E27FC236}">
                <a16:creationId xmlns:a16="http://schemas.microsoft.com/office/drawing/2014/main" id="{9773F110-6358-4D78-8236-33C67EB821EE}"/>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5479152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b="1">
                <a:solidFill>
                  <a:schemeClr val="tx2">
                    <a:lumMod val="60000"/>
                    <a:lumOff val="40000"/>
                  </a:schemeClr>
                </a:solidFill>
              </a:rPr>
              <a:t>Person specific</a:t>
            </a:r>
          </a:p>
          <a:p>
            <a:r>
              <a:rPr lang="en-GB"/>
              <a:t>Age</a:t>
            </a:r>
          </a:p>
          <a:p>
            <a:r>
              <a:rPr lang="en-GB"/>
              <a:t>Gender</a:t>
            </a:r>
          </a:p>
          <a:p>
            <a:r>
              <a:rPr lang="en-GB"/>
              <a:t>Background physical and mental health conditions</a:t>
            </a:r>
          </a:p>
        </p:txBody>
      </p:sp>
      <p:sp>
        <p:nvSpPr>
          <p:cNvPr id="6" name="Title 1">
            <a:extLst>
              <a:ext uri="{FF2B5EF4-FFF2-40B4-BE49-F238E27FC236}">
                <a16:creationId xmlns:a16="http://schemas.microsoft.com/office/drawing/2014/main" id="{5313899B-262F-4EEE-8934-5B609A674ECC}"/>
              </a:ext>
            </a:extLst>
          </p:cNvPr>
          <p:cNvSpPr>
            <a:spLocks noGrp="1"/>
          </p:cNvSpPr>
          <p:nvPr>
            <p:ph type="title"/>
          </p:nvPr>
        </p:nvSpPr>
        <p:spPr>
          <a:xfrm>
            <a:off x="457200" y="274638"/>
            <a:ext cx="8229600" cy="778098"/>
          </a:xfrm>
        </p:spPr>
        <p:txBody>
          <a:bodyPr/>
          <a:lstStyle/>
          <a:p>
            <a:r>
              <a:rPr lang="en-GB" b="1"/>
              <a:t>Types of Risks</a:t>
            </a:r>
          </a:p>
        </p:txBody>
      </p:sp>
      <p:pic>
        <p:nvPicPr>
          <p:cNvPr id="4" name="Picture 3">
            <a:extLst>
              <a:ext uri="{FF2B5EF4-FFF2-40B4-BE49-F238E27FC236}">
                <a16:creationId xmlns:a16="http://schemas.microsoft.com/office/drawing/2014/main" id="{7F1710BD-A447-484A-A798-6759A3B2B68D}"/>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878825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What is a drug? </a:t>
            </a:r>
          </a:p>
        </p:txBody>
      </p:sp>
      <p:sp>
        <p:nvSpPr>
          <p:cNvPr id="3" name="Content Placeholder 2"/>
          <p:cNvSpPr>
            <a:spLocks noGrp="1"/>
          </p:cNvSpPr>
          <p:nvPr>
            <p:ph idx="1"/>
          </p:nvPr>
        </p:nvSpPr>
        <p:spPr>
          <a:xfrm>
            <a:off x="179512" y="1844824"/>
            <a:ext cx="8784976" cy="4281339"/>
          </a:xfrm>
        </p:spPr>
        <p:txBody>
          <a:bodyPr>
            <a:normAutofit fontScale="47500" lnSpcReduction="20000"/>
          </a:bodyPr>
          <a:lstStyle/>
          <a:p>
            <a:r>
              <a:rPr lang="en-GB" sz="6500"/>
              <a:t>Any </a:t>
            </a:r>
            <a:r>
              <a:rPr lang="en-GB" sz="6500" b="1"/>
              <a:t>substance</a:t>
            </a:r>
            <a:r>
              <a:rPr lang="en-GB" sz="6500"/>
              <a:t> that is taken for the effects that it produces on the brain and/or the body (whether man-made or naturally occurring) = </a:t>
            </a:r>
            <a:r>
              <a:rPr lang="en-GB" sz="6500" b="1" cap="all">
                <a:solidFill>
                  <a:srgbClr val="FF438B"/>
                </a:solidFill>
              </a:rPr>
              <a:t>psychoactive</a:t>
            </a:r>
          </a:p>
          <a:p>
            <a:pPr marL="0" indent="0">
              <a:buNone/>
            </a:pPr>
            <a:endParaRPr lang="en-GB" sz="6500">
              <a:solidFill>
                <a:srgbClr val="00FF00"/>
              </a:solidFill>
            </a:endParaRPr>
          </a:p>
          <a:p>
            <a:r>
              <a:rPr lang="en-US" sz="6600">
                <a:solidFill>
                  <a:srgbClr val="00FF00"/>
                </a:solidFill>
              </a:rPr>
              <a:t>In the pharmacological sense, caffeine, nicotine &amp; alcohol are drugs, just as much as cocaine &amp; heroin.</a:t>
            </a:r>
          </a:p>
          <a:p>
            <a:pPr marL="0" indent="0">
              <a:buNone/>
            </a:pPr>
            <a:endParaRPr lang="en-GB" sz="6600"/>
          </a:p>
          <a:p>
            <a:r>
              <a:rPr lang="en-US" sz="6200"/>
              <a:t>“Drug” has acquired a negative meaning or perception.</a:t>
            </a:r>
          </a:p>
          <a:p>
            <a:endParaRPr lang="en-US" sz="6200"/>
          </a:p>
          <a:p>
            <a:endParaRPr lang="en-US" sz="6200"/>
          </a:p>
          <a:p>
            <a:pPr marL="0" indent="0">
              <a:buNone/>
            </a:pPr>
            <a:endParaRPr lang="en-US" sz="4000"/>
          </a:p>
          <a:p>
            <a:endParaRPr lang="en-GB" sz="4000"/>
          </a:p>
          <a:p>
            <a:pPr marL="0" indent="0">
              <a:buNone/>
            </a:pPr>
            <a:endParaRPr lang="en-US" sz="4000">
              <a:solidFill>
                <a:srgbClr val="FF438B"/>
              </a:solidFill>
            </a:endParaRPr>
          </a:p>
          <a:p>
            <a:pPr marL="0" indent="0">
              <a:buNone/>
            </a:pPr>
            <a:endParaRPr lang="en-US"/>
          </a:p>
        </p:txBody>
      </p:sp>
      <p:pic>
        <p:nvPicPr>
          <p:cNvPr id="4" name="Picture 3">
            <a:extLst>
              <a:ext uri="{FF2B5EF4-FFF2-40B4-BE49-F238E27FC236}">
                <a16:creationId xmlns:a16="http://schemas.microsoft.com/office/drawing/2014/main" id="{AB592DBB-12F6-4184-9FD4-2DE33DEBE532}"/>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7285086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n-GB" b="1">
                <a:solidFill>
                  <a:schemeClr val="tx2">
                    <a:lumMod val="60000"/>
                    <a:lumOff val="40000"/>
                  </a:schemeClr>
                </a:solidFill>
              </a:rPr>
              <a:t>Route specific</a:t>
            </a:r>
            <a:endParaRPr lang="en-GB"/>
          </a:p>
          <a:p>
            <a:r>
              <a:rPr lang="en-GB"/>
              <a:t>Injecting</a:t>
            </a:r>
          </a:p>
          <a:p>
            <a:r>
              <a:rPr lang="en-GB"/>
              <a:t>Smoking</a:t>
            </a:r>
          </a:p>
          <a:p>
            <a:r>
              <a:rPr lang="en-GB"/>
              <a:t>Sniffing</a:t>
            </a:r>
          </a:p>
          <a:p>
            <a:r>
              <a:rPr lang="en-GB"/>
              <a:t>Oral</a:t>
            </a:r>
          </a:p>
          <a:p>
            <a:r>
              <a:rPr lang="en-GB"/>
              <a:t>Inhalation - Volatile solvent abuse </a:t>
            </a:r>
          </a:p>
          <a:p>
            <a:r>
              <a:rPr lang="en-GB"/>
              <a:t>Intravenous</a:t>
            </a:r>
          </a:p>
          <a:p>
            <a:r>
              <a:rPr lang="en-GB"/>
              <a:t>Rectal/ ‘shelving’</a:t>
            </a:r>
          </a:p>
        </p:txBody>
      </p:sp>
      <p:sp>
        <p:nvSpPr>
          <p:cNvPr id="7" name="Title 1">
            <a:extLst>
              <a:ext uri="{FF2B5EF4-FFF2-40B4-BE49-F238E27FC236}">
                <a16:creationId xmlns:a16="http://schemas.microsoft.com/office/drawing/2014/main" id="{9EA9F2FE-9D78-4BAB-A499-7E8733114960}"/>
              </a:ext>
            </a:extLst>
          </p:cNvPr>
          <p:cNvSpPr>
            <a:spLocks noGrp="1"/>
          </p:cNvSpPr>
          <p:nvPr>
            <p:ph type="title"/>
          </p:nvPr>
        </p:nvSpPr>
        <p:spPr>
          <a:xfrm>
            <a:off x="457200" y="274638"/>
            <a:ext cx="8229600" cy="778098"/>
          </a:xfrm>
        </p:spPr>
        <p:txBody>
          <a:bodyPr/>
          <a:lstStyle/>
          <a:p>
            <a:r>
              <a:rPr lang="en-GB" b="1"/>
              <a:t>Types of Risks</a:t>
            </a:r>
          </a:p>
        </p:txBody>
      </p:sp>
      <p:pic>
        <p:nvPicPr>
          <p:cNvPr id="4" name="Picture 3">
            <a:extLst>
              <a:ext uri="{FF2B5EF4-FFF2-40B4-BE49-F238E27FC236}">
                <a16:creationId xmlns:a16="http://schemas.microsoft.com/office/drawing/2014/main" id="{723858C2-0270-4939-A45D-9362EE84560F}"/>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8876955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6792"/>
            <a:ext cx="8229600" cy="4569371"/>
          </a:xfrm>
        </p:spPr>
        <p:txBody>
          <a:bodyPr/>
          <a:lstStyle/>
          <a:p>
            <a:pPr marL="0" indent="0">
              <a:buNone/>
            </a:pPr>
            <a:r>
              <a:rPr lang="en-GB" b="1">
                <a:solidFill>
                  <a:schemeClr val="tx2">
                    <a:lumMod val="60000"/>
                    <a:lumOff val="40000"/>
                  </a:schemeClr>
                </a:solidFill>
              </a:rPr>
              <a:t>Situation specific</a:t>
            </a:r>
            <a:endParaRPr lang="en-GB"/>
          </a:p>
          <a:p>
            <a:r>
              <a:rPr lang="en-GB"/>
              <a:t>Where?</a:t>
            </a:r>
          </a:p>
          <a:p>
            <a:pPr marL="0" indent="0">
              <a:buNone/>
            </a:pPr>
            <a:endParaRPr lang="en-GB"/>
          </a:p>
          <a:p>
            <a:r>
              <a:rPr lang="en-GB"/>
              <a:t>With whom?</a:t>
            </a:r>
          </a:p>
          <a:p>
            <a:pPr marL="0" indent="0">
              <a:buNone/>
            </a:pPr>
            <a:endParaRPr lang="en-GB"/>
          </a:p>
          <a:p>
            <a:r>
              <a:rPr lang="en-GB"/>
              <a:t>Alone?</a:t>
            </a:r>
          </a:p>
        </p:txBody>
      </p:sp>
      <p:sp>
        <p:nvSpPr>
          <p:cNvPr id="4" name="Title 1">
            <a:extLst>
              <a:ext uri="{FF2B5EF4-FFF2-40B4-BE49-F238E27FC236}">
                <a16:creationId xmlns:a16="http://schemas.microsoft.com/office/drawing/2014/main" id="{5A1FBA54-187E-4D93-BA56-A5DCE40182DA}"/>
              </a:ext>
            </a:extLst>
          </p:cNvPr>
          <p:cNvSpPr txBox="1">
            <a:spLocks/>
          </p:cNvSpPr>
          <p:nvPr/>
        </p:nvSpPr>
        <p:spPr>
          <a:xfrm>
            <a:off x="457200" y="274638"/>
            <a:ext cx="8229600" cy="7780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a:ln>
                  <a:noFill/>
                </a:ln>
                <a:solidFill>
                  <a:srgbClr val="FFFF00"/>
                </a:solidFill>
                <a:effectLst/>
                <a:uLnTx/>
                <a:uFillTx/>
                <a:latin typeface="Calibri"/>
                <a:ea typeface="+mj-ea"/>
                <a:cs typeface="+mj-cs"/>
              </a:rPr>
              <a:t>Types of Risks</a:t>
            </a:r>
          </a:p>
        </p:txBody>
      </p:sp>
      <p:pic>
        <p:nvPicPr>
          <p:cNvPr id="5" name="Picture 4">
            <a:extLst>
              <a:ext uri="{FF2B5EF4-FFF2-40B4-BE49-F238E27FC236}">
                <a16:creationId xmlns:a16="http://schemas.microsoft.com/office/drawing/2014/main" id="{CA12A271-50CF-4C8E-B3B6-81CC31251590}"/>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4989104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26836-3A60-EAED-A464-CC210CE23F0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CB8F9DA-8258-1384-95CC-9D02CE42658B}"/>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2844001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Who develops drug problems?</a:t>
            </a:r>
          </a:p>
        </p:txBody>
      </p:sp>
      <p:sp>
        <p:nvSpPr>
          <p:cNvPr id="3" name="Content Placeholder 2"/>
          <p:cNvSpPr>
            <a:spLocks noGrp="1"/>
          </p:cNvSpPr>
          <p:nvPr>
            <p:ph idx="1"/>
          </p:nvPr>
        </p:nvSpPr>
        <p:spPr>
          <a:xfrm>
            <a:off x="899592" y="1916832"/>
            <a:ext cx="7344816" cy="4209331"/>
          </a:xfrm>
        </p:spPr>
        <p:txBody>
          <a:bodyPr/>
          <a:lstStyle/>
          <a:p>
            <a:pPr marL="0" indent="0" algn="ctr">
              <a:buNone/>
            </a:pPr>
            <a:r>
              <a:rPr lang="en-GB" sz="3600">
                <a:solidFill>
                  <a:srgbClr val="00FF00"/>
                </a:solidFill>
              </a:rPr>
              <a:t>The vast majority of people who use alcohol and other drugs do </a:t>
            </a:r>
            <a:r>
              <a:rPr lang="en-GB" sz="3600" b="1" u="sng">
                <a:solidFill>
                  <a:srgbClr val="00FF00"/>
                </a:solidFill>
              </a:rPr>
              <a:t>not</a:t>
            </a:r>
            <a:r>
              <a:rPr lang="en-GB" sz="3600">
                <a:solidFill>
                  <a:srgbClr val="00FF00"/>
                </a:solidFill>
              </a:rPr>
              <a:t> develop problems.</a:t>
            </a:r>
          </a:p>
          <a:p>
            <a:pPr marL="0" indent="0" algn="ctr">
              <a:buNone/>
            </a:pPr>
            <a:endParaRPr lang="en-GB" sz="3600">
              <a:solidFill>
                <a:srgbClr val="00FF00"/>
              </a:solidFill>
            </a:endParaRPr>
          </a:p>
          <a:p>
            <a:pPr marL="0" indent="0" algn="ctr">
              <a:buNone/>
            </a:pPr>
            <a:r>
              <a:rPr lang="en-GB" sz="3600">
                <a:solidFill>
                  <a:srgbClr val="00FF00"/>
                </a:solidFill>
              </a:rPr>
              <a:t>What is different about those who do?</a:t>
            </a:r>
          </a:p>
          <a:p>
            <a:pPr marL="0" indent="0">
              <a:buNone/>
            </a:pPr>
            <a:endParaRPr lang="en-GB"/>
          </a:p>
        </p:txBody>
      </p:sp>
      <p:pic>
        <p:nvPicPr>
          <p:cNvPr id="4" name="Picture 3">
            <a:extLst>
              <a:ext uri="{FF2B5EF4-FFF2-40B4-BE49-F238E27FC236}">
                <a16:creationId xmlns:a16="http://schemas.microsoft.com/office/drawing/2014/main" id="{480D6263-57FE-4E4B-8951-D971DF2CFC75}"/>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42447257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35DF4C-ABEA-4D3B-AA86-F4C75F6A7183}"/>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6000"/>
                    </a14:imgEffect>
                    <a14:imgEffect>
                      <a14:brightnessContrast bright="-4000" contrast="50000"/>
                    </a14:imgEffect>
                  </a14:imgLayer>
                </a14:imgProps>
              </a:ext>
            </a:extLst>
          </a:blip>
          <a:stretch>
            <a:fillRect/>
          </a:stretch>
        </p:blipFill>
        <p:spPr>
          <a:xfrm>
            <a:off x="839566" y="330200"/>
            <a:ext cx="7464869" cy="6339160"/>
          </a:xfrm>
          <a:prstGeom prst="rect">
            <a:avLst/>
          </a:prstGeom>
          <a:noFill/>
        </p:spPr>
      </p:pic>
      <p:pic>
        <p:nvPicPr>
          <p:cNvPr id="3" name="Picture 2">
            <a:extLst>
              <a:ext uri="{FF2B5EF4-FFF2-40B4-BE49-F238E27FC236}">
                <a16:creationId xmlns:a16="http://schemas.microsoft.com/office/drawing/2014/main" id="{88E066C0-9794-451C-8F15-26976DA7EB0D}"/>
              </a:ext>
            </a:extLst>
          </p:cNvPr>
          <p:cNvPicPr>
            <a:picLocks noChangeAspect="1"/>
          </p:cNvPicPr>
          <p:nvPr/>
        </p:nvPicPr>
        <p:blipFill>
          <a:blip r:embed="rId6"/>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8754647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noGrp="1"/>
          </p:cNvSpPr>
          <p:nvPr>
            <p:ph idx="1"/>
          </p:nvPr>
        </p:nvSpPr>
        <p:spPr>
          <a:xfrm>
            <a:off x="179512" y="764704"/>
            <a:ext cx="8784976" cy="5559898"/>
          </a:xfrm>
        </p:spPr>
        <p:txBody>
          <a:bodyPr>
            <a:noAutofit/>
          </a:bodyPr>
          <a:lstStyle/>
          <a:p>
            <a:pPr lvl="0"/>
            <a:r>
              <a:rPr lang="en-GB" sz="4300">
                <a:latin typeface="Arial" pitchFamily="34"/>
                <a:cs typeface="Arial" pitchFamily="34"/>
              </a:rPr>
              <a:t>Most young people age out of use</a:t>
            </a:r>
          </a:p>
          <a:p>
            <a:pPr marL="0" lvl="0" indent="0">
              <a:buNone/>
            </a:pPr>
            <a:endParaRPr lang="en-GB" sz="4300" u="sng">
              <a:latin typeface="Arial" pitchFamily="34"/>
              <a:cs typeface="Arial" pitchFamily="34"/>
            </a:endParaRPr>
          </a:p>
          <a:p>
            <a:pPr lvl="0"/>
            <a:r>
              <a:rPr lang="en-GB" sz="4300">
                <a:solidFill>
                  <a:srgbClr val="00FF00"/>
                </a:solidFill>
                <a:latin typeface="Arial" pitchFamily="34"/>
                <a:cs typeface="Arial" pitchFamily="34"/>
              </a:rPr>
              <a:t>A much smaller percentage develop long term problems</a:t>
            </a:r>
          </a:p>
          <a:p>
            <a:pPr marL="0" lvl="0" indent="0">
              <a:buNone/>
            </a:pPr>
            <a:endParaRPr lang="en-GB" sz="4300">
              <a:solidFill>
                <a:srgbClr val="0070C0"/>
              </a:solidFill>
              <a:latin typeface="Arial" pitchFamily="34"/>
              <a:cs typeface="Arial" pitchFamily="34"/>
            </a:endParaRPr>
          </a:p>
          <a:p>
            <a:pPr lvl="0"/>
            <a:r>
              <a:rPr lang="en-GB" sz="4300">
                <a:latin typeface="Arial" pitchFamily="34"/>
                <a:cs typeface="Arial" pitchFamily="34"/>
              </a:rPr>
              <a:t>So, what is different about these young people?</a:t>
            </a:r>
          </a:p>
          <a:p>
            <a:pPr marL="0" lvl="0" indent="0">
              <a:buNone/>
            </a:pPr>
            <a:r>
              <a:rPr lang="en-GB" sz="4300">
                <a:latin typeface="Arial" pitchFamily="34"/>
                <a:cs typeface="Arial" pitchFamily="34"/>
              </a:rPr>
              <a:t>	</a:t>
            </a:r>
            <a:endParaRPr lang="en-GB" sz="4300"/>
          </a:p>
          <a:p>
            <a:pPr lvl="0"/>
            <a:endParaRPr lang="en-GB" sz="4300"/>
          </a:p>
          <a:p>
            <a:pPr marL="0" lvl="0" indent="0">
              <a:buNone/>
            </a:pPr>
            <a:endParaRPr lang="en-GB" sz="4300">
              <a:latin typeface="Calibri"/>
            </a:endParaRPr>
          </a:p>
          <a:p>
            <a:pPr marL="0" lvl="0" indent="0">
              <a:buNone/>
            </a:pPr>
            <a:endParaRPr lang="en-GB" sz="4300"/>
          </a:p>
        </p:txBody>
      </p:sp>
      <p:pic>
        <p:nvPicPr>
          <p:cNvPr id="3" name="Picture 2">
            <a:extLst>
              <a:ext uri="{FF2B5EF4-FFF2-40B4-BE49-F238E27FC236}">
                <a16:creationId xmlns:a16="http://schemas.microsoft.com/office/drawing/2014/main" id="{1F1FEF8C-327A-4742-A4E2-5ABD55E9B922}"/>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22757927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179512" y="274638"/>
            <a:ext cx="8784976" cy="1143000"/>
          </a:xfrm>
        </p:spPr>
        <p:txBody>
          <a:bodyPr>
            <a:noAutofit/>
          </a:bodyPr>
          <a:lstStyle/>
          <a:p>
            <a:pPr lvl="0"/>
            <a:br>
              <a:rPr lang="en-GB" sz="3200">
                <a:latin typeface="Arial" pitchFamily="34"/>
                <a:cs typeface="Arial" pitchFamily="34"/>
              </a:rPr>
            </a:br>
            <a:r>
              <a:rPr lang="en-GB" sz="3200" b="1">
                <a:latin typeface="Arial" pitchFamily="34"/>
                <a:cs typeface="Arial" pitchFamily="34"/>
              </a:rPr>
              <a:t>What is different about these young people?</a:t>
            </a:r>
            <a:br>
              <a:rPr lang="en-GB" sz="3200">
                <a:latin typeface="Arial" pitchFamily="34"/>
                <a:cs typeface="Arial" pitchFamily="34"/>
              </a:rPr>
            </a:br>
            <a:endParaRPr lang="en-GB" sz="3200"/>
          </a:p>
        </p:txBody>
      </p:sp>
      <p:sp>
        <p:nvSpPr>
          <p:cNvPr id="3" name="Content Placeholder 2"/>
          <p:cNvSpPr txBox="1">
            <a:spLocks noGrp="1"/>
          </p:cNvSpPr>
          <p:nvPr>
            <p:ph idx="1"/>
          </p:nvPr>
        </p:nvSpPr>
        <p:spPr>
          <a:xfrm>
            <a:off x="457200" y="2132856"/>
            <a:ext cx="8229600" cy="3993307"/>
          </a:xfrm>
        </p:spPr>
        <p:txBody>
          <a:bodyPr>
            <a:normAutofit/>
          </a:bodyPr>
          <a:lstStyle/>
          <a:p>
            <a:pPr marL="0" lvl="0" indent="0">
              <a:buNone/>
            </a:pPr>
            <a:r>
              <a:rPr lang="en-GB" sz="4500">
                <a:solidFill>
                  <a:srgbClr val="00FF00"/>
                </a:solidFill>
                <a:latin typeface="Arial" pitchFamily="34"/>
                <a:cs typeface="Arial" pitchFamily="34"/>
              </a:rPr>
              <a:t>1. The nature of adolescent development </a:t>
            </a:r>
          </a:p>
          <a:p>
            <a:pPr marL="0" lvl="0" indent="0">
              <a:buNone/>
            </a:pPr>
            <a:endParaRPr lang="en-GB" sz="4500">
              <a:solidFill>
                <a:srgbClr val="92D050"/>
              </a:solidFill>
              <a:latin typeface="Arial" pitchFamily="34"/>
              <a:cs typeface="Arial" pitchFamily="34"/>
            </a:endParaRPr>
          </a:p>
          <a:p>
            <a:pPr marL="0" lvl="0" indent="0">
              <a:buNone/>
            </a:pPr>
            <a:r>
              <a:rPr lang="en-GB" sz="4500">
                <a:solidFill>
                  <a:schemeClr val="tx2">
                    <a:lumMod val="60000"/>
                    <a:lumOff val="40000"/>
                  </a:schemeClr>
                </a:solidFill>
                <a:latin typeface="Arial" pitchFamily="34"/>
                <a:cs typeface="Arial" pitchFamily="34"/>
              </a:rPr>
              <a:t>2. The risk patterns that lead people into drug use.  </a:t>
            </a:r>
          </a:p>
          <a:p>
            <a:pPr marL="0" lvl="0" indent="0">
              <a:buNone/>
            </a:pPr>
            <a:endParaRPr lang="en-GB" sz="4500"/>
          </a:p>
          <a:p>
            <a:pPr lvl="0"/>
            <a:endParaRPr lang="en-GB" sz="4500"/>
          </a:p>
        </p:txBody>
      </p:sp>
      <p:pic>
        <p:nvPicPr>
          <p:cNvPr id="4" name="Picture 3">
            <a:extLst>
              <a:ext uri="{FF2B5EF4-FFF2-40B4-BE49-F238E27FC236}">
                <a16:creationId xmlns:a16="http://schemas.microsoft.com/office/drawing/2014/main" id="{69ECA2DF-907F-4305-891E-7CD2AD8E2D7F}"/>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35771407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0"/>
          <a:lstStyle/>
          <a:p>
            <a:pPr lvl="0" algn="l"/>
            <a:r>
              <a:rPr lang="en-GB" b="1"/>
              <a:t>Life Course</a:t>
            </a:r>
          </a:p>
        </p:txBody>
      </p:sp>
      <p:sp>
        <p:nvSpPr>
          <p:cNvPr id="3" name="Content Placeholder 2"/>
          <p:cNvSpPr txBox="1">
            <a:spLocks noGrp="1"/>
          </p:cNvSpPr>
          <p:nvPr>
            <p:ph idx="1"/>
          </p:nvPr>
        </p:nvSpPr>
        <p:spPr/>
        <p:txBody>
          <a:bodyPr/>
          <a:lstStyle/>
          <a:p>
            <a:pPr marL="0" lvl="0" indent="0">
              <a:buNone/>
            </a:pPr>
            <a:r>
              <a:rPr lang="en-GB">
                <a:solidFill>
                  <a:schemeClr val="tx2">
                    <a:lumMod val="60000"/>
                    <a:lumOff val="40000"/>
                  </a:schemeClr>
                </a:solidFill>
                <a:latin typeface="Arial" pitchFamily="34"/>
                <a:cs typeface="Arial" pitchFamily="34"/>
              </a:rPr>
              <a:t>Consumption and</a:t>
            </a:r>
          </a:p>
          <a:p>
            <a:pPr marL="0" lvl="0" indent="0">
              <a:buNone/>
            </a:pPr>
            <a:r>
              <a:rPr lang="en-GB">
                <a:solidFill>
                  <a:schemeClr val="tx2">
                    <a:lumMod val="60000"/>
                    <a:lumOff val="40000"/>
                  </a:schemeClr>
                </a:solidFill>
                <a:latin typeface="Arial" pitchFamily="34"/>
                <a:cs typeface="Arial" pitchFamily="34"/>
              </a:rPr>
              <a:t>achieving life tasks</a:t>
            </a:r>
          </a:p>
          <a:p>
            <a:pPr marL="0" lvl="0" indent="0">
              <a:buNone/>
            </a:pPr>
            <a:r>
              <a:rPr lang="en-GB">
                <a:latin typeface="Arial" pitchFamily="34"/>
                <a:cs typeface="Arial" pitchFamily="34"/>
              </a:rPr>
              <a:t>Social Identity</a:t>
            </a:r>
          </a:p>
          <a:p>
            <a:pPr marL="0" lvl="0" indent="0">
              <a:buNone/>
            </a:pPr>
            <a:r>
              <a:rPr lang="en-GB">
                <a:solidFill>
                  <a:srgbClr val="00FF00"/>
                </a:solidFill>
                <a:latin typeface="Arial" pitchFamily="34"/>
                <a:cs typeface="Arial" pitchFamily="34"/>
              </a:rPr>
              <a:t>Development delay</a:t>
            </a:r>
          </a:p>
          <a:p>
            <a:pPr marL="0" lvl="0" indent="0">
              <a:buNone/>
            </a:pPr>
            <a:r>
              <a:rPr lang="en-GB">
                <a:latin typeface="Arial" pitchFamily="34"/>
                <a:cs typeface="Arial" pitchFamily="34"/>
              </a:rPr>
              <a:t>Adolescent mental </a:t>
            </a:r>
          </a:p>
          <a:p>
            <a:pPr marL="0" lvl="0" indent="0">
              <a:buNone/>
            </a:pPr>
            <a:r>
              <a:rPr lang="en-GB">
                <a:latin typeface="Arial" pitchFamily="34"/>
                <a:cs typeface="Arial" pitchFamily="34"/>
              </a:rPr>
              <a:t>Health</a:t>
            </a:r>
          </a:p>
          <a:p>
            <a:pPr marL="0" lvl="0" indent="0">
              <a:buNone/>
            </a:pPr>
            <a:r>
              <a:rPr lang="en-GB">
                <a:solidFill>
                  <a:schemeClr val="tx2">
                    <a:lumMod val="60000"/>
                    <a:lumOff val="40000"/>
                  </a:schemeClr>
                </a:solidFill>
                <a:latin typeface="Arial" pitchFamily="34"/>
                <a:cs typeface="Arial" pitchFamily="34"/>
              </a:rPr>
              <a:t>Social functioning</a:t>
            </a:r>
          </a:p>
        </p:txBody>
      </p:sp>
      <p:sp>
        <p:nvSpPr>
          <p:cNvPr id="4" name="Down Arrow 5"/>
          <p:cNvSpPr/>
          <p:nvPr/>
        </p:nvSpPr>
        <p:spPr>
          <a:xfrm>
            <a:off x="2715493" y="838203"/>
            <a:ext cx="6199906" cy="5867403"/>
          </a:xfrm>
          <a:custGeom>
            <a:avLst>
              <a:gd name="f0" fmla="val 18309"/>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 f8 0 f7"/>
              <a:gd name="f15" fmla="pin 0 f1 10800"/>
              <a:gd name="f16" fmla="pin 0 f0 21600"/>
              <a:gd name="f17" fmla="*/ f10 f2 1"/>
              <a:gd name="f18" fmla="*/ f11 f2 1"/>
              <a:gd name="f19" fmla="val f15"/>
              <a:gd name="f20" fmla="val f16"/>
              <a:gd name="f21" fmla="*/ f14 1 21600"/>
              <a:gd name="f22" fmla="*/ f15 f12 1"/>
              <a:gd name="f23" fmla="*/ f16 f13 1"/>
              <a:gd name="f24" fmla="*/ f17 1 f4"/>
              <a:gd name="f25" fmla="*/ f18 1 f4"/>
              <a:gd name="f26" fmla="+- 21600 0 f19"/>
              <a:gd name="f27" fmla="+- 21600 0 f20"/>
              <a:gd name="f28" fmla="*/ 0 f21 1"/>
              <a:gd name="f29" fmla="*/ 21600 f21 1"/>
              <a:gd name="f30" fmla="*/ f19 f12 1"/>
              <a:gd name="f31" fmla="*/ f20 f13 1"/>
              <a:gd name="f32" fmla="+- f24 0 f3"/>
              <a:gd name="f33" fmla="+- f25 0 f3"/>
              <a:gd name="f34" fmla="*/ f27 f19 1"/>
              <a:gd name="f35" fmla="*/ f28 1 f21"/>
              <a:gd name="f36" fmla="*/ f29 1 f21"/>
              <a:gd name="f37" fmla="*/ f26 f12 1"/>
              <a:gd name="f38" fmla="*/ f34 1 10800"/>
              <a:gd name="f39" fmla="*/ f35 f13 1"/>
              <a:gd name="f40" fmla="*/ f35 f12 1"/>
              <a:gd name="f41" fmla="*/ f36 f12 1"/>
              <a:gd name="f42" fmla="+- f20 f38 0"/>
              <a:gd name="f43" fmla="*/ f42 f13 1"/>
            </a:gdLst>
            <a:ahLst>
              <a:ahXY gdRefX="f1" minX="f7" maxX="f9" gdRefY="f0" minY="f7" maxY="f8">
                <a:pos x="f22" y="f23"/>
              </a:ahXY>
            </a:ahLst>
            <a:cxnLst>
              <a:cxn ang="3cd4">
                <a:pos x="hc" y="t"/>
              </a:cxn>
              <a:cxn ang="0">
                <a:pos x="r" y="vc"/>
              </a:cxn>
              <a:cxn ang="cd4">
                <a:pos x="hc" y="b"/>
              </a:cxn>
              <a:cxn ang="cd2">
                <a:pos x="l" y="vc"/>
              </a:cxn>
              <a:cxn ang="f32">
                <a:pos x="f40" y="f31"/>
              </a:cxn>
              <a:cxn ang="f33">
                <a:pos x="f41" y="f31"/>
              </a:cxn>
            </a:cxnLst>
            <a:rect l="f30" t="f39" r="f37" b="f43"/>
            <a:pathLst>
              <a:path w="21600" h="21600">
                <a:moveTo>
                  <a:pt x="f19" y="f7"/>
                </a:moveTo>
                <a:lnTo>
                  <a:pt x="f19" y="f20"/>
                </a:lnTo>
                <a:lnTo>
                  <a:pt x="f7" y="f20"/>
                </a:lnTo>
                <a:lnTo>
                  <a:pt x="f9" y="f8"/>
                </a:lnTo>
                <a:lnTo>
                  <a:pt x="f8" y="f20"/>
                </a:lnTo>
                <a:lnTo>
                  <a:pt x="f26" y="f20"/>
                </a:lnTo>
                <a:lnTo>
                  <a:pt x="f26" y="f7"/>
                </a:lnTo>
                <a:close/>
              </a:path>
            </a:pathLst>
          </a:custGeom>
          <a:solidFill>
            <a:srgbClr val="FFFFFF"/>
          </a:solidFill>
          <a:ln w="25402">
            <a:solidFill>
              <a:srgbClr val="085091"/>
            </a:solidFill>
            <a:prstDash val="solid"/>
          </a:ln>
        </p:spPr>
        <p:txBody>
          <a:bodyPr vert="horz" wrap="square" lIns="91440" tIns="45720" rIns="91440" bIns="45720" anchor="ctr" anchorCtr="1" compatLnSpc="1"/>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Constantia"/>
              <a:ea typeface="+mn-ea"/>
              <a:cs typeface="+mn-cs"/>
            </a:endParaRPr>
          </a:p>
        </p:txBody>
      </p:sp>
      <p:sp>
        <p:nvSpPr>
          <p:cNvPr id="5" name="TextBox 7"/>
          <p:cNvSpPr txBox="1"/>
          <p:nvPr/>
        </p:nvSpPr>
        <p:spPr>
          <a:xfrm>
            <a:off x="4405743" y="877357"/>
            <a:ext cx="2819396" cy="5262975"/>
          </a:xfrm>
          <a:prstGeom prst="rect">
            <a:avLst/>
          </a:prstGeom>
          <a:noFill/>
          <a:ln>
            <a:noFill/>
          </a:ln>
        </p:spPr>
        <p:txBody>
          <a:bodyPr vert="horz" wrap="square" lIns="91440" tIns="45720" rIns="91440" bIns="45720" anchor="t" anchorCtr="1"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000000"/>
                </a:solidFill>
                <a:effectLst/>
                <a:uLnTx/>
                <a:uFillTx/>
                <a:latin typeface="Arial" pitchFamily="34"/>
                <a:ea typeface="+mn-ea"/>
                <a:cs typeface="Arial" pitchFamily="34"/>
              </a:rPr>
              <a:t>0-2</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0" i="0" u="none" strike="noStrike" kern="1200" cap="none" spc="0" normalizeH="0" baseline="0" noProof="0">
                <a:ln>
                  <a:noFill/>
                </a:ln>
                <a:solidFill>
                  <a:srgbClr val="000000"/>
                </a:solidFill>
                <a:effectLst/>
                <a:uLnTx/>
                <a:uFillTx/>
                <a:latin typeface="Arial" pitchFamily="34"/>
                <a:ea typeface="+mn-ea"/>
                <a:cs typeface="Arial" pitchFamily="34"/>
              </a:rPr>
              <a:t>Physical play, spatial awareness, co-ordination, basic nouns and verbs</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000000"/>
                </a:solidFill>
                <a:effectLst/>
                <a:uLnTx/>
                <a:uFillTx/>
                <a:latin typeface="Arial" pitchFamily="34"/>
                <a:ea typeface="+mn-ea"/>
                <a:cs typeface="Arial" pitchFamily="34"/>
              </a:rPr>
              <a:t>2-5</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0" i="0" u="none" strike="noStrike" kern="1200" cap="none" spc="0" normalizeH="0" baseline="0" noProof="0">
                <a:ln>
                  <a:noFill/>
                </a:ln>
                <a:solidFill>
                  <a:srgbClr val="000000"/>
                </a:solidFill>
                <a:effectLst/>
                <a:uLnTx/>
                <a:uFillTx/>
                <a:latin typeface="Arial" pitchFamily="34"/>
                <a:ea typeface="+mn-ea"/>
                <a:cs typeface="Arial" pitchFamily="34"/>
              </a:rPr>
              <a:t>Grammar, role play, moral stories, sharing, peers</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000000"/>
                </a:solidFill>
                <a:effectLst/>
                <a:uLnTx/>
                <a:uFillTx/>
                <a:latin typeface="Arial" pitchFamily="34"/>
                <a:ea typeface="+mn-ea"/>
                <a:cs typeface="Arial" pitchFamily="34"/>
              </a:rPr>
              <a:t>5-11</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0" i="0" u="none" strike="noStrike" kern="1200" cap="none" spc="0" normalizeH="0" baseline="0" noProof="0">
                <a:ln>
                  <a:noFill/>
                </a:ln>
                <a:solidFill>
                  <a:srgbClr val="000000"/>
                </a:solidFill>
                <a:effectLst/>
                <a:uLnTx/>
                <a:uFillTx/>
                <a:latin typeface="Arial" pitchFamily="34"/>
                <a:ea typeface="+mn-ea"/>
                <a:cs typeface="Arial" pitchFamily="34"/>
              </a:rPr>
              <a:t>Literacy, numeracy, friends, socialisation, competing</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000000"/>
                </a:solidFill>
                <a:effectLst/>
                <a:uLnTx/>
                <a:uFillTx/>
                <a:latin typeface="Arial" pitchFamily="34"/>
                <a:ea typeface="+mn-ea"/>
                <a:cs typeface="Arial" pitchFamily="34"/>
              </a:rPr>
              <a:t>11-16</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0" i="0" u="none" strike="noStrike" kern="1200" cap="none" spc="0" normalizeH="0" baseline="0" noProof="0">
                <a:ln>
                  <a:noFill/>
                </a:ln>
                <a:solidFill>
                  <a:srgbClr val="000000"/>
                </a:solidFill>
                <a:effectLst/>
                <a:uLnTx/>
                <a:uFillTx/>
                <a:latin typeface="Arial" pitchFamily="34"/>
                <a:ea typeface="+mn-ea"/>
                <a:cs typeface="Arial" pitchFamily="34"/>
              </a:rPr>
              <a:t>Separation from parents, peer selection, puberty, romantic partners, music, fashion</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000000"/>
                </a:solidFill>
                <a:effectLst/>
                <a:uLnTx/>
                <a:uFillTx/>
                <a:latin typeface="Arial" pitchFamily="34"/>
                <a:ea typeface="+mn-ea"/>
                <a:cs typeface="Arial" pitchFamily="34"/>
              </a:rPr>
              <a:t>17-25</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0" i="0" u="none" strike="noStrike" kern="1200" cap="none" spc="0" normalizeH="0" baseline="0" noProof="0">
                <a:ln>
                  <a:noFill/>
                </a:ln>
                <a:solidFill>
                  <a:srgbClr val="000000"/>
                </a:solidFill>
                <a:effectLst/>
                <a:uLnTx/>
                <a:uFillTx/>
                <a:latin typeface="Arial" pitchFamily="34"/>
                <a:ea typeface="+mn-ea"/>
                <a:cs typeface="Arial" pitchFamily="34"/>
              </a:rPr>
              <a:t>Exploring adult roles, finding one’s niche, value’s groups, partners</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000000"/>
                </a:solidFill>
                <a:effectLst/>
                <a:uLnTx/>
                <a:uFillTx/>
                <a:latin typeface="Arial" pitchFamily="34"/>
                <a:ea typeface="+mn-ea"/>
                <a:cs typeface="Arial" pitchFamily="34"/>
              </a:rPr>
              <a:t>25+</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0" i="0" u="none" strike="noStrike" kern="1200" cap="none" spc="0" normalizeH="0" baseline="0" noProof="0">
                <a:ln>
                  <a:noFill/>
                </a:ln>
                <a:solidFill>
                  <a:srgbClr val="000000"/>
                </a:solidFill>
                <a:effectLst/>
                <a:uLnTx/>
                <a:uFillTx/>
                <a:latin typeface="Arial" pitchFamily="34"/>
                <a:ea typeface="+mn-ea"/>
                <a:cs typeface="Arial" pitchFamily="34"/>
              </a:rPr>
              <a:t>Adult roles, careers, family </a:t>
            </a:r>
          </a:p>
        </p:txBody>
      </p:sp>
      <p:sp>
        <p:nvSpPr>
          <p:cNvPr id="6" name="TextBox 8"/>
          <p:cNvSpPr txBox="1"/>
          <p:nvPr/>
        </p:nvSpPr>
        <p:spPr>
          <a:xfrm>
            <a:off x="7376194" y="1017306"/>
            <a:ext cx="1524003" cy="5509195"/>
          </a:xfrm>
          <a:prstGeom prst="rect">
            <a:avLst/>
          </a:prstGeom>
          <a:noFill/>
          <a:ln>
            <a:noFill/>
          </a:ln>
        </p:spPr>
        <p:txBody>
          <a:bodyPr vert="horz" wrap="square" lIns="91440" tIns="45720" rIns="91440" bIns="45720" anchor="t" anchorCtr="1"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rPr>
              <a:t>Primary Carers</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rPr>
              <a:t>Family</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rPr>
              <a:t>School</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rPr>
              <a:t>Peer Groups</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rPr>
              <a:t>Moratorium</a:t>
            </a: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endParaRPr>
          </a:p>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1" i="0" u="none" strike="noStrike" kern="1200" cap="none" spc="0" normalizeH="0" baseline="0" noProof="0">
                <a:ln>
                  <a:noFill/>
                </a:ln>
                <a:solidFill>
                  <a:srgbClr val="FFFFFF"/>
                </a:solidFill>
                <a:effectLst/>
                <a:uLnTx/>
                <a:uFillTx/>
                <a:latin typeface="Arial" pitchFamily="34"/>
                <a:ea typeface="+mn-ea"/>
                <a:cs typeface="Arial" pitchFamily="34"/>
              </a:rPr>
              <a:t>Adult Life</a:t>
            </a:r>
          </a:p>
        </p:txBody>
      </p:sp>
      <p:pic>
        <p:nvPicPr>
          <p:cNvPr id="7" name="Picture 6">
            <a:extLst>
              <a:ext uri="{FF2B5EF4-FFF2-40B4-BE49-F238E27FC236}">
                <a16:creationId xmlns:a16="http://schemas.microsoft.com/office/drawing/2014/main" id="{24C7CF53-0DB4-4D2F-ACEA-6657E043FFDE}"/>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4838032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idx="4294967295"/>
          </p:nvPr>
        </p:nvSpPr>
        <p:spPr>
          <a:xfrm>
            <a:off x="0" y="0"/>
            <a:ext cx="9144000" cy="836712"/>
          </a:xfrm>
          <a:solidFill>
            <a:schemeClr val="tx1"/>
          </a:solidFill>
        </p:spPr>
        <p:txBody>
          <a:bodyPr>
            <a:normAutofit fontScale="90000"/>
          </a:bodyPr>
          <a:lstStyle/>
          <a:p>
            <a:pPr>
              <a:defRPr/>
            </a:pPr>
            <a:r>
              <a:rPr lang="en-GB" sz="5400" b="1">
                <a:solidFill>
                  <a:srgbClr val="FF0000"/>
                </a:solidFill>
                <a:latin typeface="Times New Roman" pitchFamily="18" charset="0"/>
              </a:rPr>
              <a:t>A</a:t>
            </a:r>
            <a:r>
              <a:rPr lang="en-GB" sz="5400" b="1">
                <a:solidFill>
                  <a:schemeClr val="bg1"/>
                </a:solidFill>
                <a:latin typeface="Times New Roman" pitchFamily="18" charset="0"/>
              </a:rPr>
              <a:t>dverse </a:t>
            </a:r>
            <a:r>
              <a:rPr lang="en-GB" sz="5400" b="1">
                <a:solidFill>
                  <a:srgbClr val="FF0000"/>
                </a:solidFill>
                <a:latin typeface="Times New Roman" pitchFamily="18" charset="0"/>
              </a:rPr>
              <a:t>C</a:t>
            </a:r>
            <a:r>
              <a:rPr lang="en-GB" sz="5400" b="1">
                <a:solidFill>
                  <a:schemeClr val="bg1"/>
                </a:solidFill>
                <a:latin typeface="Times New Roman" pitchFamily="18" charset="0"/>
              </a:rPr>
              <a:t>hildhood </a:t>
            </a:r>
            <a:r>
              <a:rPr lang="en-GB" sz="5400" b="1">
                <a:solidFill>
                  <a:srgbClr val="FF0000"/>
                </a:solidFill>
                <a:latin typeface="Times New Roman" pitchFamily="18" charset="0"/>
              </a:rPr>
              <a:t>E</a:t>
            </a:r>
            <a:r>
              <a:rPr lang="en-GB" sz="5400" b="1">
                <a:solidFill>
                  <a:schemeClr val="bg1"/>
                </a:solidFill>
                <a:latin typeface="Times New Roman" pitchFamily="18" charset="0"/>
              </a:rPr>
              <a:t>xperiences</a:t>
            </a:r>
            <a:endParaRPr lang="en-GB" sz="5400">
              <a:solidFill>
                <a:schemeClr val="bg1"/>
              </a:solidFill>
              <a:effectLst>
                <a:outerShdw blurRad="38100" dist="38100" dir="2700000" algn="tl">
                  <a:srgbClr val="808080"/>
                </a:outerShdw>
              </a:effectLst>
              <a:latin typeface="Times New Roman" pitchFamily="18" charset="0"/>
            </a:endParaRPr>
          </a:p>
        </p:txBody>
      </p:sp>
      <p:pic>
        <p:nvPicPr>
          <p:cNvPr id="23556" name="Picture 7" descr="istock_000000357240small_child_crying_1"/>
          <p:cNvPicPr>
            <a:picLocks noChangeAspect="1" noChangeArrowheads="1"/>
          </p:cNvPicPr>
          <p:nvPr/>
        </p:nvPicPr>
        <p:blipFill>
          <a:blip r:embed="rId4" cstate="print"/>
          <a:srcRect/>
          <a:stretch>
            <a:fillRect/>
          </a:stretch>
        </p:blipFill>
        <p:spPr bwMode="auto">
          <a:xfrm>
            <a:off x="6748488" y="1412777"/>
            <a:ext cx="2191584" cy="2911099"/>
          </a:xfrm>
          <a:prstGeom prst="rect">
            <a:avLst/>
          </a:prstGeom>
          <a:noFill/>
          <a:ln w="9525">
            <a:solidFill>
              <a:schemeClr val="tx1"/>
            </a:solidFill>
            <a:miter lim="800000"/>
            <a:headEnd/>
            <a:tailEnd/>
          </a:ln>
        </p:spPr>
      </p:pic>
      <p:sp>
        <p:nvSpPr>
          <p:cNvPr id="83976" name="Rectangle 8"/>
          <p:cNvSpPr>
            <a:spLocks noChangeArrowheads="1"/>
          </p:cNvSpPr>
          <p:nvPr/>
        </p:nvSpPr>
        <p:spPr bwMode="auto">
          <a:xfrm>
            <a:off x="7" y="764704"/>
            <a:ext cx="9143999" cy="6093296"/>
          </a:xfrm>
          <a:prstGeom prst="rect">
            <a:avLst/>
          </a:prstGeom>
          <a:noFill/>
          <a:ln w="9525">
            <a:noFill/>
            <a:miter lim="800000"/>
            <a:headEnd/>
            <a:tailEnd/>
          </a:ln>
        </p:spPr>
        <p:txBody>
          <a:bodyPr/>
          <a:lstStyle/>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GB" sz="2600" b="1" i="1" u="none" strike="noStrike" kern="1200" cap="none" spc="0" normalizeH="0" baseline="0" noProof="0">
                <a:ln>
                  <a:noFill/>
                </a:ln>
                <a:solidFill>
                  <a:srgbClr val="FFFF00"/>
                </a:solidFill>
                <a:effectLst/>
                <a:uLnTx/>
                <a:uFillTx/>
                <a:latin typeface="Times New Roman" pitchFamily="18" charset="0"/>
                <a:ea typeface="+mn-ea"/>
                <a:cs typeface="+mn-cs"/>
              </a:rPr>
              <a:t>Five Direct</a:t>
            </a:r>
            <a:r>
              <a:rPr kumimoji="0" lang="en-GB" sz="2600" b="1" i="1" u="none" strike="noStrike" kern="1200" cap="none" spc="0" normalizeH="0" baseline="0" noProof="0">
                <a:ln>
                  <a:noFill/>
                </a:ln>
                <a:solidFill>
                  <a:prstClr val="black"/>
                </a:solidFill>
                <a:effectLst/>
                <a:uLnTx/>
                <a:uFillTx/>
                <a:latin typeface="Times New Roman" pitchFamily="18" charset="0"/>
                <a:ea typeface="+mn-ea"/>
                <a:cs typeface="+mn-cs"/>
              </a:rPr>
              <a:t> Direct</a:t>
            </a:r>
          </a:p>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GB" sz="2600" b="0" i="0" u="none" strike="noStrike" kern="1200" cap="none" spc="0" normalizeH="0" baseline="0" noProof="0">
                <a:ln>
                  <a:noFill/>
                </a:ln>
                <a:solidFill>
                  <a:srgbClr val="FFFF00"/>
                </a:solidFill>
                <a:effectLst/>
                <a:uLnTx/>
                <a:uFillTx/>
                <a:latin typeface="Times New Roman" pitchFamily="18" charset="0"/>
                <a:ea typeface="+mn-ea"/>
                <a:cs typeface="+mn-cs"/>
              </a:rPr>
              <a:t>1. Sexual abuse by parent / caregiver</a:t>
            </a:r>
          </a:p>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GB" sz="2600" b="0" i="0" u="none" strike="noStrike" kern="1200" cap="none" spc="0" normalizeH="0" baseline="0" noProof="0">
                <a:ln>
                  <a:noFill/>
                </a:ln>
                <a:solidFill>
                  <a:srgbClr val="FFFF00"/>
                </a:solidFill>
                <a:effectLst/>
                <a:uLnTx/>
                <a:uFillTx/>
                <a:latin typeface="Times New Roman" pitchFamily="18" charset="0"/>
                <a:ea typeface="+mn-ea"/>
                <a:cs typeface="+mn-cs"/>
              </a:rPr>
              <a:t>2. Emotional abuse by parent / caregiver</a:t>
            </a:r>
          </a:p>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GB" sz="2600" b="0" i="0" u="none" strike="noStrike" kern="1200" cap="none" spc="0" normalizeH="0" baseline="0" noProof="0">
                <a:ln>
                  <a:noFill/>
                </a:ln>
                <a:solidFill>
                  <a:srgbClr val="FFFF00"/>
                </a:solidFill>
                <a:effectLst/>
                <a:uLnTx/>
                <a:uFillTx/>
                <a:latin typeface="Times New Roman" pitchFamily="18" charset="0"/>
                <a:ea typeface="+mn-ea"/>
                <a:cs typeface="+mn-cs"/>
              </a:rPr>
              <a:t>3. Physical abuse by parent / caregiver</a:t>
            </a:r>
          </a:p>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GB" sz="2600" b="0" i="0" u="none" strike="noStrike" kern="1200" cap="none" spc="0" normalizeH="0" baseline="0" noProof="0">
                <a:ln>
                  <a:noFill/>
                </a:ln>
                <a:solidFill>
                  <a:srgbClr val="FFFF00"/>
                </a:solidFill>
                <a:effectLst/>
                <a:uLnTx/>
                <a:uFillTx/>
                <a:latin typeface="Times New Roman" pitchFamily="18" charset="0"/>
                <a:ea typeface="+mn-ea"/>
                <a:cs typeface="+mn-cs"/>
              </a:rPr>
              <a:t>4. Emotional neglect by parent / caregiver</a:t>
            </a:r>
          </a:p>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GB" sz="2600" b="0" i="0" u="none" strike="noStrike" kern="1200" cap="none" spc="0" normalizeH="0" baseline="0" noProof="0">
                <a:ln>
                  <a:noFill/>
                </a:ln>
                <a:solidFill>
                  <a:srgbClr val="FFFF00"/>
                </a:solidFill>
                <a:effectLst/>
                <a:uLnTx/>
                <a:uFillTx/>
                <a:latin typeface="Times New Roman" pitchFamily="18" charset="0"/>
                <a:ea typeface="+mn-ea"/>
                <a:cs typeface="+mn-cs"/>
              </a:rPr>
              <a:t>5. Physical neglect by parent / caregiver</a:t>
            </a:r>
          </a:p>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GB" sz="2600" b="1" i="1" u="none" strike="noStrike" kern="1200" cap="none" spc="0" normalizeH="0" baseline="0" noProof="0">
                <a:ln>
                  <a:noFill/>
                </a:ln>
                <a:solidFill>
                  <a:srgbClr val="FFFF00"/>
                </a:solidFill>
                <a:effectLst/>
                <a:uLnTx/>
                <a:uFillTx/>
                <a:latin typeface="Times New Roman" pitchFamily="18" charset="0"/>
                <a:ea typeface="+mn-ea"/>
                <a:cs typeface="+mn-cs"/>
              </a:rPr>
              <a:t>Five Indirect</a:t>
            </a:r>
          </a:p>
          <a:p>
            <a:pPr marL="514350" marR="0" lvl="0" indent="-5143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GB" sz="2600" b="0" i="0" u="none" strike="noStrike" kern="1200" cap="none" spc="0" normalizeH="0" baseline="0" noProof="0">
                <a:ln>
                  <a:noFill/>
                </a:ln>
                <a:solidFill>
                  <a:srgbClr val="FFFF00"/>
                </a:solidFill>
                <a:effectLst/>
                <a:uLnTx/>
                <a:uFillTx/>
                <a:latin typeface="Times New Roman" pitchFamily="18" charset="0"/>
                <a:ea typeface="+mn-ea"/>
                <a:cs typeface="+mn-cs"/>
              </a:rPr>
              <a:t>Parent / Caregiver addicted to alcohol / other drugs</a:t>
            </a:r>
          </a:p>
          <a:p>
            <a:pPr marL="514350" marR="0" lvl="0" indent="-5143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GB" sz="2600" b="0" i="0" u="none" strike="noStrike" kern="1200" cap="none" spc="0" normalizeH="0" baseline="0" noProof="0">
                <a:ln>
                  <a:noFill/>
                </a:ln>
                <a:solidFill>
                  <a:srgbClr val="FFFF00"/>
                </a:solidFill>
                <a:effectLst/>
                <a:uLnTx/>
                <a:uFillTx/>
                <a:latin typeface="Times New Roman" pitchFamily="18" charset="0"/>
                <a:ea typeface="+mn-ea"/>
                <a:cs typeface="+mn-cs"/>
              </a:rPr>
              <a:t>Witnessed abuse in the household</a:t>
            </a:r>
          </a:p>
          <a:p>
            <a:pPr marL="514350" marR="0" lvl="0" indent="-5143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GB" sz="2600" b="0" i="0" u="none" strike="noStrike" kern="1200" cap="none" spc="0" normalizeH="0" baseline="0" noProof="0">
                <a:ln>
                  <a:noFill/>
                </a:ln>
                <a:solidFill>
                  <a:srgbClr val="FFFF00"/>
                </a:solidFill>
                <a:effectLst/>
                <a:uLnTx/>
                <a:uFillTx/>
                <a:latin typeface="Times New Roman" pitchFamily="18" charset="0"/>
                <a:ea typeface="+mn-ea"/>
                <a:cs typeface="+mn-cs"/>
              </a:rPr>
              <a:t>Family member in prison</a:t>
            </a:r>
          </a:p>
          <a:p>
            <a:pPr marL="514350" marR="0" lvl="0" indent="-5143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GB" sz="2600" b="0" i="0" u="none" strike="noStrike" kern="1200" cap="none" spc="0" normalizeH="0" baseline="0" noProof="0">
                <a:ln>
                  <a:noFill/>
                </a:ln>
                <a:solidFill>
                  <a:srgbClr val="FFFF00"/>
                </a:solidFill>
                <a:effectLst/>
                <a:uLnTx/>
                <a:uFillTx/>
                <a:latin typeface="Times New Roman" pitchFamily="18" charset="0"/>
                <a:ea typeface="+mn-ea"/>
                <a:cs typeface="+mn-cs"/>
              </a:rPr>
              <a:t>Family member with a mental illness</a:t>
            </a:r>
          </a:p>
          <a:p>
            <a:pPr marL="514350" marR="0" lvl="0" indent="-514350" algn="l" defTabSz="457200" rtl="0" eaLnBrk="1" fontAlgn="auto" latinLnBrk="0" hangingPunct="1">
              <a:lnSpc>
                <a:spcPct val="100000"/>
              </a:lnSpc>
              <a:spcBef>
                <a:spcPct val="20000"/>
              </a:spcBef>
              <a:spcAft>
                <a:spcPts val="0"/>
              </a:spcAft>
              <a:buClrTx/>
              <a:buSzTx/>
              <a:buFont typeface="+mj-lt"/>
              <a:buAutoNum type="arabicPeriod"/>
              <a:tabLst/>
              <a:defRPr/>
            </a:pPr>
            <a:r>
              <a:rPr kumimoji="0" lang="en-GB" sz="2600" b="0" i="0" u="none" strike="noStrike" kern="1200" cap="none" spc="0" normalizeH="0" baseline="0" noProof="0">
                <a:ln>
                  <a:noFill/>
                </a:ln>
                <a:solidFill>
                  <a:srgbClr val="FFFF00"/>
                </a:solidFill>
                <a:effectLst/>
                <a:uLnTx/>
                <a:uFillTx/>
                <a:latin typeface="Times New Roman" pitchFamily="18" charset="0"/>
                <a:ea typeface="+mn-ea"/>
                <a:cs typeface="+mn-cs"/>
              </a:rPr>
              <a:t>Parent / Caregiver disappeared through abandoning family / divorce</a:t>
            </a:r>
          </a:p>
          <a:p>
            <a:pPr marL="457200" marR="0" lvl="0" indent="-457200" algn="l" defTabSz="457200" rtl="0" eaLnBrk="1" fontAlgn="auto" latinLnBrk="0" hangingPunct="1">
              <a:lnSpc>
                <a:spcPct val="100000"/>
              </a:lnSpc>
              <a:spcBef>
                <a:spcPct val="20000"/>
              </a:spcBef>
              <a:spcAft>
                <a:spcPts val="0"/>
              </a:spcAft>
              <a:buClrTx/>
              <a:buSzTx/>
              <a:buFont typeface="+mj-lt"/>
              <a:buAutoNum type="arabicPeriod"/>
              <a:tabLst/>
              <a:defRPr/>
            </a:pPr>
            <a:endParaRPr kumimoji="0" lang="en-GB" sz="1800" b="0" i="0" u="none" strike="noStrike" kern="1200" cap="none" spc="0" normalizeH="0" baseline="0" noProof="0">
              <a:ln>
                <a:noFill/>
              </a:ln>
              <a:solidFill>
                <a:srgbClr val="FFFF00"/>
              </a:solidFill>
              <a:effectLst/>
              <a:uLnTx/>
              <a:uFillTx/>
              <a:latin typeface="Times New Roman" pitchFamily="18" charset="0"/>
              <a:ea typeface="+mn-ea"/>
              <a:cs typeface="+mn-cs"/>
            </a:endParaRPr>
          </a:p>
        </p:txBody>
      </p:sp>
    </p:spTree>
    <p:custDataLst>
      <p:tags r:id="rId1"/>
    </p:custDataLst>
    <p:extLst>
      <p:ext uri="{BB962C8B-B14F-4D97-AF65-F5344CB8AC3E}">
        <p14:creationId xmlns:p14="http://schemas.microsoft.com/office/powerpoint/2010/main" val="11327225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imgres.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67634" y="770298"/>
            <a:ext cx="5836676" cy="2918338"/>
          </a:xfrm>
          <a:prstGeom prst="rect">
            <a:avLst/>
          </a:prstGeom>
          <a:ln>
            <a:solidFill>
              <a:schemeClr val="tx1"/>
            </a:solidFill>
          </a:ln>
        </p:spPr>
      </p:pic>
      <p:sp>
        <p:nvSpPr>
          <p:cNvPr id="9" name="Content Placeholder 8"/>
          <p:cNvSpPr>
            <a:spLocks noGrp="1"/>
          </p:cNvSpPr>
          <p:nvPr>
            <p:ph idx="1"/>
          </p:nvPr>
        </p:nvSpPr>
        <p:spPr>
          <a:xfrm>
            <a:off x="242873" y="770298"/>
            <a:ext cx="5890257" cy="2942010"/>
          </a:xfrm>
          <a:solidFill>
            <a:schemeClr val="accent2">
              <a:lumMod val="20000"/>
              <a:lumOff val="80000"/>
              <a:alpha val="89000"/>
            </a:schemeClr>
          </a:solidFill>
          <a:ln w="38100">
            <a:noFill/>
          </a:ln>
        </p:spPr>
        <p:txBody>
          <a:bodyPr>
            <a:normAutofit fontScale="92500"/>
          </a:bodyPr>
          <a:lstStyle/>
          <a:p>
            <a:pPr marL="0" indent="0">
              <a:lnSpc>
                <a:spcPct val="80000"/>
              </a:lnSpc>
              <a:spcBef>
                <a:spcPts val="600"/>
              </a:spcBef>
              <a:buNone/>
            </a:pPr>
            <a:r>
              <a:rPr lang="en-GB" sz="2800" b="1">
                <a:solidFill>
                  <a:srgbClr val="1F497D"/>
                </a:solidFill>
                <a:latin typeface="Times"/>
                <a:cs typeface="Times"/>
              </a:rPr>
              <a:t> </a:t>
            </a:r>
            <a:r>
              <a:rPr lang="en-GB" sz="2800" b="1">
                <a:solidFill>
                  <a:srgbClr val="0070C0"/>
                </a:solidFill>
                <a:latin typeface="Times"/>
                <a:cs typeface="Times"/>
              </a:rPr>
              <a:t> 2x</a:t>
            </a:r>
            <a:r>
              <a:rPr lang="en-GB" sz="2400">
                <a:solidFill>
                  <a:srgbClr val="0070C0"/>
                </a:solidFill>
                <a:latin typeface="Times"/>
                <a:cs typeface="Times"/>
              </a:rPr>
              <a:t> more likely to </a:t>
            </a:r>
            <a:r>
              <a:rPr lang="en-GB" sz="2400" b="1">
                <a:solidFill>
                  <a:srgbClr val="0070C0"/>
                </a:solidFill>
                <a:latin typeface="Times"/>
                <a:cs typeface="Times"/>
              </a:rPr>
              <a:t>binge drink</a:t>
            </a:r>
          </a:p>
          <a:p>
            <a:pPr marL="0" indent="0">
              <a:lnSpc>
                <a:spcPct val="80000"/>
              </a:lnSpc>
              <a:spcBef>
                <a:spcPts val="600"/>
              </a:spcBef>
              <a:buNone/>
            </a:pPr>
            <a:r>
              <a:rPr lang="en-GB" sz="2400" b="1">
                <a:solidFill>
                  <a:srgbClr val="0070C0"/>
                </a:solidFill>
                <a:latin typeface="Times"/>
                <a:cs typeface="Times"/>
              </a:rPr>
              <a:t>  </a:t>
            </a:r>
            <a:r>
              <a:rPr lang="en-GB" sz="2800" b="1">
                <a:solidFill>
                  <a:srgbClr val="0070C0"/>
                </a:solidFill>
                <a:latin typeface="Times"/>
                <a:cs typeface="Times"/>
              </a:rPr>
              <a:t>3x</a:t>
            </a:r>
            <a:r>
              <a:rPr lang="en-GB" sz="2400" b="1">
                <a:solidFill>
                  <a:srgbClr val="0070C0"/>
                </a:solidFill>
                <a:latin typeface="Times"/>
                <a:cs typeface="Times"/>
              </a:rPr>
              <a:t> </a:t>
            </a:r>
            <a:r>
              <a:rPr lang="en-GB" sz="2400">
                <a:solidFill>
                  <a:srgbClr val="0070C0"/>
                </a:solidFill>
                <a:latin typeface="Times"/>
                <a:cs typeface="Times"/>
              </a:rPr>
              <a:t>more likely to be </a:t>
            </a:r>
            <a:r>
              <a:rPr lang="en-GB" sz="2400" b="1">
                <a:solidFill>
                  <a:srgbClr val="0070C0"/>
                </a:solidFill>
                <a:latin typeface="Times"/>
                <a:cs typeface="Times"/>
              </a:rPr>
              <a:t>current smoker</a:t>
            </a:r>
          </a:p>
          <a:p>
            <a:pPr marL="0" indent="0">
              <a:lnSpc>
                <a:spcPct val="80000"/>
              </a:lnSpc>
              <a:spcBef>
                <a:spcPts val="600"/>
              </a:spcBef>
              <a:buNone/>
            </a:pPr>
            <a:r>
              <a:rPr lang="en-GB" sz="2800" b="1">
                <a:solidFill>
                  <a:srgbClr val="0070C0"/>
                </a:solidFill>
                <a:latin typeface="Times"/>
                <a:cs typeface="Times"/>
              </a:rPr>
              <a:t>  5x</a:t>
            </a:r>
            <a:r>
              <a:rPr lang="en-GB" sz="2800">
                <a:solidFill>
                  <a:srgbClr val="0070C0"/>
                </a:solidFill>
                <a:latin typeface="Times"/>
                <a:cs typeface="Times"/>
              </a:rPr>
              <a:t> </a:t>
            </a:r>
            <a:r>
              <a:rPr lang="en-GB" sz="2400">
                <a:solidFill>
                  <a:srgbClr val="0070C0"/>
                </a:solidFill>
                <a:latin typeface="Times"/>
                <a:cs typeface="Times"/>
              </a:rPr>
              <a:t>more likely to have had </a:t>
            </a:r>
            <a:r>
              <a:rPr lang="en-GB" sz="2400" b="1">
                <a:solidFill>
                  <a:srgbClr val="0070C0"/>
                </a:solidFill>
                <a:latin typeface="Times"/>
                <a:cs typeface="Times"/>
              </a:rPr>
              <a:t>sex under 16 years</a:t>
            </a:r>
          </a:p>
          <a:p>
            <a:pPr marL="0" indent="0">
              <a:lnSpc>
                <a:spcPct val="80000"/>
              </a:lnSpc>
              <a:spcBef>
                <a:spcPts val="600"/>
              </a:spcBef>
              <a:buNone/>
            </a:pPr>
            <a:r>
              <a:rPr lang="en-GB" sz="2800" b="1">
                <a:solidFill>
                  <a:srgbClr val="0070C0"/>
                </a:solidFill>
                <a:latin typeface="Times"/>
                <a:cs typeface="Times"/>
              </a:rPr>
              <a:t>  7x</a:t>
            </a:r>
            <a:r>
              <a:rPr lang="en-GB" sz="2800">
                <a:solidFill>
                  <a:srgbClr val="0070C0"/>
                </a:solidFill>
                <a:latin typeface="Times"/>
                <a:cs typeface="Times"/>
              </a:rPr>
              <a:t> </a:t>
            </a:r>
            <a:r>
              <a:rPr lang="en-GB" sz="2400">
                <a:solidFill>
                  <a:srgbClr val="0070C0"/>
                </a:solidFill>
                <a:latin typeface="Times"/>
                <a:cs typeface="Times"/>
              </a:rPr>
              <a:t>more likely to be involved in </a:t>
            </a:r>
            <a:r>
              <a:rPr lang="en-GB" sz="2400" b="1">
                <a:solidFill>
                  <a:srgbClr val="0070C0"/>
                </a:solidFill>
                <a:latin typeface="Times"/>
                <a:cs typeface="Times"/>
              </a:rPr>
              <a:t>recent violence</a:t>
            </a:r>
            <a:r>
              <a:rPr lang="en-GB" sz="2400">
                <a:solidFill>
                  <a:srgbClr val="0070C0"/>
                </a:solidFill>
                <a:latin typeface="Times"/>
                <a:cs typeface="Times"/>
              </a:rPr>
              <a:t> </a:t>
            </a:r>
          </a:p>
          <a:p>
            <a:pPr marL="0" indent="0">
              <a:lnSpc>
                <a:spcPct val="80000"/>
              </a:lnSpc>
              <a:spcBef>
                <a:spcPts val="600"/>
              </a:spcBef>
              <a:buNone/>
            </a:pPr>
            <a:r>
              <a:rPr lang="en-GB" sz="2800" b="1">
                <a:solidFill>
                  <a:srgbClr val="0070C0"/>
                </a:solidFill>
                <a:latin typeface="Times"/>
                <a:cs typeface="Times"/>
              </a:rPr>
              <a:t>11x</a:t>
            </a:r>
            <a:r>
              <a:rPr lang="en-GB" sz="2400">
                <a:solidFill>
                  <a:srgbClr val="0070C0"/>
                </a:solidFill>
                <a:latin typeface="Times"/>
                <a:cs typeface="Times"/>
              </a:rPr>
              <a:t> more likely to have </a:t>
            </a:r>
            <a:r>
              <a:rPr lang="en-GB" sz="2400" b="1">
                <a:solidFill>
                  <a:srgbClr val="0070C0"/>
                </a:solidFill>
                <a:latin typeface="Times"/>
                <a:cs typeface="Times"/>
              </a:rPr>
              <a:t>used heroin or crack</a:t>
            </a:r>
          </a:p>
          <a:p>
            <a:pPr marL="0" indent="0">
              <a:lnSpc>
                <a:spcPct val="80000"/>
              </a:lnSpc>
              <a:spcBef>
                <a:spcPts val="600"/>
              </a:spcBef>
              <a:buNone/>
            </a:pPr>
            <a:r>
              <a:rPr lang="en-GB" sz="2800" b="1">
                <a:solidFill>
                  <a:srgbClr val="0070C0"/>
                </a:solidFill>
                <a:latin typeface="Times"/>
                <a:cs typeface="Times"/>
              </a:rPr>
              <a:t>11x</a:t>
            </a:r>
            <a:r>
              <a:rPr lang="en-GB" sz="2400">
                <a:solidFill>
                  <a:srgbClr val="0070C0"/>
                </a:solidFill>
                <a:latin typeface="Times"/>
                <a:cs typeface="Times"/>
              </a:rPr>
              <a:t> more likely to have been </a:t>
            </a:r>
            <a:r>
              <a:rPr lang="en-GB" sz="2400" b="1">
                <a:solidFill>
                  <a:srgbClr val="0070C0"/>
                </a:solidFill>
                <a:latin typeface="Times"/>
                <a:cs typeface="Times"/>
              </a:rPr>
              <a:t>incarcerated</a:t>
            </a:r>
          </a:p>
          <a:p>
            <a:pPr marL="0" indent="0">
              <a:lnSpc>
                <a:spcPct val="80000"/>
              </a:lnSpc>
              <a:spcBef>
                <a:spcPts val="600"/>
              </a:spcBef>
              <a:buNone/>
            </a:pPr>
            <a:endParaRPr lang="en-GB" sz="900">
              <a:solidFill>
                <a:srgbClr val="0070C0"/>
              </a:solidFill>
              <a:latin typeface="Times"/>
              <a:cs typeface="Times"/>
            </a:endParaRPr>
          </a:p>
          <a:p>
            <a:pPr marL="0" indent="0" algn="ctr">
              <a:lnSpc>
                <a:spcPct val="80000"/>
              </a:lnSpc>
              <a:spcBef>
                <a:spcPts val="600"/>
              </a:spcBef>
              <a:buNone/>
            </a:pPr>
            <a:r>
              <a:rPr lang="en-GB" sz="2400">
                <a:solidFill>
                  <a:srgbClr val="0070C0"/>
                </a:solidFill>
                <a:latin typeface="Times"/>
                <a:cs typeface="Times"/>
              </a:rPr>
              <a:t>INDEPENDENT OF POVERTY</a:t>
            </a:r>
          </a:p>
        </p:txBody>
      </p:sp>
      <p:grpSp>
        <p:nvGrpSpPr>
          <p:cNvPr id="3" name="Group 2"/>
          <p:cNvGrpSpPr/>
          <p:nvPr/>
        </p:nvGrpSpPr>
        <p:grpSpPr>
          <a:xfrm>
            <a:off x="242866" y="3843698"/>
            <a:ext cx="8686800" cy="2443830"/>
            <a:chOff x="242866" y="3843698"/>
            <a:chExt cx="8686800" cy="2443830"/>
          </a:xfrm>
        </p:grpSpPr>
        <p:sp>
          <p:nvSpPr>
            <p:cNvPr id="29" name="Rectangle 28"/>
            <p:cNvSpPr/>
            <p:nvPr/>
          </p:nvSpPr>
          <p:spPr>
            <a:xfrm>
              <a:off x="242866" y="4393383"/>
              <a:ext cx="8686800" cy="1894145"/>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a:ea typeface="+mn-ea"/>
                <a:cs typeface="Times"/>
              </a:endParaRPr>
            </a:p>
          </p:txBody>
        </p:sp>
        <p:sp>
          <p:nvSpPr>
            <p:cNvPr id="19" name="Rectangle 18"/>
            <p:cNvSpPr/>
            <p:nvPr/>
          </p:nvSpPr>
          <p:spPr>
            <a:xfrm>
              <a:off x="620691" y="3843698"/>
              <a:ext cx="8054272" cy="523220"/>
            </a:xfrm>
            <a:prstGeom prst="rect">
              <a:avLst/>
            </a:prstGeom>
            <a:noFill/>
          </p:spPr>
          <p:txBody>
            <a:bodyPr wrap="square" lIns="0"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a:ea typeface="+mn-ea"/>
                  <a:cs typeface="Times"/>
                </a:rPr>
                <a:t>If they had no ACEs problems could be reduced by:</a:t>
              </a:r>
              <a:endParaRPr kumimoji="0" lang="en-GB" sz="2800" b="1" i="0" u="none" strike="noStrike" kern="1200" cap="none" spc="0" normalizeH="0" baseline="0" noProof="0">
                <a:ln>
                  <a:noFill/>
                </a:ln>
                <a:solidFill>
                  <a:prstClr val="white"/>
                </a:solidFill>
                <a:effectLst/>
                <a:uLnTx/>
                <a:uFillTx/>
                <a:latin typeface="Times"/>
                <a:ea typeface="+mn-ea"/>
                <a:cs typeface="Times"/>
              </a:endParaRPr>
            </a:p>
          </p:txBody>
        </p:sp>
        <p:sp>
          <p:nvSpPr>
            <p:cNvPr id="31" name="TextBox 30"/>
            <p:cNvSpPr txBox="1"/>
            <p:nvPr/>
          </p:nvSpPr>
          <p:spPr>
            <a:xfrm>
              <a:off x="1765276" y="5214511"/>
              <a:ext cx="1871222"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Times"/>
                  <a:ea typeface="+mn-ea"/>
                  <a:cs typeface="Times"/>
                </a:rPr>
                <a:t>Early Sex</a:t>
              </a:r>
            </a:p>
          </p:txBody>
        </p:sp>
        <p:grpSp>
          <p:nvGrpSpPr>
            <p:cNvPr id="32" name="Group 31"/>
            <p:cNvGrpSpPr/>
            <p:nvPr/>
          </p:nvGrpSpPr>
          <p:grpSpPr>
            <a:xfrm>
              <a:off x="2132527" y="4444939"/>
              <a:ext cx="936757" cy="828000"/>
              <a:chOff x="612094" y="4915250"/>
              <a:chExt cx="936757" cy="828000"/>
            </a:xfrm>
          </p:grpSpPr>
          <p:cxnSp>
            <p:nvCxnSpPr>
              <p:cNvPr id="33" name="Straight Arrow Connector 32"/>
              <p:cNvCxnSpPr/>
              <p:nvPr/>
            </p:nvCxnSpPr>
            <p:spPr>
              <a:xfrm flipH="1">
                <a:off x="612094" y="5015830"/>
                <a:ext cx="936757" cy="649214"/>
              </a:xfrm>
              <a:prstGeom prst="straightConnector1">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4" name="Picture 8" descr="favorite 2 icon"/>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98545" y="4915250"/>
                <a:ext cx="828000" cy="82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2" descr="smoking icon"/>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20691" y="4434106"/>
              <a:ext cx="828000" cy="8280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1" descr="syringe icon"/>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103666" y="4468456"/>
              <a:ext cx="828000" cy="82800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7" descr="http://www.wpclipart.com/food/beverages/alcohol/martini/martini_icon_T.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104310" y="4522456"/>
              <a:ext cx="718016" cy="720000"/>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2216239" y="5563114"/>
              <a:ext cx="1107996"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953735"/>
                  </a:solidFill>
                  <a:effectLst/>
                  <a:uLnTx/>
                  <a:uFillTx/>
                  <a:latin typeface="Times"/>
                  <a:ea typeface="+mn-ea"/>
                  <a:cs typeface="Times"/>
                </a:rPr>
                <a:t>33%</a:t>
              </a:r>
            </a:p>
          </p:txBody>
        </p:sp>
        <p:sp>
          <p:nvSpPr>
            <p:cNvPr id="40" name="TextBox 39"/>
            <p:cNvSpPr txBox="1"/>
            <p:nvPr/>
          </p:nvSpPr>
          <p:spPr>
            <a:xfrm>
              <a:off x="400038" y="5189784"/>
              <a:ext cx="129554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Times"/>
                  <a:ea typeface="+mn-ea"/>
                  <a:cs typeface="Times"/>
                </a:rPr>
                <a:t>Smoking</a:t>
              </a:r>
            </a:p>
          </p:txBody>
        </p:sp>
        <p:sp>
          <p:nvSpPr>
            <p:cNvPr id="41" name="TextBox 40"/>
            <p:cNvSpPr txBox="1"/>
            <p:nvPr/>
          </p:nvSpPr>
          <p:spPr>
            <a:xfrm>
              <a:off x="542273" y="5538387"/>
              <a:ext cx="1107996"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953735"/>
                  </a:solidFill>
                  <a:effectLst/>
                  <a:uLnTx/>
                  <a:uFillTx/>
                  <a:latin typeface="Times"/>
                  <a:ea typeface="+mn-ea"/>
                  <a:cs typeface="Times"/>
                </a:rPr>
                <a:t>16%</a:t>
              </a:r>
            </a:p>
          </p:txBody>
        </p:sp>
        <p:sp>
          <p:nvSpPr>
            <p:cNvPr id="42" name="TextBox 41"/>
            <p:cNvSpPr txBox="1"/>
            <p:nvPr/>
          </p:nvSpPr>
          <p:spPr>
            <a:xfrm>
              <a:off x="3443170" y="5238028"/>
              <a:ext cx="1858202"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Times"/>
                  <a:ea typeface="+mn-ea"/>
                  <a:cs typeface="Times"/>
                </a:rPr>
                <a:t>Heroin/Crack</a:t>
              </a:r>
            </a:p>
          </p:txBody>
        </p:sp>
        <p:sp>
          <p:nvSpPr>
            <p:cNvPr id="43" name="TextBox 42"/>
            <p:cNvSpPr txBox="1"/>
            <p:nvPr/>
          </p:nvSpPr>
          <p:spPr>
            <a:xfrm>
              <a:off x="3999195" y="5586631"/>
              <a:ext cx="1107996"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953735"/>
                  </a:solidFill>
                  <a:effectLst/>
                  <a:uLnTx/>
                  <a:uFillTx/>
                  <a:latin typeface="Times"/>
                  <a:ea typeface="+mn-ea"/>
                  <a:cs typeface="Times"/>
                </a:rPr>
                <a:t>59%</a:t>
              </a:r>
            </a:p>
          </p:txBody>
        </p:sp>
        <p:sp>
          <p:nvSpPr>
            <p:cNvPr id="44" name="TextBox 43"/>
            <p:cNvSpPr txBox="1"/>
            <p:nvPr/>
          </p:nvSpPr>
          <p:spPr>
            <a:xfrm>
              <a:off x="5251927" y="5261545"/>
              <a:ext cx="2503712"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Times"/>
                  <a:ea typeface="+mn-ea"/>
                  <a:cs typeface="Times"/>
                </a:rPr>
                <a:t>Binge Drinking</a:t>
              </a:r>
            </a:p>
          </p:txBody>
        </p:sp>
        <p:sp>
          <p:nvSpPr>
            <p:cNvPr id="45" name="TextBox 44"/>
            <p:cNvSpPr txBox="1"/>
            <p:nvPr/>
          </p:nvSpPr>
          <p:spPr>
            <a:xfrm>
              <a:off x="5925043" y="5586631"/>
              <a:ext cx="1107996"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953735"/>
                  </a:solidFill>
                  <a:effectLst/>
                  <a:uLnTx/>
                  <a:uFillTx/>
                  <a:latin typeface="Times"/>
                  <a:ea typeface="+mn-ea"/>
                  <a:cs typeface="Times"/>
                </a:rPr>
                <a:t>15%</a:t>
              </a:r>
            </a:p>
          </p:txBody>
        </p:sp>
        <p:sp>
          <p:nvSpPr>
            <p:cNvPr id="46" name="TextBox 45"/>
            <p:cNvSpPr txBox="1"/>
            <p:nvPr/>
          </p:nvSpPr>
          <p:spPr>
            <a:xfrm>
              <a:off x="7582962" y="5276512"/>
              <a:ext cx="1275478"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Times"/>
                  <a:ea typeface="+mn-ea"/>
                  <a:cs typeface="Times"/>
                </a:rPr>
                <a:t>Violence</a:t>
              </a:r>
            </a:p>
          </p:txBody>
        </p:sp>
        <p:sp>
          <p:nvSpPr>
            <p:cNvPr id="47" name="TextBox 46"/>
            <p:cNvSpPr txBox="1"/>
            <p:nvPr/>
          </p:nvSpPr>
          <p:spPr>
            <a:xfrm>
              <a:off x="7755639" y="5554737"/>
              <a:ext cx="1107996"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953735"/>
                  </a:solidFill>
                  <a:effectLst/>
                  <a:uLnTx/>
                  <a:uFillTx/>
                  <a:latin typeface="Times"/>
                  <a:ea typeface="+mn-ea"/>
                  <a:cs typeface="Times"/>
                </a:rPr>
                <a:t>60%</a:t>
              </a:r>
            </a:p>
          </p:txBody>
        </p:sp>
        <p:pic>
          <p:nvPicPr>
            <p:cNvPr id="48" name="Picture 33" descr="clenched fist icon"/>
            <p:cNvPicPr>
              <a:picLocks noChangeAspect="1" noChangeArrowheads="1"/>
            </p:cNvPicPr>
            <p:nvPr/>
          </p:nvPicPr>
          <p:blipFill>
            <a:blip r:embed="rId9"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7882963" y="4522456"/>
              <a:ext cx="792000" cy="792000"/>
            </a:xfrm>
            <a:prstGeom prst="rect">
              <a:avLst/>
            </a:prstGeom>
            <a:noFill/>
            <a:extLst>
              <a:ext uri="{909E8E84-426E-40DD-AFC4-6F175D3DCCD1}">
                <a14:hiddenFill xmlns:a14="http://schemas.microsoft.com/office/drawing/2010/main">
                  <a:solidFill>
                    <a:srgbClr val="FFFFFF"/>
                  </a:solidFill>
                </a14:hiddenFill>
              </a:ext>
            </a:extLst>
          </p:spPr>
        </p:pic>
      </p:grpSp>
      <p:sp>
        <p:nvSpPr>
          <p:cNvPr id="49" name="TextBox 48"/>
          <p:cNvSpPr txBox="1"/>
          <p:nvPr/>
        </p:nvSpPr>
        <p:spPr>
          <a:xfrm>
            <a:off x="7083421" y="6567776"/>
            <a:ext cx="2061783" cy="307777"/>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prstClr val="white"/>
                </a:solidFill>
                <a:effectLst/>
                <a:uLnTx/>
                <a:uFillTx/>
                <a:latin typeface="Times"/>
                <a:ea typeface="+mn-ea"/>
                <a:cs typeface="Times"/>
              </a:rPr>
              <a:t>Bellis et al. 2014, n=3885</a:t>
            </a:r>
          </a:p>
        </p:txBody>
      </p:sp>
      <p:sp>
        <p:nvSpPr>
          <p:cNvPr id="50" name="Rectangle 49"/>
          <p:cNvSpPr/>
          <p:nvPr/>
        </p:nvSpPr>
        <p:spPr>
          <a:xfrm>
            <a:off x="2832934" y="6278328"/>
            <a:ext cx="3195105" cy="584775"/>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a:ea typeface="+mn-ea"/>
                <a:cs typeface="Times"/>
              </a:rPr>
              <a:t>Aged 18-70 years</a:t>
            </a:r>
          </a:p>
        </p:txBody>
      </p:sp>
      <p:pic>
        <p:nvPicPr>
          <p:cNvPr id="2" name="Picture 1" descr="Screen Shot 2015-09-18 at 16.24.03.png"/>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391665" y="770298"/>
            <a:ext cx="2538000" cy="2942010"/>
          </a:xfrm>
          <a:prstGeom prst="rect">
            <a:avLst/>
          </a:prstGeom>
          <a:ln w="38100">
            <a:solidFill>
              <a:schemeClr val="bg1"/>
            </a:solidFill>
          </a:ln>
        </p:spPr>
      </p:pic>
      <p:sp>
        <p:nvSpPr>
          <p:cNvPr id="28" name="TextBox 27"/>
          <p:cNvSpPr txBox="1"/>
          <p:nvPr/>
        </p:nvSpPr>
        <p:spPr>
          <a:xfrm>
            <a:off x="-64583" y="6681372"/>
            <a:ext cx="655949" cy="21544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Times"/>
                <a:ea typeface="+mn-ea"/>
                <a:cs typeface="Times"/>
              </a:rPr>
              <a:t>Bellis 2016</a:t>
            </a:r>
          </a:p>
        </p:txBody>
      </p:sp>
      <p:pic>
        <p:nvPicPr>
          <p:cNvPr id="30" name="Picture 29">
            <a:extLst>
              <a:ext uri="{FF2B5EF4-FFF2-40B4-BE49-F238E27FC236}">
                <a16:creationId xmlns:a16="http://schemas.microsoft.com/office/drawing/2014/main" id="{1A669E2C-5B10-4347-8926-56E6A826E4AA}"/>
              </a:ext>
            </a:extLst>
          </p:cNvPr>
          <p:cNvPicPr>
            <a:picLocks noChangeAspect="1"/>
          </p:cNvPicPr>
          <p:nvPr/>
        </p:nvPicPr>
        <p:blipFill>
          <a:blip r:embed="rId11"/>
          <a:stretch>
            <a:fillRect/>
          </a:stretch>
        </p:blipFill>
        <p:spPr>
          <a:xfrm>
            <a:off x="6876256" y="0"/>
            <a:ext cx="2267744" cy="276225"/>
          </a:xfrm>
          <a:prstGeom prst="rect">
            <a:avLst/>
          </a:prstGeom>
        </p:spPr>
      </p:pic>
      <p:sp>
        <p:nvSpPr>
          <p:cNvPr id="38" name="Rectangle 37">
            <a:extLst>
              <a:ext uri="{FF2B5EF4-FFF2-40B4-BE49-F238E27FC236}">
                <a16:creationId xmlns:a16="http://schemas.microsoft.com/office/drawing/2014/main" id="{01F8B896-239C-4991-92E3-B70951853F45}"/>
              </a:ext>
            </a:extLst>
          </p:cNvPr>
          <p:cNvSpPr/>
          <p:nvPr/>
        </p:nvSpPr>
        <p:spPr>
          <a:xfrm>
            <a:off x="242873" y="117585"/>
            <a:ext cx="8686799" cy="523220"/>
          </a:xfrm>
          <a:prstGeom prst="rect">
            <a:avLst/>
          </a:prstGeom>
          <a:noFill/>
        </p:spPr>
        <p:txBody>
          <a:bodyPr wrap="square" lIns="0"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a:ea typeface="+mn-ea"/>
                <a:cs typeface="Times"/>
              </a:rPr>
              <a:t>UK: Compared with no ACEs, those with 4+ ACEs were:</a:t>
            </a:r>
            <a:endParaRPr kumimoji="0" lang="en-GB" sz="2800" b="1" i="0" u="none" strike="noStrike" kern="1200" cap="none" spc="0" normalizeH="0" baseline="0" noProof="0">
              <a:ln>
                <a:noFill/>
              </a:ln>
              <a:solidFill>
                <a:prstClr val="white"/>
              </a:solidFill>
              <a:effectLst/>
              <a:uLnTx/>
              <a:uFillTx/>
              <a:latin typeface="Times"/>
              <a:ea typeface="+mn-ea"/>
              <a:cs typeface="Times"/>
            </a:endParaRPr>
          </a:p>
        </p:txBody>
      </p:sp>
    </p:spTree>
    <p:custDataLst>
      <p:tags r:id="rId1"/>
    </p:custDataLst>
    <p:extLst>
      <p:ext uri="{BB962C8B-B14F-4D97-AF65-F5344CB8AC3E}">
        <p14:creationId xmlns:p14="http://schemas.microsoft.com/office/powerpoint/2010/main" val="2773842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What is a drug?</a:t>
            </a:r>
          </a:p>
        </p:txBody>
      </p:sp>
      <p:pic>
        <p:nvPicPr>
          <p:cNvPr id="2050" name="Picture 2" descr="Syringe Needle Injection - Free vector graphic on Pixabay">
            <a:extLst>
              <a:ext uri="{FF2B5EF4-FFF2-40B4-BE49-F238E27FC236}">
                <a16:creationId xmlns:a16="http://schemas.microsoft.com/office/drawing/2014/main" id="{9B1C2619-558A-44C5-8DE8-53CFEA729E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2" y="3769469"/>
            <a:ext cx="3028950" cy="151447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5383B3ED-1213-4B92-A9E4-F4ECE0978701}"/>
              </a:ext>
            </a:extLst>
          </p:cNvPr>
          <p:cNvSpPr txBox="1">
            <a:spLocks/>
          </p:cNvSpPr>
          <p:nvPr/>
        </p:nvSpPr>
        <p:spPr>
          <a:xfrm>
            <a:off x="457200" y="1412776"/>
            <a:ext cx="8229600" cy="4713387"/>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a:ln>
                  <a:noFill/>
                </a:ln>
                <a:solidFill>
                  <a:srgbClr val="FFFFFF"/>
                </a:solidFill>
                <a:effectLst/>
                <a:uLnTx/>
                <a:uFillTx/>
                <a:latin typeface="Calibri"/>
                <a:ea typeface="+mn-ea"/>
                <a:cs typeface="+mn-cs"/>
              </a:rPr>
              <a:t>Over the last century “drug” has come to mean a psychoactive substance </a:t>
            </a:r>
            <a:r>
              <a:rPr kumimoji="0" lang="en-US" sz="3200" b="0" i="0" u="none" strike="noStrike" kern="1200" cap="none" spc="0" normalizeH="0" baseline="0" noProof="0">
                <a:ln>
                  <a:noFill/>
                </a:ln>
                <a:solidFill>
                  <a:srgbClr val="FFFF00"/>
                </a:solidFill>
                <a:effectLst/>
                <a:uLnTx/>
                <a:uFillTx/>
                <a:latin typeface="Calibri"/>
                <a:ea typeface="+mn-ea"/>
                <a:cs typeface="+mn-cs"/>
              </a:rPr>
              <a:t>when it is</a:t>
            </a:r>
            <a:r>
              <a:rPr kumimoji="0" lang="en-US" sz="3200" b="1" i="0" u="none" strike="noStrike" kern="1200" cap="none" spc="0" normalizeH="0" baseline="0" noProof="0">
                <a:ln>
                  <a:noFill/>
                </a:ln>
                <a:solidFill>
                  <a:srgbClr val="FFFF00"/>
                </a:solidFill>
                <a:effectLst/>
                <a:uLnTx/>
                <a:uFillTx/>
                <a:latin typeface="Calibri"/>
                <a:ea typeface="+mn-ea"/>
                <a:cs typeface="+mn-cs"/>
              </a:rPr>
              <a:t> </a:t>
            </a:r>
            <a:r>
              <a:rPr kumimoji="0" lang="en-US" sz="3200" b="1" i="0" u="sng" strike="noStrike" kern="1200" cap="none" spc="0" normalizeH="0" baseline="0" noProof="0">
                <a:ln>
                  <a:noFill/>
                </a:ln>
                <a:solidFill>
                  <a:srgbClr val="FFFF00"/>
                </a:solidFill>
                <a:effectLst/>
                <a:uLnTx/>
                <a:uFillTx/>
                <a:latin typeface="Calibri"/>
                <a:ea typeface="+mn-ea"/>
                <a:cs typeface="+mn-cs"/>
              </a:rPr>
              <a:t>illegal</a:t>
            </a:r>
            <a:r>
              <a:rPr kumimoji="0" lang="en-US" sz="3200" b="0" i="0" u="none" strike="noStrike" kern="1200" cap="none" spc="0" normalizeH="0" baseline="0" noProof="0">
                <a:ln>
                  <a:noFill/>
                </a:ln>
                <a:solidFill>
                  <a:srgbClr val="FFFF00"/>
                </a:solidFill>
                <a:effectLst/>
                <a:uLnTx/>
                <a:uFillTx/>
                <a:latin typeface="Calibri"/>
                <a:ea typeface="+mn-ea"/>
                <a:cs typeface="+mn-cs"/>
              </a:rPr>
              <a:t>. </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GB" sz="3200" b="0" i="0" u="none" strike="noStrike" kern="1200" cap="none" spc="0" normalizeH="0" baseline="0" noProof="0">
              <a:ln>
                <a:noFill/>
              </a:ln>
              <a:solidFill>
                <a:srgbClr val="FFFF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a:ln>
                  <a:noFill/>
                </a:ln>
                <a:solidFill>
                  <a:srgbClr val="00FF00"/>
                </a:solidFill>
                <a:effectLst/>
                <a:uLnTx/>
                <a:uFillTx/>
                <a:latin typeface="Calibri"/>
                <a:ea typeface="+mn-ea"/>
                <a:cs typeface="+mn-cs"/>
              </a:rPr>
              <a:t>Substances such as </a:t>
            </a:r>
            <a:r>
              <a:rPr kumimoji="0" lang="en-US" sz="3200" b="1" i="0" u="none" strike="noStrike" kern="1200" cap="none" spc="0" normalizeH="0" baseline="0" noProof="0">
                <a:ln>
                  <a:noFill/>
                </a:ln>
                <a:solidFill>
                  <a:srgbClr val="00FF00"/>
                </a:solidFill>
                <a:effectLst/>
                <a:uLnTx/>
                <a:uFillTx/>
                <a:latin typeface="Calibri"/>
                <a:ea typeface="+mn-ea"/>
                <a:cs typeface="+mn-cs"/>
              </a:rPr>
              <a:t>morphine </a:t>
            </a:r>
            <a:r>
              <a:rPr kumimoji="0" lang="en-US" sz="3200" b="0" i="0" u="none" strike="noStrike" kern="1200" cap="none" spc="0" normalizeH="0" baseline="0" noProof="0">
                <a:ln>
                  <a:noFill/>
                </a:ln>
                <a:solidFill>
                  <a:srgbClr val="00FF00"/>
                </a:solidFill>
                <a:effectLst/>
                <a:uLnTx/>
                <a:uFillTx/>
                <a:latin typeface="Calibri"/>
                <a:ea typeface="+mn-ea"/>
                <a:cs typeface="+mn-cs"/>
              </a:rPr>
              <a:t>are </a:t>
            </a:r>
            <a:r>
              <a:rPr kumimoji="0" lang="en-US" sz="3200" b="0" i="0" u="none" strike="noStrike" kern="1200" cap="none" spc="0" normalizeH="0" baseline="0" noProof="0">
                <a:ln>
                  <a:noFill/>
                </a:ln>
                <a:solidFill>
                  <a:srgbClr val="FFFFFF"/>
                </a:solidFill>
                <a:effectLst/>
                <a:uLnTx/>
                <a:uFillTx/>
                <a:latin typeface="Calibri"/>
                <a:ea typeface="+mn-ea"/>
                <a:cs typeface="+mn-cs"/>
              </a:rPr>
              <a:t>“medicines”</a:t>
            </a:r>
            <a:r>
              <a:rPr kumimoji="0" lang="en-US" sz="3200" b="0" i="0" u="none" strike="noStrike" kern="1200" cap="none" spc="0" normalizeH="0" baseline="0" noProof="0">
                <a:ln>
                  <a:noFill/>
                </a:ln>
                <a:solidFill>
                  <a:srgbClr val="00FF00"/>
                </a:solidFill>
                <a:effectLst/>
                <a:uLnTx/>
                <a:uFillTx/>
                <a:latin typeface="Calibri"/>
                <a:ea typeface="+mn-ea"/>
                <a:cs typeface="+mn-cs"/>
              </a:rPr>
              <a:t> when used by doctors, </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00FF00"/>
                </a:solidFill>
                <a:effectLst/>
                <a:uLnTx/>
                <a:uFillTx/>
                <a:latin typeface="Calibri"/>
                <a:ea typeface="+mn-ea"/>
                <a:cs typeface="+mn-cs"/>
              </a:rPr>
              <a:t>    and </a:t>
            </a:r>
            <a:r>
              <a:rPr kumimoji="0" lang="en-US" sz="3200" b="0" i="0" u="none" strike="noStrike" kern="1200" cap="none" spc="0" normalizeH="0" baseline="0" noProof="0">
                <a:ln>
                  <a:noFill/>
                </a:ln>
                <a:solidFill>
                  <a:srgbClr val="FFFFFF"/>
                </a:solidFill>
                <a:effectLst/>
                <a:uLnTx/>
                <a:uFillTx/>
                <a:latin typeface="Calibri"/>
                <a:ea typeface="+mn-ea"/>
                <a:cs typeface="+mn-cs"/>
              </a:rPr>
              <a:t>“drugs”</a:t>
            </a:r>
            <a:r>
              <a:rPr kumimoji="0" lang="en-US" sz="3200" b="0" i="0" u="none" strike="noStrike" kern="1200" cap="none" spc="0" normalizeH="0" baseline="0" noProof="0">
                <a:ln>
                  <a:noFill/>
                </a:ln>
                <a:solidFill>
                  <a:srgbClr val="00FF00"/>
                </a:solidFill>
                <a:effectLst/>
                <a:uLnTx/>
                <a:uFillTx/>
                <a:latin typeface="Calibri"/>
                <a:ea typeface="+mn-ea"/>
                <a:cs typeface="+mn-cs"/>
              </a:rPr>
              <a:t> when used recreationally.</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GB" sz="3200" b="0" i="0" u="none" strike="noStrike" kern="1200" cap="none" spc="0" normalizeH="0" baseline="0" noProof="0">
              <a:ln>
                <a:noFill/>
              </a:ln>
              <a:solidFill>
                <a:srgbClr val="FFFF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a:ln>
                  <a:noFill/>
                </a:ln>
                <a:solidFill>
                  <a:srgbClr val="FFFF00"/>
                </a:solidFill>
                <a:effectLst/>
                <a:uLnTx/>
                <a:uFillTx/>
                <a:latin typeface="Calibri"/>
                <a:ea typeface="+mn-ea"/>
                <a:cs typeface="+mn-cs"/>
              </a:rPr>
              <a:t>Psychoactive substances are more accepted by society when supplied as medicines.</a:t>
            </a:r>
            <a:endParaRPr kumimoji="0" lang="en-GB" sz="3200" b="0" i="0" u="none" strike="noStrike" kern="1200" cap="none" spc="0" normalizeH="0" baseline="0" noProof="0">
              <a:ln>
                <a:noFill/>
              </a:ln>
              <a:solidFill>
                <a:srgbClr val="FFFF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3200" b="0" i="0" u="none" strike="noStrike" kern="1200" cap="none" spc="0" normalizeH="0" baseline="0" noProof="0">
              <a:ln>
                <a:noFill/>
              </a:ln>
              <a:solidFill>
                <a:srgbClr val="FFFF00"/>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B169ADCD-D561-4727-A4EB-3A716CE94E93}"/>
              </a:ext>
            </a:extLst>
          </p:cNvPr>
          <p:cNvPicPr>
            <a:picLocks noChangeAspect="1"/>
          </p:cNvPicPr>
          <p:nvPr/>
        </p:nvPicPr>
        <p:blipFill>
          <a:blip r:embed="rId5"/>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5972624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704088"/>
            <a:ext cx="8229600" cy="636678"/>
          </a:xfrm>
        </p:spPr>
        <p:txBody>
          <a:bodyPr>
            <a:normAutofit fontScale="90000"/>
          </a:bodyPr>
          <a:lstStyle/>
          <a:p>
            <a:pPr lvl="0"/>
            <a:r>
              <a:rPr lang="en-GB" sz="3600" b="1">
                <a:latin typeface="Arial" pitchFamily="34"/>
                <a:cs typeface="Arial" pitchFamily="34"/>
              </a:rPr>
              <a:t>Risk factors are accumulative</a:t>
            </a:r>
            <a:br>
              <a:rPr lang="en-GB" sz="3600" b="1">
                <a:latin typeface="Arial" pitchFamily="34"/>
                <a:cs typeface="Arial" pitchFamily="34"/>
              </a:rPr>
            </a:br>
            <a:endParaRPr lang="en-GB" sz="3600" b="1">
              <a:latin typeface="Arial" pitchFamily="34"/>
              <a:cs typeface="Arial" pitchFamily="34"/>
            </a:endParaRPr>
          </a:p>
        </p:txBody>
      </p:sp>
      <p:sp>
        <p:nvSpPr>
          <p:cNvPr id="3" name="Content Placeholder 2"/>
          <p:cNvSpPr txBox="1">
            <a:spLocks noGrp="1"/>
          </p:cNvSpPr>
          <p:nvPr>
            <p:ph idx="1"/>
          </p:nvPr>
        </p:nvSpPr>
        <p:spPr>
          <a:xfrm>
            <a:off x="251520" y="1484784"/>
            <a:ext cx="8640960" cy="5112568"/>
          </a:xfrm>
        </p:spPr>
        <p:txBody>
          <a:bodyPr>
            <a:normAutofit/>
          </a:bodyPr>
          <a:lstStyle/>
          <a:p>
            <a:pPr lvl="0"/>
            <a:r>
              <a:rPr lang="en-GB" sz="2800">
                <a:solidFill>
                  <a:srgbClr val="FFFFFF"/>
                </a:solidFill>
                <a:latin typeface="Arial" pitchFamily="34"/>
                <a:cs typeface="Arial" pitchFamily="34"/>
              </a:rPr>
              <a:t>We are not born with a fixed set of risk factors.</a:t>
            </a:r>
          </a:p>
          <a:p>
            <a:pPr marL="0" lvl="0" indent="0">
              <a:buNone/>
            </a:pPr>
            <a:endParaRPr lang="en-GB" sz="1200">
              <a:solidFill>
                <a:srgbClr val="00FF00"/>
              </a:solidFill>
              <a:latin typeface="Arial" pitchFamily="34"/>
              <a:cs typeface="Arial" pitchFamily="34"/>
            </a:endParaRPr>
          </a:p>
          <a:p>
            <a:pPr lvl="0"/>
            <a:r>
              <a:rPr lang="en-GB" sz="2800">
                <a:solidFill>
                  <a:srgbClr val="00FF00"/>
                </a:solidFill>
                <a:latin typeface="Arial" pitchFamily="34"/>
                <a:cs typeface="Arial" pitchFamily="34"/>
              </a:rPr>
              <a:t>We are born with a background set of vulnerability factors.  </a:t>
            </a:r>
          </a:p>
          <a:p>
            <a:pPr marL="0" lvl="0" indent="0">
              <a:buNone/>
            </a:pPr>
            <a:endParaRPr lang="en-GB" sz="1200">
              <a:latin typeface="Arial" pitchFamily="34"/>
              <a:cs typeface="Arial" pitchFamily="34"/>
            </a:endParaRPr>
          </a:p>
          <a:p>
            <a:pPr lvl="0"/>
            <a:r>
              <a:rPr lang="en-GB" sz="2800">
                <a:solidFill>
                  <a:srgbClr val="FFFFFF"/>
                </a:solidFill>
                <a:latin typeface="Arial" pitchFamily="34"/>
                <a:cs typeface="Arial" pitchFamily="34"/>
              </a:rPr>
              <a:t>Just by the accident of our birth there will be risks, such as genetics, postcode, availability etc.  </a:t>
            </a:r>
          </a:p>
          <a:p>
            <a:pPr marL="0" lvl="0" indent="0">
              <a:buNone/>
            </a:pPr>
            <a:endParaRPr lang="en-GB" sz="1200" b="1">
              <a:solidFill>
                <a:srgbClr val="00FF00"/>
              </a:solidFill>
              <a:latin typeface="Arial" pitchFamily="34"/>
              <a:cs typeface="Arial" pitchFamily="34"/>
            </a:endParaRPr>
          </a:p>
          <a:p>
            <a:pPr marL="0" lvl="0" indent="0">
              <a:buNone/>
            </a:pPr>
            <a:endParaRPr lang="en-GB" sz="1200" b="1">
              <a:solidFill>
                <a:srgbClr val="00FF00"/>
              </a:solidFill>
              <a:latin typeface="Arial" pitchFamily="34"/>
              <a:cs typeface="Arial" pitchFamily="34"/>
            </a:endParaRPr>
          </a:p>
          <a:p>
            <a:pPr marL="0" lvl="0" indent="0">
              <a:buNone/>
            </a:pPr>
            <a:endParaRPr lang="en-GB" sz="1200" b="1">
              <a:solidFill>
                <a:srgbClr val="00FF00"/>
              </a:solidFill>
              <a:latin typeface="Arial" pitchFamily="34"/>
              <a:cs typeface="Arial" pitchFamily="34"/>
            </a:endParaRPr>
          </a:p>
          <a:p>
            <a:pPr lvl="0"/>
            <a:r>
              <a:rPr lang="en-GB" sz="2700" b="1">
                <a:solidFill>
                  <a:srgbClr val="00FF00"/>
                </a:solidFill>
                <a:latin typeface="Arial" pitchFamily="34"/>
                <a:cs typeface="Arial" pitchFamily="34"/>
              </a:rPr>
              <a:t>The more risks in the background then the more </a:t>
            </a:r>
            <a:r>
              <a:rPr lang="en-GB" sz="2700" b="1" i="1">
                <a:solidFill>
                  <a:srgbClr val="00FF00"/>
                </a:solidFill>
                <a:latin typeface="Arial" pitchFamily="34"/>
                <a:cs typeface="Arial" pitchFamily="34"/>
              </a:rPr>
              <a:t>probable</a:t>
            </a:r>
            <a:r>
              <a:rPr lang="en-GB" sz="2700" b="1">
                <a:solidFill>
                  <a:srgbClr val="00FF00"/>
                </a:solidFill>
                <a:latin typeface="Arial" pitchFamily="34"/>
                <a:cs typeface="Arial" pitchFamily="34"/>
              </a:rPr>
              <a:t> that we will initiate use and the earlier we start to experiment with drugs and alcohol.  </a:t>
            </a:r>
          </a:p>
        </p:txBody>
      </p:sp>
      <p:pic>
        <p:nvPicPr>
          <p:cNvPr id="4" name="Picture 3">
            <a:extLst>
              <a:ext uri="{FF2B5EF4-FFF2-40B4-BE49-F238E27FC236}">
                <a16:creationId xmlns:a16="http://schemas.microsoft.com/office/drawing/2014/main" id="{18098EC3-DB08-4DD1-B73F-3FC0AB63BCF7}"/>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6191571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r>
              <a:rPr lang="en-GB" b="1"/>
              <a:t>Pathways – Development &amp; Risk</a:t>
            </a:r>
          </a:p>
        </p:txBody>
      </p:sp>
      <p:sp>
        <p:nvSpPr>
          <p:cNvPr id="3" name="Content Placeholder 2"/>
          <p:cNvSpPr txBox="1">
            <a:spLocks noGrp="1"/>
          </p:cNvSpPr>
          <p:nvPr>
            <p:ph idx="1"/>
          </p:nvPr>
        </p:nvSpPr>
        <p:spPr>
          <a:xfrm>
            <a:off x="215516" y="1844824"/>
            <a:ext cx="8712968" cy="4381947"/>
          </a:xfrm>
        </p:spPr>
        <p:txBody>
          <a:bodyPr>
            <a:normAutofit fontScale="92500" lnSpcReduction="10000"/>
          </a:bodyPr>
          <a:lstStyle/>
          <a:p>
            <a:pPr lvl="0"/>
            <a:r>
              <a:rPr lang="en-GB" sz="4000">
                <a:solidFill>
                  <a:srgbClr val="FFFFFF"/>
                </a:solidFill>
                <a:latin typeface="Arial" pitchFamily="34"/>
                <a:cs typeface="Arial" pitchFamily="34"/>
              </a:rPr>
              <a:t>Background vulnerability factors cluster </a:t>
            </a:r>
          </a:p>
          <a:p>
            <a:pPr marL="0" lvl="0" indent="0">
              <a:buNone/>
            </a:pPr>
            <a:endParaRPr lang="en-GB" sz="4000">
              <a:solidFill>
                <a:schemeClr val="tx2">
                  <a:lumMod val="60000"/>
                  <a:lumOff val="40000"/>
                </a:schemeClr>
              </a:solidFill>
              <a:latin typeface="Arial" pitchFamily="34"/>
              <a:cs typeface="Arial" pitchFamily="34"/>
            </a:endParaRPr>
          </a:p>
          <a:p>
            <a:pPr lvl="0"/>
            <a:r>
              <a:rPr lang="en-GB" sz="4000">
                <a:solidFill>
                  <a:schemeClr val="tx2">
                    <a:lumMod val="60000"/>
                    <a:lumOff val="40000"/>
                  </a:schemeClr>
                </a:solidFill>
                <a:latin typeface="Arial" pitchFamily="34"/>
                <a:cs typeface="Arial" pitchFamily="34"/>
              </a:rPr>
              <a:t>This produces some predictable pathways into use</a:t>
            </a:r>
          </a:p>
          <a:p>
            <a:pPr marL="0" lvl="0" indent="0">
              <a:buNone/>
            </a:pPr>
            <a:endParaRPr lang="en-GB" sz="4000">
              <a:latin typeface="Arial" pitchFamily="34"/>
              <a:cs typeface="Arial" pitchFamily="34"/>
            </a:endParaRPr>
          </a:p>
          <a:p>
            <a:pPr lvl="0"/>
            <a:r>
              <a:rPr lang="en-GB" sz="4000" b="1">
                <a:solidFill>
                  <a:srgbClr val="00FF00"/>
                </a:solidFill>
                <a:latin typeface="Arial" pitchFamily="34"/>
                <a:cs typeface="Arial" pitchFamily="34"/>
              </a:rPr>
              <a:t>The age of onset is critical as it freezes developmental process.</a:t>
            </a:r>
          </a:p>
          <a:p>
            <a:pPr marL="0" lvl="0" indent="0">
              <a:buNone/>
            </a:pPr>
            <a:endParaRPr lang="en-GB" sz="4000" u="sng"/>
          </a:p>
          <a:p>
            <a:pPr marL="0" lvl="0" indent="0" algn="ctr">
              <a:buNone/>
            </a:pPr>
            <a:endParaRPr lang="en-GB" sz="4000">
              <a:latin typeface="Arial" pitchFamily="34"/>
              <a:cs typeface="Arial" pitchFamily="34"/>
            </a:endParaRPr>
          </a:p>
          <a:p>
            <a:pPr marL="0" lvl="0" indent="0">
              <a:buNone/>
            </a:pPr>
            <a:endParaRPr lang="en-GB" sz="4000"/>
          </a:p>
        </p:txBody>
      </p:sp>
      <p:pic>
        <p:nvPicPr>
          <p:cNvPr id="4" name="Picture 3">
            <a:extLst>
              <a:ext uri="{FF2B5EF4-FFF2-40B4-BE49-F238E27FC236}">
                <a16:creationId xmlns:a16="http://schemas.microsoft.com/office/drawing/2014/main" id="{BD1A36F3-7D55-4EC7-B120-A602DA5DFC5B}"/>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5774927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r>
              <a:rPr lang="en-GB" b="1">
                <a:solidFill>
                  <a:srgbClr val="00FF00"/>
                </a:solidFill>
              </a:rPr>
              <a:t>Risks are not even</a:t>
            </a:r>
          </a:p>
        </p:txBody>
      </p:sp>
      <p:sp>
        <p:nvSpPr>
          <p:cNvPr id="3" name="Content Placeholder 2"/>
          <p:cNvSpPr txBox="1">
            <a:spLocks noGrp="1"/>
          </p:cNvSpPr>
          <p:nvPr>
            <p:ph idx="1"/>
          </p:nvPr>
        </p:nvSpPr>
        <p:spPr>
          <a:xfrm>
            <a:off x="251520" y="1556792"/>
            <a:ext cx="8712968" cy="5026570"/>
          </a:xfrm>
        </p:spPr>
        <p:txBody>
          <a:bodyPr>
            <a:normAutofit fontScale="92500" lnSpcReduction="10000"/>
          </a:bodyPr>
          <a:lstStyle/>
          <a:p>
            <a:pPr lvl="0"/>
            <a:r>
              <a:rPr lang="en-GB"/>
              <a:t>Having alcohol problems in your parents increases your risk 						</a:t>
            </a:r>
            <a:r>
              <a:rPr lang="en-GB" b="1">
                <a:solidFill>
                  <a:srgbClr val="FFFFFF"/>
                </a:solidFill>
              </a:rPr>
              <a:t>2:1</a:t>
            </a:r>
          </a:p>
          <a:p>
            <a:pPr marL="0" lvl="0" indent="0">
              <a:buNone/>
            </a:pPr>
            <a:endParaRPr lang="en-GB" sz="1400"/>
          </a:p>
          <a:p>
            <a:pPr lvl="0"/>
            <a:r>
              <a:rPr lang="en-GB">
                <a:solidFill>
                  <a:schemeClr val="tx2">
                    <a:lumMod val="60000"/>
                    <a:lumOff val="40000"/>
                  </a:schemeClr>
                </a:solidFill>
              </a:rPr>
              <a:t>Growing up in poverty 			</a:t>
            </a:r>
            <a:r>
              <a:rPr lang="en-GB" b="1">
                <a:solidFill>
                  <a:srgbClr val="FFFFFF"/>
                </a:solidFill>
              </a:rPr>
              <a:t>4:1</a:t>
            </a:r>
          </a:p>
          <a:p>
            <a:pPr marL="0" lvl="0" indent="0">
              <a:buNone/>
            </a:pPr>
            <a:endParaRPr lang="en-GB" sz="1400"/>
          </a:p>
          <a:p>
            <a:pPr lvl="0"/>
            <a:r>
              <a:rPr lang="en-GB"/>
              <a:t>Problem user in the home 			</a:t>
            </a:r>
            <a:r>
              <a:rPr lang="en-GB" b="1">
                <a:solidFill>
                  <a:srgbClr val="FFFFFF"/>
                </a:solidFill>
              </a:rPr>
              <a:t>8:1</a:t>
            </a:r>
          </a:p>
          <a:p>
            <a:pPr marL="0" lvl="0" indent="0">
              <a:buNone/>
            </a:pPr>
            <a:endParaRPr lang="en-GB" sz="1400" b="1">
              <a:solidFill>
                <a:schemeClr val="tx2">
                  <a:lumMod val="60000"/>
                  <a:lumOff val="40000"/>
                </a:schemeClr>
              </a:solidFill>
            </a:endParaRPr>
          </a:p>
          <a:p>
            <a:pPr lvl="0"/>
            <a:r>
              <a:rPr lang="en-GB" b="1">
                <a:solidFill>
                  <a:schemeClr val="tx2">
                    <a:lumMod val="60000"/>
                    <a:lumOff val="40000"/>
                  </a:schemeClr>
                </a:solidFill>
              </a:rPr>
              <a:t>Depression 					</a:t>
            </a:r>
            <a:r>
              <a:rPr lang="en-GB" b="1">
                <a:solidFill>
                  <a:srgbClr val="FFFFFF"/>
                </a:solidFill>
              </a:rPr>
              <a:t>13:1</a:t>
            </a:r>
          </a:p>
          <a:p>
            <a:pPr marL="0" lvl="0" indent="0">
              <a:buNone/>
            </a:pPr>
            <a:endParaRPr lang="en-GB" sz="1400" b="1"/>
          </a:p>
          <a:p>
            <a:pPr lvl="0"/>
            <a:r>
              <a:rPr lang="en-GB" b="1"/>
              <a:t>Best friend uses 				</a:t>
            </a:r>
            <a:r>
              <a:rPr lang="en-GB" b="1">
                <a:solidFill>
                  <a:srgbClr val="FFFFFF"/>
                </a:solidFill>
              </a:rPr>
              <a:t>14:1</a:t>
            </a:r>
          </a:p>
          <a:p>
            <a:pPr marL="0" lvl="0" indent="0">
              <a:buNone/>
            </a:pPr>
            <a:endParaRPr lang="en-GB" sz="1400" b="1">
              <a:solidFill>
                <a:schemeClr val="tx2">
                  <a:lumMod val="60000"/>
                  <a:lumOff val="40000"/>
                </a:schemeClr>
              </a:solidFill>
            </a:endParaRPr>
          </a:p>
          <a:p>
            <a:pPr lvl="0"/>
            <a:r>
              <a:rPr lang="en-GB" b="1">
                <a:solidFill>
                  <a:schemeClr val="tx2">
                    <a:lumMod val="60000"/>
                    <a:lumOff val="40000"/>
                  </a:schemeClr>
                </a:solidFill>
              </a:rPr>
              <a:t>4+ Adverse Childhood experiences = 	</a:t>
            </a:r>
            <a:r>
              <a:rPr lang="en-GB" b="1">
                <a:solidFill>
                  <a:srgbClr val="FFFFFF"/>
                </a:solidFill>
              </a:rPr>
              <a:t>11-16 times more likely to become dependent upon heroin</a:t>
            </a:r>
          </a:p>
        </p:txBody>
      </p:sp>
      <p:pic>
        <p:nvPicPr>
          <p:cNvPr id="4" name="Picture 3">
            <a:extLst>
              <a:ext uri="{FF2B5EF4-FFF2-40B4-BE49-F238E27FC236}">
                <a16:creationId xmlns:a16="http://schemas.microsoft.com/office/drawing/2014/main" id="{B0B0B451-ED41-4E76-A74A-F249A844E32A}"/>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20942998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Cornwall</a:t>
            </a:r>
          </a:p>
        </p:txBody>
      </p:sp>
      <p:sp>
        <p:nvSpPr>
          <p:cNvPr id="3" name="Content Placeholder 2"/>
          <p:cNvSpPr>
            <a:spLocks noGrp="1"/>
          </p:cNvSpPr>
          <p:nvPr>
            <p:ph idx="1"/>
          </p:nvPr>
        </p:nvSpPr>
        <p:spPr>
          <a:xfrm>
            <a:off x="457200" y="1600200"/>
            <a:ext cx="8229600" cy="4983162"/>
          </a:xfrm>
        </p:spPr>
        <p:txBody>
          <a:bodyPr>
            <a:normAutofit/>
          </a:bodyPr>
          <a:lstStyle/>
          <a:p>
            <a:r>
              <a:rPr lang="en-GB" sz="3600" b="1">
                <a:solidFill>
                  <a:srgbClr val="FFFFFF"/>
                </a:solidFill>
              </a:rPr>
              <a:t>There are an estimated 2800 dependent drug users in Cornwall</a:t>
            </a:r>
          </a:p>
          <a:p>
            <a:pPr marL="0" indent="0">
              <a:buNone/>
            </a:pPr>
            <a:endParaRPr lang="en-GB" sz="3600" b="1"/>
          </a:p>
          <a:p>
            <a:r>
              <a:rPr lang="en-GB" sz="3600" b="1">
                <a:solidFill>
                  <a:srgbClr val="00FF00"/>
                </a:solidFill>
              </a:rPr>
              <a:t>Just over half of these are engaged in treatment</a:t>
            </a:r>
          </a:p>
          <a:p>
            <a:pPr marL="0" indent="0">
              <a:buNone/>
            </a:pPr>
            <a:endParaRPr lang="en-GB" sz="3600" b="1"/>
          </a:p>
          <a:p>
            <a:r>
              <a:rPr lang="en-GB" sz="3600" b="1">
                <a:solidFill>
                  <a:srgbClr val="FF438B"/>
                </a:solidFill>
              </a:rPr>
              <a:t>Twice as many experiencing some degree of problematic use</a:t>
            </a:r>
          </a:p>
          <a:p>
            <a:endParaRPr lang="en-GB" sz="3600" b="1"/>
          </a:p>
        </p:txBody>
      </p:sp>
      <p:pic>
        <p:nvPicPr>
          <p:cNvPr id="4" name="Picture 3">
            <a:extLst>
              <a:ext uri="{FF2B5EF4-FFF2-40B4-BE49-F238E27FC236}">
                <a16:creationId xmlns:a16="http://schemas.microsoft.com/office/drawing/2014/main" id="{E8757BEC-E58B-417B-BD7A-0F65080AF31D}"/>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206916905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Addiction and dependence</a:t>
            </a:r>
          </a:p>
        </p:txBody>
      </p:sp>
      <p:sp>
        <p:nvSpPr>
          <p:cNvPr id="3" name="Content Placeholder 2"/>
          <p:cNvSpPr>
            <a:spLocks noGrp="1"/>
          </p:cNvSpPr>
          <p:nvPr>
            <p:ph idx="1"/>
          </p:nvPr>
        </p:nvSpPr>
        <p:spPr>
          <a:xfrm>
            <a:off x="457200" y="1417638"/>
            <a:ext cx="8363272" cy="5165724"/>
          </a:xfrm>
        </p:spPr>
        <p:txBody>
          <a:bodyPr vert="horz" lIns="91440" tIns="45720" rIns="91440" bIns="45720" rtlCol="0" anchor="t">
            <a:normAutofit/>
          </a:bodyPr>
          <a:lstStyle/>
          <a:p>
            <a:r>
              <a:rPr lang="en-US" b="1">
                <a:solidFill>
                  <a:srgbClr val="00FF00"/>
                </a:solidFill>
              </a:rPr>
              <a:t>Drug use is relatively common</a:t>
            </a:r>
            <a:endParaRPr lang="en-US" b="1"/>
          </a:p>
          <a:p>
            <a:pPr marL="0" indent="0">
              <a:buNone/>
            </a:pPr>
            <a:endParaRPr lang="en-US" b="1">
              <a:solidFill>
                <a:srgbClr val="00FF00"/>
              </a:solidFill>
              <a:ea typeface="Calibri"/>
              <a:cs typeface="Calibri"/>
            </a:endParaRPr>
          </a:p>
          <a:p>
            <a:r>
              <a:rPr lang="en-US" b="1"/>
              <a:t>The most common pattern of use of psychoactive substances is episodic and non-problematic</a:t>
            </a:r>
          </a:p>
          <a:p>
            <a:pPr marL="0" indent="0">
              <a:buNone/>
            </a:pPr>
            <a:endParaRPr lang="en-US" b="1">
              <a:solidFill>
                <a:srgbClr val="FFFF00"/>
              </a:solidFill>
              <a:ea typeface="Calibri"/>
              <a:cs typeface="Calibri"/>
            </a:endParaRPr>
          </a:p>
          <a:p>
            <a:r>
              <a:rPr lang="en-US" b="1">
                <a:solidFill>
                  <a:srgbClr val="00FF00"/>
                </a:solidFill>
                <a:ea typeface="Calibri"/>
                <a:cs typeface="Calibri"/>
              </a:rPr>
              <a:t>It takes some time to become dependent</a:t>
            </a:r>
          </a:p>
          <a:p>
            <a:pPr marL="0" indent="0">
              <a:buNone/>
            </a:pPr>
            <a:endParaRPr lang="en-US" b="1">
              <a:ea typeface="Calibri"/>
              <a:cs typeface="Calibri"/>
            </a:endParaRPr>
          </a:p>
        </p:txBody>
      </p:sp>
      <p:pic>
        <p:nvPicPr>
          <p:cNvPr id="4" name="Picture 3">
            <a:extLst>
              <a:ext uri="{FF2B5EF4-FFF2-40B4-BE49-F238E27FC236}">
                <a16:creationId xmlns:a16="http://schemas.microsoft.com/office/drawing/2014/main" id="{0E33E1DE-58CF-4ABF-95B5-18CEFFE506C3}"/>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91983404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544" y="1620157"/>
            <a:ext cx="10297143" cy="3790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6F5C539D-FB02-44F6-BF11-0BB71674299C}"/>
              </a:ext>
            </a:extLst>
          </p:cNvPr>
          <p:cNvPicPr>
            <a:picLocks noChangeAspect="1"/>
          </p:cNvPicPr>
          <p:nvPr/>
        </p:nvPicPr>
        <p:blipFill>
          <a:blip r:embed="rId5"/>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1094565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What is ‘Tolerance’?</a:t>
            </a:r>
          </a:p>
        </p:txBody>
      </p:sp>
      <p:sp>
        <p:nvSpPr>
          <p:cNvPr id="3" name="Content Placeholder 2"/>
          <p:cNvSpPr>
            <a:spLocks noGrp="1"/>
          </p:cNvSpPr>
          <p:nvPr>
            <p:ph idx="1"/>
          </p:nvPr>
        </p:nvSpPr>
        <p:spPr>
          <a:xfrm>
            <a:off x="251520" y="1600200"/>
            <a:ext cx="8640960" cy="4525963"/>
          </a:xfrm>
        </p:spPr>
        <p:txBody>
          <a:bodyPr>
            <a:noAutofit/>
          </a:bodyPr>
          <a:lstStyle/>
          <a:p>
            <a:r>
              <a:rPr lang="en-GB" sz="3800">
                <a:solidFill>
                  <a:srgbClr val="FFFFFF"/>
                </a:solidFill>
              </a:rPr>
              <a:t>Needing to increase dose to continue to have the same effect </a:t>
            </a:r>
          </a:p>
          <a:p>
            <a:endParaRPr lang="en-GB" sz="3800"/>
          </a:p>
          <a:p>
            <a:r>
              <a:rPr lang="en-GB" sz="3800">
                <a:solidFill>
                  <a:srgbClr val="00FF00"/>
                </a:solidFill>
              </a:rPr>
              <a:t>To avoid withdrawal</a:t>
            </a:r>
          </a:p>
          <a:p>
            <a:pPr marL="0" indent="0">
              <a:buNone/>
            </a:pPr>
            <a:endParaRPr lang="en-GB" sz="3800"/>
          </a:p>
          <a:p>
            <a:r>
              <a:rPr lang="en-GB" sz="3800">
                <a:solidFill>
                  <a:srgbClr val="FF438B"/>
                </a:solidFill>
              </a:rPr>
              <a:t>Develops differently with different drugs</a:t>
            </a:r>
          </a:p>
        </p:txBody>
      </p:sp>
      <p:pic>
        <p:nvPicPr>
          <p:cNvPr id="4" name="Picture 3">
            <a:extLst>
              <a:ext uri="{FF2B5EF4-FFF2-40B4-BE49-F238E27FC236}">
                <a16:creationId xmlns:a16="http://schemas.microsoft.com/office/drawing/2014/main" id="{18A4A14D-6F82-422F-AE70-6882818E0CA1}"/>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249031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a:t>Dependence, ‘</a:t>
            </a:r>
            <a:r>
              <a:rPr lang="en-GB"/>
              <a:t>Motivation’ &amp; Change</a:t>
            </a:r>
            <a:br>
              <a:rPr lang="en-GB"/>
            </a:br>
            <a:endParaRPr lang="en-GB" b="1"/>
          </a:p>
        </p:txBody>
      </p:sp>
      <p:sp>
        <p:nvSpPr>
          <p:cNvPr id="3" name="Content Placeholder 2"/>
          <p:cNvSpPr>
            <a:spLocks noGrp="1"/>
          </p:cNvSpPr>
          <p:nvPr>
            <p:ph idx="1"/>
          </p:nvPr>
        </p:nvSpPr>
        <p:spPr/>
        <p:txBody>
          <a:bodyPr/>
          <a:lstStyle/>
          <a:p>
            <a:pPr marL="0" indent="0" algn="ctr">
              <a:buNone/>
            </a:pPr>
            <a:r>
              <a:rPr lang="en-GB"/>
              <a:t>The Cycle of Change</a:t>
            </a:r>
          </a:p>
          <a:p>
            <a:pPr marL="0" indent="0" algn="ctr">
              <a:buNone/>
            </a:pPr>
            <a:r>
              <a:rPr lang="en-GB"/>
              <a:t>Prochaska and </a:t>
            </a:r>
            <a:r>
              <a:rPr lang="en-GB" err="1"/>
              <a:t>DeClemente</a:t>
            </a:r>
            <a:endParaRPr lang="en-GB"/>
          </a:p>
          <a:p>
            <a:pPr marL="0" indent="0" algn="ctr">
              <a:buNone/>
            </a:pPr>
            <a:endParaRPr lang="en-GB"/>
          </a:p>
        </p:txBody>
      </p:sp>
    </p:spTree>
    <p:custDataLst>
      <p:tags r:id="rId1"/>
    </p:custDataLst>
    <p:extLst>
      <p:ext uri="{BB962C8B-B14F-4D97-AF65-F5344CB8AC3E}">
        <p14:creationId xmlns:p14="http://schemas.microsoft.com/office/powerpoint/2010/main" val="338983467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5" y="0"/>
            <a:ext cx="8208913" cy="6839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94340834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F57E6D3-DE75-4709-B7C6-872687108399}"/>
              </a:ext>
            </a:extLst>
          </p:cNvPr>
          <p:cNvSpPr>
            <a:spLocks noGrp="1"/>
          </p:cNvSpPr>
          <p:nvPr>
            <p:ph type="title"/>
          </p:nvPr>
        </p:nvSpPr>
        <p:spPr>
          <a:xfrm>
            <a:off x="0" y="274638"/>
            <a:ext cx="9144000" cy="1858218"/>
          </a:xfrm>
        </p:spPr>
        <p:txBody>
          <a:bodyPr>
            <a:normAutofit fontScale="90000"/>
          </a:bodyPr>
          <a:lstStyle/>
          <a:p>
            <a:r>
              <a:rPr lang="en-GB" b="1"/>
              <a:t>What contributes to the best outcomes? </a:t>
            </a:r>
            <a:br>
              <a:rPr lang="en-GB" b="1"/>
            </a:br>
            <a:endParaRPr lang="en-GB" b="1"/>
          </a:p>
        </p:txBody>
      </p:sp>
      <p:pic>
        <p:nvPicPr>
          <p:cNvPr id="3" name="Picture 2">
            <a:extLst>
              <a:ext uri="{FF2B5EF4-FFF2-40B4-BE49-F238E27FC236}">
                <a16:creationId xmlns:a16="http://schemas.microsoft.com/office/drawing/2014/main" id="{23D10F64-DC41-482A-A757-2DD824C55C2F}"/>
              </a:ext>
            </a:extLst>
          </p:cNvPr>
          <p:cNvPicPr>
            <a:picLocks noChangeAspect="1"/>
          </p:cNvPicPr>
          <p:nvPr/>
        </p:nvPicPr>
        <p:blipFill>
          <a:blip r:embed="rId4"/>
          <a:stretch>
            <a:fillRect/>
          </a:stretch>
        </p:blipFill>
        <p:spPr>
          <a:xfrm>
            <a:off x="6876256" y="0"/>
            <a:ext cx="2267744" cy="276225"/>
          </a:xfrm>
          <a:prstGeom prst="rect">
            <a:avLst/>
          </a:prstGeom>
        </p:spPr>
      </p:pic>
    </p:spTree>
    <p:custDataLst>
      <p:tags r:id="rId1"/>
    </p:custDataLst>
    <p:extLst>
      <p:ext uri="{BB962C8B-B14F-4D97-AF65-F5344CB8AC3E}">
        <p14:creationId xmlns:p14="http://schemas.microsoft.com/office/powerpoint/2010/main" val="17929997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blank">
  <a:themeElements>
    <a:clrScheme name="Custom 3">
      <a:dk1>
        <a:srgbClr val="FFFF00"/>
      </a:dk1>
      <a:lt1>
        <a:srgbClr val="000000"/>
      </a:lt1>
      <a:dk2>
        <a:srgbClr val="FF0066"/>
      </a:dk2>
      <a:lt2>
        <a:srgbClr val="FFFF00"/>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953576d-419c-4c5a-a36c-6e63f34b95e7">
      <Value>1</Value>
      <Value>6</Value>
    </TaxCatchAll>
    <f6dd6c54c4ea48f7b0ab5bdc5da524c9 xmlns="5849e390-3ec1-402e-9240-a3e34b85f545">
      <Terms xmlns="http://schemas.microsoft.com/office/infopath/2007/PartnerControls">
        <TermInfo xmlns="http://schemas.microsoft.com/office/infopath/2007/PartnerControls">
          <TermName xmlns="http://schemas.microsoft.com/office/infopath/2007/PartnerControls">Drugs and Alcohol</TermName>
          <TermId xmlns="http://schemas.microsoft.com/office/infopath/2007/PartnerControls">a9cce27c-e649-48e7-a7a1-7996b70e63e3</TermId>
        </TermInfo>
      </Terms>
    </f6dd6c54c4ea48f7b0ab5bdc5da524c9>
    <h13ce263e7de44f8b22faf142f91590e xmlns="5849e390-3ec1-402e-9240-a3e34b85f545">
      <Terms xmlns="http://schemas.microsoft.com/office/infopath/2007/PartnerControls">
        <TermInfo xmlns="http://schemas.microsoft.com/office/infopath/2007/PartnerControls">
          <TermName xmlns="http://schemas.microsoft.com/office/infopath/2007/PartnerControls">Community Safety</TermName>
          <TermId xmlns="http://schemas.microsoft.com/office/infopath/2007/PartnerControls">dd8cbcb7-49db-49eb-b48a-6e5c4bd41990</TermId>
        </TermInfo>
      </Terms>
    </h13ce263e7de44f8b22faf142f91590e>
    <ibcc2dd3f7fa43639dc0e22f7300983e xmlns="5849e390-3ec1-402e-9240-a3e34b85f545">
      <Terms xmlns="http://schemas.microsoft.com/office/infopath/2007/PartnerControls"/>
    </ibcc2dd3f7fa43639dc0e22f7300983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CC Document" ma:contentTypeID="0x010100E301ABA043B4B240A1DC3A308F1F012000B04106E4F43F16428AB33C1AAE203176" ma:contentTypeVersion="13" ma:contentTypeDescription="Create a new document." ma:contentTypeScope="" ma:versionID="fbf6ec2ccf8937b904c0ba6725b44ad3">
  <xsd:schema xmlns:xsd="http://www.w3.org/2001/XMLSchema" xmlns:xs="http://www.w3.org/2001/XMLSchema" xmlns:p="http://schemas.microsoft.com/office/2006/metadata/properties" xmlns:ns2="5849e390-3ec1-402e-9240-a3e34b85f545" xmlns:ns3="9953576d-419c-4c5a-a36c-6e63f34b95e7" targetNamespace="http://schemas.microsoft.com/office/2006/metadata/properties" ma:root="true" ma:fieldsID="daace84de13bf037f3f9f0b8a44a07b8" ns2:_="" ns3:_="">
    <xsd:import namespace="5849e390-3ec1-402e-9240-a3e34b85f545"/>
    <xsd:import namespace="9953576d-419c-4c5a-a36c-6e63f34b95e7"/>
    <xsd:element name="properties">
      <xsd:complexType>
        <xsd:sequence>
          <xsd:element name="documentManagement">
            <xsd:complexType>
              <xsd:all>
                <xsd:element ref="ns2:h13ce263e7de44f8b22faf142f91590e" minOccurs="0"/>
                <xsd:element ref="ns3:TaxCatchAll" minOccurs="0"/>
                <xsd:element ref="ns3:TaxCatchAllLabel" minOccurs="0"/>
                <xsd:element ref="ns2:f6dd6c54c4ea48f7b0ab5bdc5da524c9" minOccurs="0"/>
                <xsd:element ref="ns2:ibcc2dd3f7fa43639dc0e22f7300983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49e390-3ec1-402e-9240-a3e34b85f545" elementFormDefault="qualified">
    <xsd:import namespace="http://schemas.microsoft.com/office/2006/documentManagement/types"/>
    <xsd:import namespace="http://schemas.microsoft.com/office/infopath/2007/PartnerControls"/>
    <xsd:element name="h13ce263e7de44f8b22faf142f91590e" ma:index="8" nillable="true" ma:taxonomy="true" ma:internalName="h13ce263e7de44f8b22faf142f91590e" ma:taxonomyFieldName="Function" ma:displayName="Function" ma:readOnly="false" ma:default="" ma:fieldId="{113ce263-e7de-44f8-b22f-af142f91590e}" ma:sspId="70d6af5e-d018-4566-81cb-bde2c61e1864" ma:termSetId="37e3c5b8-748f-48ce-987b-ce64a3ccd682" ma:anchorId="00000000-0000-0000-0000-000000000000" ma:open="false" ma:isKeyword="false">
      <xsd:complexType>
        <xsd:sequence>
          <xsd:element ref="pc:Terms" minOccurs="0" maxOccurs="1"/>
        </xsd:sequence>
      </xsd:complexType>
    </xsd:element>
    <xsd:element name="f6dd6c54c4ea48f7b0ab5bdc5da524c9" ma:index="12" nillable="true" ma:taxonomy="true" ma:internalName="f6dd6c54c4ea48f7b0ab5bdc5da524c9" ma:taxonomyFieldName="Activity" ma:displayName="Activity" ma:default="" ma:fieldId="{f6dd6c54-c4ea-48f7-b0ab-5bdc5da524c9}" ma:sspId="70d6af5e-d018-4566-81cb-bde2c61e1864" ma:termSetId="6ad65f11-58a9-4890-a0d3-7c9c54c0c59c" ma:anchorId="00000000-0000-0000-0000-000000000000" ma:open="false" ma:isKeyword="false">
      <xsd:complexType>
        <xsd:sequence>
          <xsd:element ref="pc:Terms" minOccurs="0" maxOccurs="1"/>
        </xsd:sequence>
      </xsd:complexType>
    </xsd:element>
    <xsd:element name="ibcc2dd3f7fa43639dc0e22f7300983e" ma:index="14" nillable="true" ma:taxonomy="true" ma:internalName="ibcc2dd3f7fa43639dc0e22f7300983e" ma:taxonomyFieldName="Transaction" ma:displayName="Transaction" ma:default="" ma:fieldId="{2bcc2dd3-f7fa-4363-9dc0-e22f7300983e}" ma:taxonomyMulti="true" ma:sspId="70d6af5e-d018-4566-81cb-bde2c61e1864" ma:termSetId="ccae6d33-676c-462a-831e-38be65c56c1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953576d-419c-4c5a-a36c-6e63f34b95e7"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0d0e3666-bf19-4fa8-a4bc-fa5b4843facb}" ma:internalName="TaxCatchAll" ma:showField="CatchAllData" ma:web="9953576d-419c-4c5a-a36c-6e63f34b95e7">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0d0e3666-bf19-4fa8-a4bc-fa5b4843facb}" ma:internalName="TaxCatchAllLabel" ma:readOnly="true" ma:showField="CatchAllDataLabel" ma:web="9953576d-419c-4c5a-a36c-6e63f34b95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8920C6-DC52-47FB-911B-04510C748A45}">
  <ds:schemaRefs>
    <ds:schemaRef ds:uri="http://purl.org/dc/dcmitype/"/>
    <ds:schemaRef ds:uri="9953576d-419c-4c5a-a36c-6e63f34b95e7"/>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5849e390-3ec1-402e-9240-a3e34b85f545"/>
    <ds:schemaRef ds:uri="http://www.w3.org/XML/1998/namespace"/>
  </ds:schemaRefs>
</ds:datastoreItem>
</file>

<file path=customXml/itemProps2.xml><?xml version="1.0" encoding="utf-8"?>
<ds:datastoreItem xmlns:ds="http://schemas.openxmlformats.org/officeDocument/2006/customXml" ds:itemID="{9DFC2A0A-9662-4275-A0D0-98457FE39E9C}">
  <ds:schemaRefs>
    <ds:schemaRef ds:uri="http://schemas.microsoft.com/sharepoint/v3/contenttype/forms"/>
  </ds:schemaRefs>
</ds:datastoreItem>
</file>

<file path=customXml/itemProps3.xml><?xml version="1.0" encoding="utf-8"?>
<ds:datastoreItem xmlns:ds="http://schemas.openxmlformats.org/officeDocument/2006/customXml" ds:itemID="{3144A54B-1CF6-41CF-8383-0E7B4009FBE8}">
  <ds:schemaRefs>
    <ds:schemaRef ds:uri="5849e390-3ec1-402e-9240-a3e34b85f545"/>
    <ds:schemaRef ds:uri="9953576d-419c-4c5a-a36c-6e63f34b95e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456</TotalTime>
  <Words>10407</Words>
  <Application>Microsoft Office PowerPoint</Application>
  <PresentationFormat>On-screen Show (4:3)</PresentationFormat>
  <Paragraphs>1150</Paragraphs>
  <Slides>107</Slides>
  <Notes>79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107</vt:i4>
      </vt:variant>
    </vt:vector>
  </HeadingPairs>
  <TitlesOfParts>
    <vt:vector size="118" baseType="lpstr">
      <vt:lpstr>Arial</vt:lpstr>
      <vt:lpstr>Calibri</vt:lpstr>
      <vt:lpstr>Constantia</vt:lpstr>
      <vt:lpstr>Helvetica</vt:lpstr>
      <vt:lpstr>Inter</vt:lpstr>
      <vt:lpstr>Lato</vt:lpstr>
      <vt:lpstr>Times</vt:lpstr>
      <vt:lpstr>Times New Roman</vt:lpstr>
      <vt:lpstr>Verdana</vt:lpstr>
      <vt:lpstr>blank</vt:lpstr>
      <vt:lpstr>Office Theme</vt:lpstr>
      <vt:lpstr>Basic Drug Awareness</vt:lpstr>
      <vt:lpstr>Introductory Session</vt:lpstr>
      <vt:lpstr>PowerPoint Presentation</vt:lpstr>
      <vt:lpstr>Course Aims &amp; Outcomes</vt:lpstr>
      <vt:lpstr>How we will work</vt:lpstr>
      <vt:lpstr>Ground rules</vt:lpstr>
      <vt:lpstr>Your Learning goals</vt:lpstr>
      <vt:lpstr>What is a drug? </vt:lpstr>
      <vt:lpstr>What is a drug?</vt:lpstr>
      <vt:lpstr>The function of a drug</vt:lpstr>
      <vt:lpstr>PowerPoint Presentation</vt:lpstr>
      <vt:lpstr>PowerPoint Presentation</vt:lpstr>
      <vt:lpstr>PowerPoint Presentation</vt:lpstr>
      <vt:lpstr>  </vt:lpstr>
      <vt:lpstr>Constant evolution …</vt:lpstr>
      <vt:lpstr>PowerPoint Presentation</vt:lpstr>
      <vt:lpstr>An Empire built on opium</vt:lpstr>
      <vt:lpstr>PowerPoint Presentation</vt:lpstr>
      <vt:lpstr>PowerPoint Presentation</vt:lpstr>
      <vt:lpstr>National and International Regulation</vt:lpstr>
      <vt:lpstr>PowerPoint Presentation</vt:lpstr>
      <vt:lpstr>PowerPoint Presentation</vt:lpstr>
      <vt:lpstr>PowerPoint Presentation</vt:lpstr>
      <vt:lpstr>So, is this a Health or a Criminal Justice issue … ???</vt:lpstr>
      <vt:lpstr>1980’s Harm Reduction</vt:lpstr>
      <vt:lpstr>1990’s Drugs &amp; Crime A mess of reactive legislation</vt:lpstr>
      <vt:lpstr>PowerPoint Presentation</vt:lpstr>
      <vt:lpstr>Great drug users in history</vt:lpstr>
      <vt:lpstr>Great drug users in history</vt:lpstr>
      <vt:lpstr>Attitudes</vt:lpstr>
      <vt:lpstr>Attitudes</vt:lpstr>
      <vt:lpstr>Attitudes to Drugs &amp; Drugs Users</vt:lpstr>
      <vt:lpstr>Attitudes to Drugs and Drug Users</vt:lpstr>
      <vt:lpstr>PowerPoint Presentation</vt:lpstr>
      <vt:lpstr>Stigma</vt:lpstr>
      <vt:lpstr>PowerPoint Presentation</vt:lpstr>
      <vt:lpstr>PowerPoint Presentation</vt:lpstr>
      <vt:lpstr>PowerPoint Presentation</vt:lpstr>
      <vt:lpstr>Stigma</vt:lpstr>
      <vt:lpstr>PowerPoint Presentation</vt:lpstr>
      <vt:lpstr>Drug Types &amp; Their Effects</vt:lpstr>
      <vt:lpstr>PowerPoint Presentation</vt:lpstr>
      <vt:lpstr>Drug Types &amp; Their Effects</vt:lpstr>
      <vt:lpstr>Drug Types &amp; Their Effects</vt:lpstr>
      <vt:lpstr>Amphetamines (Speed)</vt:lpstr>
      <vt:lpstr>Anabolic Steroids</vt:lpstr>
      <vt:lpstr>Benzodiazepines</vt:lpstr>
      <vt:lpstr>Cannabis</vt:lpstr>
      <vt:lpstr>Cannabis Harm and Reduction</vt:lpstr>
      <vt:lpstr>Synthetic Cannabinoids (SCRAAs)</vt:lpstr>
      <vt:lpstr>Cocaine and Crack </vt:lpstr>
      <vt:lpstr>MDMA (Ecstasy)</vt:lpstr>
      <vt:lpstr>Heroin</vt:lpstr>
      <vt:lpstr>Ketamine</vt:lpstr>
      <vt:lpstr>LSD (Acid)</vt:lpstr>
      <vt:lpstr>PowerPoint Presentation</vt:lpstr>
      <vt:lpstr> Magic Mushrooms -Psilocybin </vt:lpstr>
      <vt:lpstr>PowerPoint Presentation</vt:lpstr>
      <vt:lpstr>PowerPoint Presentation</vt:lpstr>
      <vt:lpstr>PowerPoint Presentation</vt:lpstr>
      <vt:lpstr>PowerPoint Presentation</vt:lpstr>
      <vt:lpstr>Drugs &amp; the Law</vt:lpstr>
      <vt:lpstr>PowerPoint Presentation</vt:lpstr>
      <vt:lpstr>PowerPoint Presentation</vt:lpstr>
      <vt:lpstr>Class B</vt:lpstr>
      <vt:lpstr>Class C</vt:lpstr>
      <vt:lpstr>PowerPoint Presentation</vt:lpstr>
      <vt:lpstr>PowerPoint Presentation</vt:lpstr>
      <vt:lpstr>PowerPoint Presentation</vt:lpstr>
      <vt:lpstr>PowerPoint Presentation</vt:lpstr>
      <vt:lpstr>Novel Psychoactive Substances</vt:lpstr>
      <vt:lpstr>PowerPoint Presentation</vt:lpstr>
      <vt:lpstr>Psychoactive Substances Act (2016)</vt:lpstr>
      <vt:lpstr>PowerPoint Presentation</vt:lpstr>
      <vt:lpstr>Types of Drug Use</vt:lpstr>
      <vt:lpstr>Types of drug use</vt:lpstr>
      <vt:lpstr>Types of Risks</vt:lpstr>
      <vt:lpstr>Types of Risks</vt:lpstr>
      <vt:lpstr>Types of Risks</vt:lpstr>
      <vt:lpstr>Types of Risks</vt:lpstr>
      <vt:lpstr>PowerPoint Presentation</vt:lpstr>
      <vt:lpstr>PowerPoint Presentation</vt:lpstr>
      <vt:lpstr>Who develops drug problems?</vt:lpstr>
      <vt:lpstr>PowerPoint Presentation</vt:lpstr>
      <vt:lpstr>PowerPoint Presentation</vt:lpstr>
      <vt:lpstr> What is different about these young people? </vt:lpstr>
      <vt:lpstr>Life Course</vt:lpstr>
      <vt:lpstr>Adverse Childhood Experiences</vt:lpstr>
      <vt:lpstr>PowerPoint Presentation</vt:lpstr>
      <vt:lpstr>Risk factors are accumulative </vt:lpstr>
      <vt:lpstr>Pathways – Development &amp; Risk</vt:lpstr>
      <vt:lpstr>Risks are not even</vt:lpstr>
      <vt:lpstr>Cornwall</vt:lpstr>
      <vt:lpstr>Addiction and dependence</vt:lpstr>
      <vt:lpstr>PowerPoint Presentation</vt:lpstr>
      <vt:lpstr>What is ‘Tolerance’?</vt:lpstr>
      <vt:lpstr>Dependence, ‘Motivation’ &amp; Change </vt:lpstr>
      <vt:lpstr>PowerPoint Presentation</vt:lpstr>
      <vt:lpstr>What contributes to the best outcomes?  </vt:lpstr>
      <vt:lpstr>What contributes to the best outcomes?  Clue: It’s not ‘motivation’</vt:lpstr>
      <vt:lpstr>What contributes to the best outcomes?  Clue: It’s not ‘motivation’</vt:lpstr>
      <vt:lpstr>What Works?</vt:lpstr>
      <vt:lpstr>What help is available?</vt:lpstr>
      <vt:lpstr>PowerPoint Presentation</vt:lpstr>
      <vt:lpstr>PowerPoint Presentation</vt:lpstr>
      <vt:lpstr> Recovery - ‘An individual person-centred journey’ Recovery Capital: </vt:lpstr>
      <vt:lpstr>Useful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Drug Awareness</dc:title>
  <dc:creator>Liz Howard</dc:creator>
  <cp:lastModifiedBy>Liz Howard</cp:lastModifiedBy>
  <cp:revision>37</cp:revision>
  <cp:lastPrinted>2022-02-24T15:26:04Z</cp:lastPrinted>
  <dcterms:created xsi:type="dcterms:W3CDTF">2021-02-04T11:22:20Z</dcterms:created>
  <dcterms:modified xsi:type="dcterms:W3CDTF">2026-06-18T15:48:58Z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0x010100E301ABA043B4B240A1DC3A308F1F012000B04106E4F43F16428AB33C1AAE203176</vt:lpwstr>
  </property>
  <property fmtid="{D5CDD505-2E9C-101B-9397-08002B2CF9AE}" pid="3" name="MSIP_Label_65bade86-969a-4cfc-8d70-99d1f0adeaba_Enabled">
    <vt:lpwstr>true</vt:lpwstr>
  </property>
  <property fmtid="{D5CDD505-2E9C-101B-9397-08002B2CF9AE}" pid="4" name="MSIP_Label_65bade86-969a-4cfc-8d70-99d1f0adeaba_SetDate">
    <vt:lpwstr>2022-05-23T17:00:35Z</vt:lpwstr>
  </property>
  <property fmtid="{D5CDD505-2E9C-101B-9397-08002B2CF9AE}" pid="5" name="MSIP_Label_65bade86-969a-4cfc-8d70-99d1f0adeaba_Method">
    <vt:lpwstr>Standard</vt:lpwstr>
  </property>
  <property fmtid="{D5CDD505-2E9C-101B-9397-08002B2CF9AE}" pid="6" name="MSIP_Label_65bade86-969a-4cfc-8d70-99d1f0adeaba_Name">
    <vt:lpwstr>65bade86-969a-4cfc-8d70-99d1f0adeaba</vt:lpwstr>
  </property>
  <property fmtid="{D5CDD505-2E9C-101B-9397-08002B2CF9AE}" pid="7" name="MSIP_Label_65bade86-969a-4cfc-8d70-99d1f0adeaba_SiteId">
    <vt:lpwstr>efaa16aa-d1de-4d58-ba2e-2833fdfdd29f</vt:lpwstr>
  </property>
  <property fmtid="{D5CDD505-2E9C-101B-9397-08002B2CF9AE}" pid="8" name="MSIP_Label_65bade86-969a-4cfc-8d70-99d1f0adeaba_ActionId">
    <vt:lpwstr>0b38b1d2-c95d-4f7e-881c-879ed488ec8b</vt:lpwstr>
  </property>
  <property fmtid="{D5CDD505-2E9C-101B-9397-08002B2CF9AE}" pid="9" name="MSIP_Label_65bade86-969a-4cfc-8d70-99d1f0adeaba_ContentBits">
    <vt:lpwstr>1</vt:lpwstr>
  </property>
  <property fmtid="{D5CDD505-2E9C-101B-9397-08002B2CF9AE}" pid="10" name="Order">
    <vt:r8>100</vt:r8>
  </property>
  <property fmtid="{D5CDD505-2E9C-101B-9397-08002B2CF9AE}" pid="11" name="Function">
    <vt:lpwstr>1;#Community Safety|dd8cbcb7-49db-49eb-b48a-6e5c4bd41990</vt:lpwstr>
  </property>
  <property fmtid="{D5CDD505-2E9C-101B-9397-08002B2CF9AE}" pid="12" name="Activity">
    <vt:lpwstr>6;#Drugs and Alcohol|a9cce27c-e649-48e7-a7a1-7996b70e63e3</vt:lpwstr>
  </property>
  <property fmtid="{D5CDD505-2E9C-101B-9397-08002B2CF9AE}" pid="13" name="Transaction">
    <vt:lpwstr/>
  </property>
  <property fmtid="{D5CDD505-2E9C-101B-9397-08002B2CF9AE}" pid="14" name="MediaServiceImageTags">
    <vt:lpwstr/>
  </property>
  <property fmtid="{D5CDD505-2E9C-101B-9397-08002B2CF9AE}" pid="15" name="lcf76f155ced4ddcb4097134ff3c332f">
    <vt:lpwstr/>
  </property>
  <property fmtid="{D5CDD505-2E9C-101B-9397-08002B2CF9AE}" pid="16" name="_ExtendedDescription">
    <vt:lpwstr/>
  </property>
</Properties>
</file>