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0.xml" ContentType="application/vnd.openxmlformats-officedocument.presentationml.tags+xml"/>
  <Override PartName="/ppt/notesSlides/notesSlide28.xml" ContentType="application/vnd.openxmlformats-officedocument.presentationml.notesSlide+xml"/>
  <Override PartName="/ppt/tags/tag21.xml" ContentType="application/vnd.openxmlformats-officedocument.presentationml.tags+xml"/>
  <Override PartName="/ppt/notesSlides/notesSlide29.xml" ContentType="application/vnd.openxmlformats-officedocument.presentationml.notesSlide+xml"/>
  <Override PartName="/ppt/tags/tag22.xml" ContentType="application/vnd.openxmlformats-officedocument.presentationml.tags+xml"/>
  <Override PartName="/ppt/notesSlides/notesSlide30.xml" ContentType="application/vnd.openxmlformats-officedocument.presentationml.notesSlide+xml"/>
  <Override PartName="/ppt/tags/tag23.xml" ContentType="application/vnd.openxmlformats-officedocument.presentationml.tags+xml"/>
  <Override PartName="/ppt/notesSlides/notesSlide31.xml" ContentType="application/vnd.openxmlformats-officedocument.presentationml.notesSlide+xml"/>
  <Override PartName="/ppt/tags/tag24.xml" ContentType="application/vnd.openxmlformats-officedocument.presentationml.tags+xml"/>
  <Override PartName="/ppt/notesSlides/notesSlide32.xml" ContentType="application/vnd.openxmlformats-officedocument.presentationml.notesSlide+xml"/>
  <Override PartName="/ppt/tags/tag25.xml" ContentType="application/vnd.openxmlformats-officedocument.presentationml.tags+xml"/>
  <Override PartName="/ppt/notesSlides/notesSlide33.xml" ContentType="application/vnd.openxmlformats-officedocument.presentationml.notesSlide+xml"/>
  <Override PartName="/ppt/tags/tag26.xml" ContentType="application/vnd.openxmlformats-officedocument.presentationml.tags+xml"/>
  <Override PartName="/ppt/notesSlides/notesSlide3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40.xml" ContentType="application/vnd.openxmlformats-officedocument.presentationml.notesSlide+xml"/>
  <Override PartName="/ppt/tags/tag53.xml" ContentType="application/vnd.openxmlformats-officedocument.presentationml.tags+xml"/>
  <Override PartName="/ppt/notesSlides/notesSlide41.xml" ContentType="application/vnd.openxmlformats-officedocument.presentationml.notesSlide+xml"/>
  <Override PartName="/ppt/tags/tag54.xml" ContentType="application/vnd.openxmlformats-officedocument.presentationml.tags+xml"/>
  <Override PartName="/ppt/notesSlides/notesSlide42.xml" ContentType="application/vnd.openxmlformats-officedocument.presentationml.notesSlide+xml"/>
  <Override PartName="/ppt/tags/tag55.xml" ContentType="application/vnd.openxmlformats-officedocument.presentationml.tags+xml"/>
  <Override PartName="/ppt/notesSlides/notesSlide43.xml" ContentType="application/vnd.openxmlformats-officedocument.presentationml.notesSlide+xml"/>
  <Override PartName="/ppt/tags/tag56.xml" ContentType="application/vnd.openxmlformats-officedocument.presentationml.tags+xml"/>
  <Override PartName="/ppt/notesSlides/notesSlide44.xml" ContentType="application/vnd.openxmlformats-officedocument.presentationml.notesSlide+xml"/>
  <Override PartName="/ppt/tags/tag57.xml" ContentType="application/vnd.openxmlformats-officedocument.presentationml.tags+xml"/>
  <Override PartName="/ppt/notesSlides/notesSlide45.xml" ContentType="application/vnd.openxmlformats-officedocument.presentationml.notesSlide+xml"/>
  <Override PartName="/ppt/tags/tag58.xml" ContentType="application/vnd.openxmlformats-officedocument.presentationml.tags+xml"/>
  <Override PartName="/ppt/notesSlides/notesSlide46.xml" ContentType="application/vnd.openxmlformats-officedocument.presentationml.notesSlide+xml"/>
  <Override PartName="/ppt/tags/tag59.xml" ContentType="application/vnd.openxmlformats-officedocument.presentationml.tags+xml"/>
  <Override PartName="/ppt/notesSlides/notesSlide47.xml" ContentType="application/vnd.openxmlformats-officedocument.presentationml.notesSlide+xml"/>
  <Override PartName="/ppt/tags/tag60.xml" ContentType="application/vnd.openxmlformats-officedocument.presentationml.tags+xml"/>
  <Override PartName="/ppt/notesSlides/notesSlide48.xml" ContentType="application/vnd.openxmlformats-officedocument.presentationml.notesSlide+xml"/>
  <Override PartName="/ppt/tags/tag61.xml" ContentType="application/vnd.openxmlformats-officedocument.presentationml.tags+xml"/>
  <Override PartName="/ppt/notesSlides/notesSlide49.xml" ContentType="application/vnd.openxmlformats-officedocument.presentationml.notesSlide+xml"/>
  <Override PartName="/ppt/tags/tag62.xml" ContentType="application/vnd.openxmlformats-officedocument.presentationml.tags+xml"/>
  <Override PartName="/ppt/notesSlides/notesSlide50.xml" ContentType="application/vnd.openxmlformats-officedocument.presentationml.notesSlide+xml"/>
  <Override PartName="/ppt/tags/tag63.xml" ContentType="application/vnd.openxmlformats-officedocument.presentationml.tags+xml"/>
  <Override PartName="/ppt/notesSlides/notesSlide51.xml" ContentType="application/vnd.openxmlformats-officedocument.presentationml.notesSlide+xml"/>
  <Override PartName="/ppt/tags/tag64.xml" ContentType="application/vnd.openxmlformats-officedocument.presentationml.tags+xml"/>
  <Override PartName="/ppt/notesSlides/notesSlide52.xml" ContentType="application/vnd.openxmlformats-officedocument.presentationml.notesSlide+xml"/>
  <Override PartName="/ppt/tags/tag65.xml" ContentType="application/vnd.openxmlformats-officedocument.presentationml.tags+xml"/>
  <Override PartName="/ppt/notesSlides/notesSlide53.xml" ContentType="application/vnd.openxmlformats-officedocument.presentationml.notesSlide+xml"/>
  <Override PartName="/ppt/tags/tag66.xml" ContentType="application/vnd.openxmlformats-officedocument.presentationml.tags+xml"/>
  <Override PartName="/ppt/notesSlides/notesSlide54.xml" ContentType="application/vnd.openxmlformats-officedocument.presentationml.notesSlide+xml"/>
  <Override PartName="/ppt/tags/tag67.xml" ContentType="application/vnd.openxmlformats-officedocument.presentationml.tags+xml"/>
  <Override PartName="/ppt/notesSlides/notesSlide55.xml" ContentType="application/vnd.openxmlformats-officedocument.presentationml.notesSlide+xml"/>
  <Override PartName="/ppt/tags/tag68.xml" ContentType="application/vnd.openxmlformats-officedocument.presentationml.tags+xml"/>
  <Override PartName="/ppt/notesSlides/notesSlide56.xml" ContentType="application/vnd.openxmlformats-officedocument.presentationml.notesSlide+xml"/>
  <Override PartName="/ppt/tags/tag69.xml" ContentType="application/vnd.openxmlformats-officedocument.presentationml.tags+xml"/>
  <Override PartName="/ppt/notesSlides/notesSlide57.xml" ContentType="application/vnd.openxmlformats-officedocument.presentationml.notesSlide+xml"/>
  <Override PartName="/ppt/tags/tag70.xml" ContentType="application/vnd.openxmlformats-officedocument.presentationml.tags+xml"/>
  <Override PartName="/ppt/notesSlides/notesSlide58.xml" ContentType="application/vnd.openxmlformats-officedocument.presentationml.notesSlide+xml"/>
  <Override PartName="/ppt/tags/tag71.xml" ContentType="application/vnd.openxmlformats-officedocument.presentationml.tags+xml"/>
  <Override PartName="/ppt/notesSlides/notesSlide59.xml" ContentType="application/vnd.openxmlformats-officedocument.presentationml.notesSlide+xml"/>
  <Override PartName="/ppt/tags/tag72.xml" ContentType="application/vnd.openxmlformats-officedocument.presentationml.tags+xml"/>
  <Override PartName="/ppt/notesSlides/notesSlide60.xml" ContentType="application/vnd.openxmlformats-officedocument.presentationml.notesSlide+xml"/>
  <Override PartName="/ppt/tags/tag73.xml" ContentType="application/vnd.openxmlformats-officedocument.presentationml.tags+xml"/>
  <Override PartName="/ppt/notesSlides/notesSlide61.xml" ContentType="application/vnd.openxmlformats-officedocument.presentationml.notesSlide+xml"/>
  <Override PartName="/ppt/tags/tag74.xml" ContentType="application/vnd.openxmlformats-officedocument.presentationml.tags+xml"/>
  <Override PartName="/ppt/notesSlides/notesSlide62.xml" ContentType="application/vnd.openxmlformats-officedocument.presentationml.notesSlide+xml"/>
  <Override PartName="/ppt/tags/tag75.xml" ContentType="application/vnd.openxmlformats-officedocument.presentationml.tags+xml"/>
  <Override PartName="/ppt/notesSlides/notesSlide63.xml" ContentType="application/vnd.openxmlformats-officedocument.presentationml.notesSlide+xml"/>
  <Override PartName="/ppt/tags/tag76.xml" ContentType="application/vnd.openxmlformats-officedocument.presentationml.tags+xml"/>
  <Override PartName="/ppt/notesSlides/notesSlide64.xml" ContentType="application/vnd.openxmlformats-officedocument.presentationml.notesSlide+xml"/>
  <Override PartName="/ppt/tags/tag77.xml" ContentType="application/vnd.openxmlformats-officedocument.presentationml.tags+xml"/>
  <Override PartName="/ppt/notesSlides/notesSlide65.xml" ContentType="application/vnd.openxmlformats-officedocument.presentationml.notesSlide+xml"/>
  <Override PartName="/ppt/tags/tag78.xml" ContentType="application/vnd.openxmlformats-officedocument.presentationml.tags+xml"/>
  <Override PartName="/ppt/notesSlides/notesSlide66.xml" ContentType="application/vnd.openxmlformats-officedocument.presentationml.notesSlide+xml"/>
  <Override PartName="/ppt/tags/tag79.xml" ContentType="application/vnd.openxmlformats-officedocument.presentationml.tags+xml"/>
  <Override PartName="/ppt/notesSlides/notesSlide67.xml" ContentType="application/vnd.openxmlformats-officedocument.presentationml.notesSlide+xml"/>
  <Override PartName="/ppt/tags/tag80.xml" ContentType="application/vnd.openxmlformats-officedocument.presentationml.tags+xml"/>
  <Override PartName="/ppt/notesSlides/notesSlide68.xml" ContentType="application/vnd.openxmlformats-officedocument.presentationml.notesSlide+xml"/>
  <Override PartName="/ppt/tags/tag81.xml" ContentType="application/vnd.openxmlformats-officedocument.presentationml.tags+xml"/>
  <Override PartName="/ppt/notesSlides/notesSlide69.xml" ContentType="application/vnd.openxmlformats-officedocument.presentationml.notesSlide+xml"/>
  <Override PartName="/ppt/tags/tag82.xml" ContentType="application/vnd.openxmlformats-officedocument.presentationml.tags+xml"/>
  <Override PartName="/ppt/notesSlides/notesSlide70.xml" ContentType="application/vnd.openxmlformats-officedocument.presentationml.notesSlide+xml"/>
  <Override PartName="/ppt/tags/tag83.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tags/tag84.xml" ContentType="application/vnd.openxmlformats-officedocument.presentationml.tags+xml"/>
  <Override PartName="/ppt/notesSlides/notesSlide73.xml" ContentType="application/vnd.openxmlformats-officedocument.presentationml.notesSlide+xml"/>
  <Override PartName="/ppt/tags/tag85.xml" ContentType="application/vnd.openxmlformats-officedocument.presentationml.tags+xml"/>
  <Override PartName="/ppt/notesSlides/notesSlide74.xml" ContentType="application/vnd.openxmlformats-officedocument.presentationml.notesSlide+xml"/>
  <Override PartName="/ppt/tags/tag86.xml" ContentType="application/vnd.openxmlformats-officedocument.presentationml.tags+xml"/>
  <Override PartName="/ppt/notesSlides/notesSlide75.xml" ContentType="application/vnd.openxmlformats-officedocument.presentationml.notesSlide+xml"/>
  <Override PartName="/ppt/tags/tag87.xml" ContentType="application/vnd.openxmlformats-officedocument.presentationml.tags+xml"/>
  <Override PartName="/ppt/notesSlides/notesSlide76.xml" ContentType="application/vnd.openxmlformats-officedocument.presentationml.notesSlide+xml"/>
  <Override PartName="/ppt/tags/tag88.xml" ContentType="application/vnd.openxmlformats-officedocument.presentationml.tags+xml"/>
  <Override PartName="/ppt/notesSlides/notesSlide77.xml" ContentType="application/vnd.openxmlformats-officedocument.presentationml.notesSlide+xml"/>
  <Override PartName="/ppt/tags/tag89.xml" ContentType="application/vnd.openxmlformats-officedocument.presentationml.tags+xml"/>
  <Override PartName="/ppt/notesSlides/notesSlide78.xml" ContentType="application/vnd.openxmlformats-officedocument.presentationml.notesSlide+xml"/>
  <Override PartName="/ppt/tags/tag90.xml" ContentType="application/vnd.openxmlformats-officedocument.presentationml.tags+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tags/tag91.xml" ContentType="application/vnd.openxmlformats-officedocument.presentationml.tags+xml"/>
  <Override PartName="/ppt/notesSlides/notesSlide81.xml" ContentType="application/vnd.openxmlformats-officedocument.presentationml.notesSlide+xml"/>
  <Override PartName="/ppt/tags/tag92.xml" ContentType="application/vnd.openxmlformats-officedocument.presentationml.tags+xml"/>
  <Override PartName="/ppt/notesSlides/notesSlide8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09"/>
  </p:notesMasterIdLst>
  <p:handoutMasterIdLst>
    <p:handoutMasterId r:id="rId110"/>
  </p:handoutMasterIdLst>
  <p:sldIdLst>
    <p:sldId id="256" r:id="rId6"/>
    <p:sldId id="352" r:id="rId7"/>
    <p:sldId id="551" r:id="rId8"/>
    <p:sldId id="552" r:id="rId9"/>
    <p:sldId id="553" r:id="rId10"/>
    <p:sldId id="554" r:id="rId11"/>
    <p:sldId id="555" r:id="rId12"/>
    <p:sldId id="1198" r:id="rId13"/>
    <p:sldId id="1199" r:id="rId14"/>
    <p:sldId id="1200" r:id="rId15"/>
    <p:sldId id="1201" r:id="rId16"/>
    <p:sldId id="1203" r:id="rId17"/>
    <p:sldId id="1204" r:id="rId18"/>
    <p:sldId id="357" r:id="rId19"/>
    <p:sldId id="358" r:id="rId20"/>
    <p:sldId id="525" r:id="rId21"/>
    <p:sldId id="464" r:id="rId22"/>
    <p:sldId id="433" r:id="rId23"/>
    <p:sldId id="529" r:id="rId24"/>
    <p:sldId id="540" r:id="rId25"/>
    <p:sldId id="541" r:id="rId26"/>
    <p:sldId id="429" r:id="rId27"/>
    <p:sldId id="361" r:id="rId28"/>
    <p:sldId id="362" r:id="rId29"/>
    <p:sldId id="430" r:id="rId30"/>
    <p:sldId id="542" r:id="rId31"/>
    <p:sldId id="543" r:id="rId32"/>
    <p:sldId id="514" r:id="rId33"/>
    <p:sldId id="1205" r:id="rId34"/>
    <p:sldId id="414" r:id="rId35"/>
    <p:sldId id="1207" r:id="rId36"/>
    <p:sldId id="1209" r:id="rId37"/>
    <p:sldId id="1210" r:id="rId38"/>
    <p:sldId id="386" r:id="rId39"/>
    <p:sldId id="1211" r:id="rId40"/>
    <p:sldId id="530" r:id="rId41"/>
    <p:sldId id="531" r:id="rId42"/>
    <p:sldId id="532" r:id="rId43"/>
    <p:sldId id="1212" r:id="rId44"/>
    <p:sldId id="1227" r:id="rId45"/>
    <p:sldId id="1240" r:id="rId46"/>
    <p:sldId id="1228" r:id="rId47"/>
    <p:sldId id="1241" r:id="rId48"/>
    <p:sldId id="280" r:id="rId49"/>
    <p:sldId id="1224" r:id="rId50"/>
    <p:sldId id="1226" r:id="rId51"/>
    <p:sldId id="1225" r:id="rId52"/>
    <p:sldId id="474" r:id="rId53"/>
    <p:sldId id="476" r:id="rId54"/>
    <p:sldId id="478" r:id="rId55"/>
    <p:sldId id="480" r:id="rId56"/>
    <p:sldId id="481" r:id="rId57"/>
    <p:sldId id="482" r:id="rId58"/>
    <p:sldId id="484" r:id="rId59"/>
    <p:sldId id="487" r:id="rId60"/>
    <p:sldId id="490" r:id="rId61"/>
    <p:sldId id="492" r:id="rId62"/>
    <p:sldId id="496" r:id="rId63"/>
    <p:sldId id="1243" r:id="rId64"/>
    <p:sldId id="498" r:id="rId65"/>
    <p:sldId id="1245" r:id="rId66"/>
    <p:sldId id="515" r:id="rId67"/>
    <p:sldId id="1310" r:id="rId68"/>
    <p:sldId id="1311" r:id="rId69"/>
    <p:sldId id="1312" r:id="rId70"/>
    <p:sldId id="1313" r:id="rId71"/>
    <p:sldId id="1251" r:id="rId72"/>
    <p:sldId id="1252" r:id="rId73"/>
    <p:sldId id="1253" r:id="rId74"/>
    <p:sldId id="1254" r:id="rId75"/>
    <p:sldId id="1255" r:id="rId76"/>
    <p:sldId id="1256" r:id="rId77"/>
    <p:sldId id="1257" r:id="rId78"/>
    <p:sldId id="1258" r:id="rId79"/>
    <p:sldId id="1259" r:id="rId80"/>
    <p:sldId id="1260" r:id="rId81"/>
    <p:sldId id="1261" r:id="rId82"/>
    <p:sldId id="1262" r:id="rId83"/>
    <p:sldId id="1263" r:id="rId84"/>
    <p:sldId id="1264" r:id="rId85"/>
    <p:sldId id="1265" r:id="rId86"/>
    <p:sldId id="1266" r:id="rId87"/>
    <p:sldId id="1267" r:id="rId88"/>
    <p:sldId id="1268" r:id="rId89"/>
    <p:sldId id="1269" r:id="rId90"/>
    <p:sldId id="1270" r:id="rId91"/>
    <p:sldId id="1271" r:id="rId92"/>
    <p:sldId id="1272" r:id="rId93"/>
    <p:sldId id="1273" r:id="rId94"/>
    <p:sldId id="1274" r:id="rId95"/>
    <p:sldId id="1275" r:id="rId96"/>
    <p:sldId id="1291" r:id="rId97"/>
    <p:sldId id="1292" r:id="rId98"/>
    <p:sldId id="1316" r:id="rId99"/>
    <p:sldId id="1317" r:id="rId100"/>
    <p:sldId id="1295" r:id="rId101"/>
    <p:sldId id="1304" r:id="rId102"/>
    <p:sldId id="1305" r:id="rId103"/>
    <p:sldId id="1306" r:id="rId104"/>
    <p:sldId id="1296" r:id="rId105"/>
    <p:sldId id="1297" r:id="rId106"/>
    <p:sldId id="1298" r:id="rId107"/>
    <p:sldId id="1299" r:id="rId10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1EA93E8-D200-4DA2-96B3-AD65AA2D3F5C}">
          <p14:sldIdLst>
            <p14:sldId id="256"/>
            <p14:sldId id="352"/>
            <p14:sldId id="551"/>
            <p14:sldId id="552"/>
            <p14:sldId id="553"/>
            <p14:sldId id="554"/>
            <p14:sldId id="555"/>
            <p14:sldId id="1198"/>
            <p14:sldId id="1199"/>
            <p14:sldId id="1200"/>
            <p14:sldId id="1201"/>
            <p14:sldId id="1203"/>
            <p14:sldId id="1204"/>
            <p14:sldId id="357"/>
            <p14:sldId id="358"/>
            <p14:sldId id="525"/>
            <p14:sldId id="464"/>
            <p14:sldId id="433"/>
            <p14:sldId id="529"/>
            <p14:sldId id="540"/>
            <p14:sldId id="541"/>
            <p14:sldId id="429"/>
            <p14:sldId id="361"/>
            <p14:sldId id="362"/>
            <p14:sldId id="430"/>
            <p14:sldId id="542"/>
            <p14:sldId id="543"/>
            <p14:sldId id="514"/>
            <p14:sldId id="1205"/>
            <p14:sldId id="414"/>
            <p14:sldId id="1207"/>
            <p14:sldId id="1209"/>
            <p14:sldId id="1210"/>
            <p14:sldId id="386"/>
            <p14:sldId id="1211"/>
            <p14:sldId id="530"/>
            <p14:sldId id="531"/>
            <p14:sldId id="532"/>
            <p14:sldId id="1212"/>
            <p14:sldId id="1227"/>
            <p14:sldId id="1240"/>
            <p14:sldId id="1228"/>
            <p14:sldId id="1241"/>
            <p14:sldId id="280"/>
            <p14:sldId id="1224"/>
            <p14:sldId id="1226"/>
            <p14:sldId id="1225"/>
            <p14:sldId id="474"/>
            <p14:sldId id="476"/>
            <p14:sldId id="478"/>
            <p14:sldId id="480"/>
            <p14:sldId id="481"/>
            <p14:sldId id="482"/>
            <p14:sldId id="484"/>
            <p14:sldId id="487"/>
            <p14:sldId id="490"/>
            <p14:sldId id="492"/>
            <p14:sldId id="496"/>
            <p14:sldId id="1243"/>
            <p14:sldId id="498"/>
            <p14:sldId id="1245"/>
            <p14:sldId id="515"/>
            <p14:sldId id="1310"/>
            <p14:sldId id="1311"/>
            <p14:sldId id="1312"/>
            <p14:sldId id="1313"/>
            <p14:sldId id="1251"/>
            <p14:sldId id="1252"/>
            <p14:sldId id="1253"/>
            <p14:sldId id="1254"/>
            <p14:sldId id="1255"/>
            <p14:sldId id="1256"/>
            <p14:sldId id="1257"/>
            <p14:sldId id="1258"/>
            <p14:sldId id="1259"/>
            <p14:sldId id="1260"/>
            <p14:sldId id="1261"/>
            <p14:sldId id="1262"/>
            <p14:sldId id="1263"/>
            <p14:sldId id="1264"/>
            <p14:sldId id="1265"/>
            <p14:sldId id="1266"/>
            <p14:sldId id="1267"/>
            <p14:sldId id="1268"/>
            <p14:sldId id="1269"/>
            <p14:sldId id="1270"/>
            <p14:sldId id="1271"/>
            <p14:sldId id="1272"/>
            <p14:sldId id="1273"/>
            <p14:sldId id="1274"/>
            <p14:sldId id="1275"/>
            <p14:sldId id="1291"/>
            <p14:sldId id="1292"/>
            <p14:sldId id="1316"/>
            <p14:sldId id="1317"/>
            <p14:sldId id="1295"/>
            <p14:sldId id="1304"/>
            <p14:sldId id="1305"/>
            <p14:sldId id="1306"/>
            <p14:sldId id="1296"/>
            <p14:sldId id="1297"/>
            <p14:sldId id="1298"/>
            <p14:sldId id="129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z Howard" initials="LH" lastIdx="2" clrIdx="0">
    <p:extLst>
      <p:ext uri="{19B8F6BF-5375-455C-9EA6-DF929625EA0E}">
        <p15:presenceInfo xmlns:p15="http://schemas.microsoft.com/office/powerpoint/2012/main" userId="S::Liz.Howard@cornwall.gov.uk::0c4ccfb9-d753-42c4-865a-ca095ac4e8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FF00"/>
    <a:srgbClr val="FF4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289604-748D-41C5-9B88-4C1071744F38}" v="3" dt="2023-09-11T12:21:42.1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77" autoAdjust="0"/>
  </p:normalViewPr>
  <p:slideViewPr>
    <p:cSldViewPr>
      <p:cViewPr varScale="1">
        <p:scale>
          <a:sx n="84" d="100"/>
          <a:sy n="84" d="100"/>
        </p:scale>
        <p:origin x="77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5" d="100"/>
          <a:sy n="45" d="100"/>
        </p:scale>
        <p:origin x="3090" y="5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presProps" Target="pres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handoutMaster" Target="handoutMasters/handoutMaster1.xml"/><Relationship Id="rId115"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notesMaster" Target="notesMasters/notesMaster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4AB490D-6F5F-4DF0-96A9-720063477849}" type="datetimeFigureOut">
              <a:rPr lang="en-GB" smtClean="0"/>
              <a:t>11/09/2023</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0EB694D-9334-415E-B062-0B7D0BFB4CAE}" type="slidenum">
              <a:rPr lang="en-GB" smtClean="0"/>
              <a:t>‹#›</a:t>
            </a:fld>
            <a:endParaRPr lang="en-GB"/>
          </a:p>
        </p:txBody>
      </p:sp>
    </p:spTree>
    <p:extLst>
      <p:ext uri="{BB962C8B-B14F-4D97-AF65-F5344CB8AC3E}">
        <p14:creationId xmlns:p14="http://schemas.microsoft.com/office/powerpoint/2010/main" val="1447715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F53FD59-9757-4FC2-A0F4-92CD15F3AE97}" type="datetimeFigureOut">
              <a:rPr lang="en-GB" smtClean="0"/>
              <a:t>11/09/2023</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0CBA6D5-0B23-4168-BD0A-E2F4B3956292}" type="slidenum">
              <a:rPr lang="en-GB" smtClean="0"/>
              <a:t>‹#›</a:t>
            </a:fld>
            <a:endParaRPr lang="en-GB" dirty="0"/>
          </a:p>
        </p:txBody>
      </p:sp>
    </p:spTree>
    <p:extLst>
      <p:ext uri="{BB962C8B-B14F-4D97-AF65-F5344CB8AC3E}">
        <p14:creationId xmlns:p14="http://schemas.microsoft.com/office/powerpoint/2010/main" val="553586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en.wikipedia.org/wiki/Turkey" TargetMode="External"/><Relationship Id="rId13" Type="http://schemas.openxmlformats.org/officeDocument/2006/relationships/hyperlink" Target="https://en.wikipedia.org/wiki/Tobacco#cite_note-10" TargetMode="External"/><Relationship Id="rId18" Type="http://schemas.openxmlformats.org/officeDocument/2006/relationships/hyperlink" Target="https://en.wikipedia.org/wiki/Beer" TargetMode="External"/><Relationship Id="rId26" Type="http://schemas.openxmlformats.org/officeDocument/2006/relationships/hyperlink" Target="https://en.wikipedia.org/wiki/BBC" TargetMode="External"/><Relationship Id="rId3" Type="http://schemas.openxmlformats.org/officeDocument/2006/relationships/hyperlink" Target="https://en.wikipedia.org/wiki/Yemen" TargetMode="External"/><Relationship Id="rId21" Type="http://schemas.openxmlformats.org/officeDocument/2006/relationships/hyperlink" Target="https://en.wikipedia.org/wiki/Gin#cite_note-11" TargetMode="External"/><Relationship Id="rId7" Type="http://schemas.openxmlformats.org/officeDocument/2006/relationships/hyperlink" Target="https://en.wikipedia.org/wiki/Persia" TargetMode="External"/><Relationship Id="rId12" Type="http://schemas.openxmlformats.org/officeDocument/2006/relationships/hyperlink" Target="https://en.wikipedia.org/wiki/Tobacco#cite_note-9" TargetMode="External"/><Relationship Id="rId17" Type="http://schemas.openxmlformats.org/officeDocument/2006/relationships/hyperlink" Target="https://en.wikipedia.org/wiki/Barley" TargetMode="External"/><Relationship Id="rId25" Type="http://schemas.openxmlformats.org/officeDocument/2006/relationships/hyperlink" Target="https://en.wikipedia.org/wiki/Beer_Street_and_Gin_Lane" TargetMode="External"/><Relationship Id="rId2" Type="http://schemas.openxmlformats.org/officeDocument/2006/relationships/slide" Target="../slides/slide15.xml"/><Relationship Id="rId16" Type="http://schemas.openxmlformats.org/officeDocument/2006/relationships/hyperlink" Target="https://en.wikipedia.org/wiki/Brandy" TargetMode="External"/><Relationship Id="rId20" Type="http://schemas.openxmlformats.org/officeDocument/2006/relationships/hyperlink" Target="https://en.wikipedia.org/wiki/Gin#cite_note-10" TargetMode="External"/><Relationship Id="rId29" Type="http://schemas.openxmlformats.org/officeDocument/2006/relationships/hyperlink" Target="https://en.wikipedia.org/wiki/Pot_still" TargetMode="External"/><Relationship Id="rId1" Type="http://schemas.openxmlformats.org/officeDocument/2006/relationships/notesMaster" Target="../notesMasters/notesMaster1.xml"/><Relationship Id="rId6" Type="http://schemas.openxmlformats.org/officeDocument/2006/relationships/hyperlink" Target="https://en.wikipedia.org/wiki/Coffee#cite_note-Coffee:_A_dark_history-6" TargetMode="External"/><Relationship Id="rId11" Type="http://schemas.openxmlformats.org/officeDocument/2006/relationships/hyperlink" Target="https://en.wikipedia.org/wiki/Ceremonial_pipe" TargetMode="External"/><Relationship Id="rId24" Type="http://schemas.openxmlformats.org/officeDocument/2006/relationships/hyperlink" Target="https://en.wikipedia.org/wiki/William_Hogarth" TargetMode="External"/><Relationship Id="rId32" Type="http://schemas.openxmlformats.org/officeDocument/2006/relationships/hyperlink" Target="https://en.wikipedia.org/wiki/Gin#cite_note-Gin_definition-9" TargetMode="External"/><Relationship Id="rId5" Type="http://schemas.openxmlformats.org/officeDocument/2006/relationships/hyperlink" Target="https://en.wikipedia.org/wiki/Coffee#cite_note-Wein34-5" TargetMode="External"/><Relationship Id="rId15" Type="http://schemas.openxmlformats.org/officeDocument/2006/relationships/hyperlink" Target="https://en.wikipedia.org/wiki/Duty_(economics)" TargetMode="External"/><Relationship Id="rId23" Type="http://schemas.openxmlformats.org/officeDocument/2006/relationships/hyperlink" Target="https://en.wikipedia.org/wiki/Gin#cite_note-nb-8" TargetMode="External"/><Relationship Id="rId28" Type="http://schemas.openxmlformats.org/officeDocument/2006/relationships/hyperlink" Target="https://en.wikipedia.org/wiki/Gin_Act_1751" TargetMode="External"/><Relationship Id="rId10" Type="http://schemas.openxmlformats.org/officeDocument/2006/relationships/hyperlink" Target="https://en.wikipedia.org/wiki/Tobacco#cite_note-8" TargetMode="External"/><Relationship Id="rId19" Type="http://schemas.openxmlformats.org/officeDocument/2006/relationships/hyperlink" Target="https://en.wikipedia.org/wiki/Gin_Craze" TargetMode="External"/><Relationship Id="rId31" Type="http://schemas.openxmlformats.org/officeDocument/2006/relationships/hyperlink" Target="https://en.wikipedia.org/wiki/Webster's_Dictionary" TargetMode="External"/><Relationship Id="rId4" Type="http://schemas.openxmlformats.org/officeDocument/2006/relationships/hyperlink" Target="https://en.wikipedia.org/wiki/Sufism" TargetMode="External"/><Relationship Id="rId9" Type="http://schemas.openxmlformats.org/officeDocument/2006/relationships/hyperlink" Target="https://en.wikipedia.org/wiki/North_Africa" TargetMode="External"/><Relationship Id="rId14" Type="http://schemas.openxmlformats.org/officeDocument/2006/relationships/hyperlink" Target="https://en.wikipedia.org/wiki/Creator_deity" TargetMode="External"/><Relationship Id="rId22" Type="http://schemas.openxmlformats.org/officeDocument/2006/relationships/hyperlink" Target="https://en.wikipedia.org/wiki/Gin#cite_note-12" TargetMode="External"/><Relationship Id="rId27" Type="http://schemas.openxmlformats.org/officeDocument/2006/relationships/hyperlink" Target="https://en.wikipedia.org/wiki/Gin#cite_note-finlo-13" TargetMode="External"/><Relationship Id="rId30" Type="http://schemas.openxmlformats.org/officeDocument/2006/relationships/hyperlink" Target="https://en.wikipedia.org/wiki/Gin#cite_note-15"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en.wikipedia.org/wiki/Shamian_Island" TargetMode="External"/><Relationship Id="rId13" Type="http://schemas.openxmlformats.org/officeDocument/2006/relationships/hyperlink" Target="https://en.wikipedia.org/wiki/Extraterritoriality" TargetMode="External"/><Relationship Id="rId3" Type="http://schemas.openxmlformats.org/officeDocument/2006/relationships/hyperlink" Target="https://en.wikipedia.org/wiki/Treaty_of_Nanking" TargetMode="External"/><Relationship Id="rId7" Type="http://schemas.openxmlformats.org/officeDocument/2006/relationships/hyperlink" Target="https://en.wikipedia.org/wiki/Shanghai_International_Settlement" TargetMode="External"/><Relationship Id="rId12" Type="http://schemas.openxmlformats.org/officeDocument/2006/relationships/hyperlink" Target="https://en.wikipedia.org/wiki/Most_favoured_nation" TargetMode="External"/><Relationship Id="rId2" Type="http://schemas.openxmlformats.org/officeDocument/2006/relationships/slide" Target="../slides/slide17.xml"/><Relationship Id="rId16" Type="http://schemas.openxmlformats.org/officeDocument/2006/relationships/hyperlink" Target="https://en.wikipedia.org/wiki/Likin_(taxation)" TargetMode="External"/><Relationship Id="rId1" Type="http://schemas.openxmlformats.org/officeDocument/2006/relationships/notesMaster" Target="../notesMasters/notesMaster1.xml"/><Relationship Id="rId6" Type="http://schemas.openxmlformats.org/officeDocument/2006/relationships/hyperlink" Target="https://en.wikipedia.org/wiki/Chinese_treaty_ports" TargetMode="External"/><Relationship Id="rId11" Type="http://schemas.openxmlformats.org/officeDocument/2006/relationships/hyperlink" Target="https://en.wikipedia.org/wiki/Amoy" TargetMode="External"/><Relationship Id="rId5" Type="http://schemas.openxmlformats.org/officeDocument/2006/relationships/hyperlink" Target="https://en.wikipedia.org/wiki/United_Kingdom" TargetMode="External"/><Relationship Id="rId15" Type="http://schemas.openxmlformats.org/officeDocument/2006/relationships/hyperlink" Target="https://en.wikipedia.org/wiki/Coolie" TargetMode="External"/><Relationship Id="rId10" Type="http://schemas.openxmlformats.org/officeDocument/2006/relationships/hyperlink" Target="https://en.wikipedia.org/wiki/Fuchow" TargetMode="External"/><Relationship Id="rId4" Type="http://schemas.openxmlformats.org/officeDocument/2006/relationships/hyperlink" Target="https://en.wikipedia.org/wiki/Hong_Kong_island" TargetMode="External"/><Relationship Id="rId9" Type="http://schemas.openxmlformats.org/officeDocument/2006/relationships/hyperlink" Target="https://en.wikipedia.org/wiki/Ningpo" TargetMode="External"/><Relationship Id="rId14" Type="http://schemas.openxmlformats.org/officeDocument/2006/relationships/hyperlink" Target="https://en.wikipedia.org/wiki/Opium_trad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n.wikipedia.org/wiki/Prescription_drug"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en.wikipedia.org/wiki/Misuse_of_Drugs_Act_1971" TargetMode="External"/><Relationship Id="rId5" Type="http://schemas.openxmlformats.org/officeDocument/2006/relationships/hyperlink" Target="https://en.wikipedia.org/wiki/Pharmaceutical_drug" TargetMode="External"/><Relationship Id="rId4" Type="http://schemas.openxmlformats.org/officeDocument/2006/relationships/hyperlink" Target="https://en.wikipedia.org/wiki/Medicines_Act_1968#cite_note-2"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famousscientists.org/francis-crick/"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famousscientists.org/francis-crick/"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A0CBA6D5-0B23-4168-BD0A-E2F4B3956292}" type="slidenum">
              <a:rPr lang="en-GB" smtClean="0"/>
              <a:t>1</a:t>
            </a:fld>
            <a:endParaRPr lang="en-GB" dirty="0"/>
          </a:p>
        </p:txBody>
      </p:sp>
    </p:spTree>
    <p:extLst>
      <p:ext uri="{BB962C8B-B14F-4D97-AF65-F5344CB8AC3E}">
        <p14:creationId xmlns:p14="http://schemas.microsoft.com/office/powerpoint/2010/main" val="2746483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Drugs are often presented as unnatural contaminants, pushed into a society from the</a:t>
            </a:r>
          </a:p>
          <a:p>
            <a:r>
              <a:rPr lang="en-US" dirty="0"/>
              <a:t>outside or by deviant forces, and many people fear them. In reality, taking substances to</a:t>
            </a:r>
          </a:p>
          <a:p>
            <a:r>
              <a:rPr lang="en-US" dirty="0"/>
              <a:t>alter one’s mind seems to be a universal impulse, seen in almost all cultures around the</a:t>
            </a:r>
          </a:p>
          <a:p>
            <a:r>
              <a:rPr lang="en-US" dirty="0"/>
              <a:t>world and across history (though the substances used vary). Furthermore, while there</a:t>
            </a:r>
          </a:p>
          <a:p>
            <a:r>
              <a:rPr lang="en-US" dirty="0"/>
              <a:t>are certainly risks involved in all drug use, the legal status of a drug rarely corresponds</a:t>
            </a:r>
          </a:p>
          <a:p>
            <a:r>
              <a:rPr lang="en-US" dirty="0"/>
              <a:t>to the potential harms of that drug. In addition, the potential harms of a substance are</a:t>
            </a:r>
          </a:p>
          <a:p>
            <a:r>
              <a:rPr lang="en-US" dirty="0"/>
              <a:t>increased when it is produced, obtained and consumed illegally.</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6565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9312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9613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901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Drugs have been used in all societies at least since records began. </a:t>
            </a:r>
          </a:p>
          <a:p>
            <a:r>
              <a:rPr lang="en-GB" dirty="0">
                <a:solidFill>
                  <a:srgbClr val="00FF00"/>
                </a:solidFill>
              </a:rPr>
              <a:t>The desire to achieve altered states of mind seems to be almost universal.</a:t>
            </a:r>
          </a:p>
          <a:p>
            <a:r>
              <a:rPr lang="en-GB" dirty="0"/>
              <a:t>Different societies and cultures throughout history have experimented widely with </a:t>
            </a:r>
            <a:r>
              <a:rPr lang="en-GB" dirty="0">
                <a:solidFill>
                  <a:srgbClr val="FFFF00"/>
                </a:solidFill>
              </a:rPr>
              <a:t>different drugs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2541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earliest credible evidence of coffee-drinking appears in </a:t>
            </a:r>
            <a:r>
              <a:rPr lang="en-GB" dirty="0">
                <a:hlinkClick r:id="rId3" tooltip="Yemen"/>
              </a:rPr>
              <a:t>Yemen</a:t>
            </a:r>
            <a:r>
              <a:rPr lang="en-GB" dirty="0"/>
              <a:t> in southern Arabia in the middle of the 15th century in </a:t>
            </a:r>
            <a:r>
              <a:rPr lang="en-GB" dirty="0">
                <a:hlinkClick r:id="rId4" tooltip="Sufism"/>
              </a:rPr>
              <a:t>Sufi</a:t>
            </a:r>
            <a:r>
              <a:rPr lang="en-GB" dirty="0"/>
              <a:t> shrines.</a:t>
            </a:r>
            <a:r>
              <a:rPr lang="en-GB" baseline="30000" dirty="0">
                <a:hlinkClick r:id="rId5"/>
              </a:rPr>
              <a:t>[5]</a:t>
            </a:r>
            <a:r>
              <a:rPr lang="en-GB" dirty="0"/>
              <a:t> It was here in Arabia that coffee seeds were first roasted and brewed in a similar way to how it is now prepared. Coffee seeds were first exported from East Africa to Yemen, as the </a:t>
            </a:r>
            <a:r>
              <a:rPr lang="en-GB" dirty="0" err="1"/>
              <a:t>coffea</a:t>
            </a:r>
            <a:r>
              <a:rPr lang="en-GB" dirty="0"/>
              <a:t> </a:t>
            </a:r>
            <a:r>
              <a:rPr lang="en-GB" dirty="0" err="1"/>
              <a:t>arabica</a:t>
            </a:r>
            <a:r>
              <a:rPr lang="en-GB" dirty="0"/>
              <a:t> plant is thought to have been indigenous to the former.</a:t>
            </a:r>
            <a:r>
              <a:rPr lang="en-GB" baseline="30000" dirty="0">
                <a:hlinkClick r:id="rId6"/>
              </a:rPr>
              <a:t>[6]</a:t>
            </a:r>
            <a:r>
              <a:rPr lang="en-GB" dirty="0"/>
              <a:t> Yemeni traders took coffee back to their homeland and began to cultivate the seed. By the 16th century, it had reached </a:t>
            </a:r>
            <a:r>
              <a:rPr lang="en-GB" dirty="0">
                <a:hlinkClick r:id="rId7" tooltip="Persia"/>
              </a:rPr>
              <a:t>Persia</a:t>
            </a:r>
            <a:r>
              <a:rPr lang="en-GB" dirty="0"/>
              <a:t>, </a:t>
            </a:r>
            <a:r>
              <a:rPr lang="en-GB" dirty="0">
                <a:hlinkClick r:id="rId8" tooltip="Turkey"/>
              </a:rPr>
              <a:t>Turkey</a:t>
            </a:r>
            <a:r>
              <a:rPr lang="en-GB" dirty="0"/>
              <a:t>, and </a:t>
            </a:r>
            <a:r>
              <a:rPr lang="en-GB" dirty="0">
                <a:hlinkClick r:id="rId9" tooltip="North Africa"/>
              </a:rPr>
              <a:t>North Africa</a:t>
            </a:r>
            <a:r>
              <a:rPr lang="en-GB" dirty="0"/>
              <a:t>. From there, it spread to Europe and the rest of the world.</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Tobacco has long been used in the Americas, with some cultivation sites in Mexico dating back to 1400–1000 BC.</a:t>
            </a:r>
            <a:r>
              <a:rPr lang="en-GB" baseline="30000" dirty="0">
                <a:hlinkClick r:id="rId10"/>
              </a:rPr>
              <a:t>[8]</a:t>
            </a:r>
            <a:r>
              <a:rPr lang="en-GB" dirty="0"/>
              <a:t> Many Native American tribes have traditionally grown and used tobacco. Eastern North American tribes historically carried tobacco in pouches as a readily accepted trade item, as well as smoking it, both socially and </a:t>
            </a:r>
            <a:r>
              <a:rPr lang="en-GB" dirty="0">
                <a:hlinkClick r:id="rId11" tooltip="Ceremonial pipe"/>
              </a:rPr>
              <a:t>ceremonially</a:t>
            </a:r>
            <a:r>
              <a:rPr lang="en-GB" dirty="0"/>
              <a:t>, such as to seal a peace treaty or trade agreement.</a:t>
            </a:r>
            <a:r>
              <a:rPr lang="en-GB" baseline="30000" dirty="0">
                <a:hlinkClick r:id="rId12"/>
              </a:rPr>
              <a:t>[9]</a:t>
            </a:r>
            <a:r>
              <a:rPr lang="en-GB" baseline="30000" dirty="0">
                <a:hlinkClick r:id="rId13"/>
              </a:rPr>
              <a:t>[10]</a:t>
            </a:r>
            <a:r>
              <a:rPr lang="en-GB" dirty="0"/>
              <a:t> In some populations, tobacco is seen as a gift from the </a:t>
            </a:r>
            <a:r>
              <a:rPr lang="en-GB" dirty="0">
                <a:hlinkClick r:id="rId14" tooltip="Creator deity"/>
              </a:rPr>
              <a:t>Creator</a:t>
            </a:r>
            <a:r>
              <a:rPr lang="en-GB" dirty="0"/>
              <a:t>, with the ceremonial tobacco smoke carrying one's thoughts and prayers to the Creator.</a:t>
            </a:r>
          </a:p>
          <a:p>
            <a:pPr rtl="0"/>
            <a:r>
              <a:rPr lang="en-GB" dirty="0"/>
              <a:t>Gin drinking in England rose significantly after the government allowed unlicensed gin production, and at the same time imposed a heavy </a:t>
            </a:r>
            <a:r>
              <a:rPr lang="en-GB" dirty="0">
                <a:hlinkClick r:id="rId15" tooltip="Duty (economics)"/>
              </a:rPr>
              <a:t>duty</a:t>
            </a:r>
            <a:r>
              <a:rPr lang="en-GB" dirty="0"/>
              <a:t> on all imported spirits such as French </a:t>
            </a:r>
            <a:r>
              <a:rPr lang="en-GB" dirty="0">
                <a:hlinkClick r:id="rId16" tooltip="Brandy"/>
              </a:rPr>
              <a:t>brandy</a:t>
            </a:r>
            <a:r>
              <a:rPr lang="en-GB" dirty="0"/>
              <a:t>. This created a larger market for poor-quality </a:t>
            </a:r>
            <a:r>
              <a:rPr lang="en-GB" dirty="0">
                <a:hlinkClick r:id="rId17" tooltip="Barley"/>
              </a:rPr>
              <a:t>barley</a:t>
            </a:r>
            <a:r>
              <a:rPr lang="en-GB" dirty="0"/>
              <a:t> that was unfit for brewing </a:t>
            </a:r>
            <a:r>
              <a:rPr lang="en-GB" dirty="0">
                <a:hlinkClick r:id="rId18" tooltip="Beer"/>
              </a:rPr>
              <a:t>beer</a:t>
            </a:r>
            <a:r>
              <a:rPr lang="en-GB" dirty="0"/>
              <a:t>, and in 1695-1735 thousands of gin-shops sprang up throughout England, a period known as the </a:t>
            </a:r>
            <a:r>
              <a:rPr lang="en-GB" dirty="0">
                <a:hlinkClick r:id="rId19" tooltip="Gin Craze"/>
              </a:rPr>
              <a:t>Gin Craze</a:t>
            </a:r>
            <a:r>
              <a:rPr lang="en-GB" dirty="0"/>
              <a:t>.</a:t>
            </a:r>
            <a:r>
              <a:rPr lang="en-GB" baseline="30000" dirty="0">
                <a:hlinkClick r:id="rId20"/>
              </a:rPr>
              <a:t>[10]</a:t>
            </a:r>
            <a:r>
              <a:rPr lang="en-GB" dirty="0"/>
              <a:t> Because of the low price of gin, when compared with other drinks available at the same time, and in the same geographic location, gin began to be consumed regularly by the poor.</a:t>
            </a:r>
            <a:r>
              <a:rPr lang="en-GB" baseline="30000" dirty="0">
                <a:hlinkClick r:id="rId21"/>
              </a:rPr>
              <a:t>[11]</a:t>
            </a:r>
            <a:r>
              <a:rPr lang="en-GB" dirty="0"/>
              <a:t> Of the 15,000 drinking establishments in London, not including coffee shops and drinking chocolate shops, over half were gin shops. Beer maintained a healthy reputation as it was often safer to drink the brewed ale than unclean plain water</a:t>
            </a:r>
            <a:r>
              <a:rPr lang="en-GB" baseline="30000" dirty="0">
                <a:hlinkClick r:id="rId22"/>
              </a:rPr>
              <a:t>[12]</a:t>
            </a:r>
            <a:r>
              <a:rPr lang="en-GB" dirty="0"/>
              <a:t>. Gin, though, was blamed for various social problems, and it may have been a factor in the higher death rates which stabilized London's previously growing population.</a:t>
            </a:r>
            <a:r>
              <a:rPr lang="en-GB" baseline="30000" dirty="0">
                <a:hlinkClick r:id="rId23"/>
              </a:rPr>
              <a:t>[8]</a:t>
            </a:r>
            <a:r>
              <a:rPr lang="en-GB" dirty="0"/>
              <a:t> The reputation of the two drinks was illustrated by </a:t>
            </a:r>
            <a:r>
              <a:rPr lang="en-GB" dirty="0">
                <a:hlinkClick r:id="rId24" tooltip="William Hogarth"/>
              </a:rPr>
              <a:t>William Hogarth</a:t>
            </a:r>
            <a:r>
              <a:rPr lang="en-GB" dirty="0"/>
              <a:t> in his engravings </a:t>
            </a:r>
            <a:r>
              <a:rPr lang="en-GB" i="1" dirty="0">
                <a:hlinkClick r:id="rId25" tooltip="Beer Street and Gin Lane"/>
              </a:rPr>
              <a:t>Beer Street and Gin Lane</a:t>
            </a:r>
            <a:r>
              <a:rPr lang="en-GB" dirty="0"/>
              <a:t> (1751), described by the </a:t>
            </a:r>
            <a:r>
              <a:rPr lang="en-GB" dirty="0">
                <a:hlinkClick r:id="rId26" tooltip="BBC"/>
              </a:rPr>
              <a:t>BBC</a:t>
            </a:r>
            <a:r>
              <a:rPr lang="en-GB" dirty="0"/>
              <a:t> as "arguably the most potent anti-drug poster ever conceived."</a:t>
            </a:r>
            <a:r>
              <a:rPr lang="en-GB" baseline="30000" dirty="0">
                <a:hlinkClick r:id="rId27"/>
              </a:rPr>
              <a:t>[13]</a:t>
            </a:r>
            <a:r>
              <a:rPr lang="en-GB" dirty="0"/>
              <a:t> The negative reputation of gin survives today in the English language, in terms like "gin mills" or the American phrase "gin joints" to describe disreputable bars, or "gin-soaked" to refer to drunks. The epithet "mother's ruin" is a common British name for gin, the origin of which is the subject of ongoing debate</a:t>
            </a:r>
          </a:p>
          <a:p>
            <a:pPr rtl="0"/>
            <a:r>
              <a:rPr lang="en-GB" dirty="0"/>
              <a:t>The </a:t>
            </a:r>
            <a:r>
              <a:rPr lang="en-GB" dirty="0">
                <a:hlinkClick r:id="rId19" tooltip="Gin Craze"/>
              </a:rPr>
              <a:t>Gin Act 1736</a:t>
            </a:r>
            <a:r>
              <a:rPr lang="en-GB" dirty="0"/>
              <a:t> imposed high taxes on retailers and led to riots in the streets. The prohibitive duty was gradually reduced and finally abolished in 1742. The </a:t>
            </a:r>
            <a:r>
              <a:rPr lang="en-GB" dirty="0">
                <a:hlinkClick r:id="rId28" tooltip="Gin Act 1751"/>
              </a:rPr>
              <a:t>Gin Act 1751</a:t>
            </a:r>
            <a:r>
              <a:rPr lang="en-GB" dirty="0"/>
              <a:t> was more successful, however; it forced distillers to sell only to licensed retailers and brought gin shops under the jurisdiction of local magistrates.</a:t>
            </a:r>
            <a:r>
              <a:rPr lang="en-GB" baseline="30000" dirty="0">
                <a:hlinkClick r:id="rId23"/>
              </a:rPr>
              <a:t>[8]</a:t>
            </a:r>
            <a:r>
              <a:rPr lang="en-GB" dirty="0"/>
              <a:t> Gin in the 18th century was produced in </a:t>
            </a:r>
            <a:r>
              <a:rPr lang="en-GB" dirty="0">
                <a:hlinkClick r:id="rId29" tooltip="Pot still"/>
              </a:rPr>
              <a:t>pot stills</a:t>
            </a:r>
            <a:r>
              <a:rPr lang="en-GB" dirty="0"/>
              <a:t>, and was somewhat sweeter than the London gin known today.</a:t>
            </a:r>
          </a:p>
          <a:p>
            <a:pPr rtl="0"/>
            <a:r>
              <a:rPr lang="en-GB" dirty="0"/>
              <a:t>In London in the early 18th century, much gin was distilled legally in residential houses (there were estimated to be 1,500 residential stills in 1726) and was often flavoured with turpentine to generate resinous woody notes in addition to the juniper.</a:t>
            </a:r>
            <a:r>
              <a:rPr lang="en-GB" baseline="30000" dirty="0">
                <a:hlinkClick r:id="rId30"/>
              </a:rPr>
              <a:t>[15]</a:t>
            </a:r>
            <a:r>
              <a:rPr lang="en-GB" dirty="0"/>
              <a:t> As late as 1913, </a:t>
            </a:r>
            <a:r>
              <a:rPr lang="en-GB" i="1" dirty="0">
                <a:hlinkClick r:id="rId31" tooltip="Webster's Dictionary"/>
              </a:rPr>
              <a:t>Webster's Dictionary</a:t>
            </a:r>
            <a:r>
              <a:rPr lang="en-GB" dirty="0"/>
              <a:t> states without further comment, " 'common gin' is usually flavoured with turpentine".</a:t>
            </a:r>
            <a:r>
              <a:rPr lang="en-GB" baseline="30000" dirty="0">
                <a:hlinkClick r:id="rId32"/>
              </a:rPr>
              <a:t>[9]</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Blue Ruin; The </a:t>
            </a:r>
            <a:r>
              <a:rPr lang="en-GB" dirty="0" err="1"/>
              <a:t>Cuckol’s</a:t>
            </a:r>
            <a:r>
              <a:rPr lang="en-GB" dirty="0"/>
              <a:t> delight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routine use of drugs that would be thought of as seriously worrying today is famously reflected in literature of the 19th century. For instance, Dr Watson asked Sherlock Holmes, seeing him injecting, “Which is it today, morphine or cocaine?” Holmes testified to the power of cocaine to stimulate and clarify his mind. </a:t>
            </a:r>
            <a:br>
              <a:rPr lang="en-GB" dirty="0"/>
            </a:br>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1343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9680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Opium War, during 1839–1842, was concluded by the </a:t>
            </a:r>
            <a:r>
              <a:rPr lang="en-GB" dirty="0">
                <a:hlinkClick r:id="rId3" tooltip="Treaty of Nanking"/>
              </a:rPr>
              <a:t>Treaty of Nanking</a:t>
            </a:r>
            <a:r>
              <a:rPr lang="en-GB" dirty="0"/>
              <a:t> in 1842. The treaty ceded the </a:t>
            </a:r>
            <a:r>
              <a:rPr lang="en-GB" dirty="0">
                <a:hlinkClick r:id="rId4" tooltip="Hong Kong island"/>
              </a:rPr>
              <a:t>Hong Kong island</a:t>
            </a:r>
            <a:r>
              <a:rPr lang="en-GB" dirty="0"/>
              <a:t> to the </a:t>
            </a:r>
            <a:r>
              <a:rPr lang="en-GB" dirty="0">
                <a:hlinkClick r:id="rId5" tooltip="United Kingdom"/>
              </a:rPr>
              <a:t>United Kingdom</a:t>
            </a:r>
            <a:r>
              <a:rPr lang="en-GB" dirty="0"/>
              <a:t> in perpetuity, and it established five </a:t>
            </a:r>
            <a:r>
              <a:rPr lang="en-GB" dirty="0">
                <a:hlinkClick r:id="rId6" tooltip="Chinese treaty ports"/>
              </a:rPr>
              <a:t>treaty ports</a:t>
            </a:r>
            <a:r>
              <a:rPr lang="en-GB" dirty="0"/>
              <a:t> at </a:t>
            </a:r>
            <a:r>
              <a:rPr lang="en-GB" dirty="0">
                <a:hlinkClick r:id="rId7" tooltip="Shanghai International Settlement"/>
              </a:rPr>
              <a:t>Shanghai</a:t>
            </a:r>
            <a:r>
              <a:rPr lang="en-GB" dirty="0"/>
              <a:t>, </a:t>
            </a:r>
            <a:r>
              <a:rPr lang="en-GB" dirty="0">
                <a:hlinkClick r:id="rId8" tooltip="Shamian Island"/>
              </a:rPr>
              <a:t>Canton</a:t>
            </a:r>
            <a:r>
              <a:rPr lang="en-GB" dirty="0"/>
              <a:t>, </a:t>
            </a:r>
            <a:r>
              <a:rPr lang="en-GB" dirty="0" err="1">
                <a:hlinkClick r:id="rId9" tooltip="Ningpo"/>
              </a:rPr>
              <a:t>Ningpo</a:t>
            </a:r>
            <a:r>
              <a:rPr lang="en-GB" dirty="0"/>
              <a:t>, </a:t>
            </a:r>
            <a:r>
              <a:rPr lang="en-GB" dirty="0" err="1">
                <a:hlinkClick r:id="rId10" tooltip="Fuchow"/>
              </a:rPr>
              <a:t>Fuchow</a:t>
            </a:r>
            <a:r>
              <a:rPr lang="en-GB" dirty="0"/>
              <a:t>, and </a:t>
            </a:r>
            <a:r>
              <a:rPr lang="en-GB" dirty="0">
                <a:hlinkClick r:id="rId11" tooltip="Amoy"/>
              </a:rPr>
              <a:t>Amoy</a:t>
            </a:r>
            <a:r>
              <a:rPr lang="en-GB" dirty="0"/>
              <a:t>. Another treaty the next year gave </a:t>
            </a:r>
            <a:r>
              <a:rPr lang="en-GB" dirty="0">
                <a:hlinkClick r:id="rId12" tooltip="Most favoured nation"/>
              </a:rPr>
              <a:t>most </a:t>
            </a:r>
            <a:r>
              <a:rPr lang="en-GB" dirty="0" err="1">
                <a:hlinkClick r:id="rId12" tooltip="Most favoured nation"/>
              </a:rPr>
              <a:t>favored</a:t>
            </a:r>
            <a:r>
              <a:rPr lang="en-GB" dirty="0">
                <a:hlinkClick r:id="rId12" tooltip="Most favoured nation"/>
              </a:rPr>
              <a:t> nation</a:t>
            </a:r>
            <a:r>
              <a:rPr lang="en-GB" dirty="0"/>
              <a:t> status to the United Kingdom and added provisions for British </a:t>
            </a:r>
            <a:r>
              <a:rPr lang="en-GB" dirty="0">
                <a:hlinkClick r:id="rId13" tooltip="Extraterritoriality"/>
              </a:rPr>
              <a:t>extraterritoriality</a:t>
            </a:r>
            <a:r>
              <a:rPr lang="en-GB" dirty="0"/>
              <a:t>. Then France secured concessions on the same terms as the British, in treaties of 1843 and 1844.</a:t>
            </a:r>
          </a:p>
          <a:p>
            <a:pPr algn="l"/>
            <a:r>
              <a:rPr lang="en-GB" dirty="0"/>
              <a:t>During 1856–1860, British forces fought towards legalisation of the </a:t>
            </a:r>
            <a:r>
              <a:rPr lang="en-GB" dirty="0">
                <a:hlinkClick r:id="rId14" tooltip="Opium trade"/>
              </a:rPr>
              <a:t>opium trade</a:t>
            </a:r>
            <a:r>
              <a:rPr lang="en-GB" dirty="0"/>
              <a:t>, to expand </a:t>
            </a:r>
            <a:r>
              <a:rPr lang="en-GB" dirty="0">
                <a:hlinkClick r:id="rId15" tooltip="Coolie"/>
              </a:rPr>
              <a:t>coolie</a:t>
            </a:r>
            <a:r>
              <a:rPr lang="en-GB" dirty="0"/>
              <a:t> trade, to open all of China to British merchants, and to exempt foreign imports from </a:t>
            </a:r>
            <a:r>
              <a:rPr lang="en-GB" dirty="0">
                <a:hlinkClick r:id="rId16" tooltip="Likin (taxation)"/>
              </a:rPr>
              <a:t>internal transit duties</a:t>
            </a:r>
            <a:r>
              <a:rPr lang="en-GB" dirty="0"/>
              <a:t>. France joined the British. The war is also known as the "Arrow War", referring to the name of a vessel at the starting point of the conflict. The war resulted in a second group of treaty ports being set up; eventually more than 80 treaty ports were established in China, involving many foreign powers. All foreign traders gained rights to travel within China</a:t>
            </a:r>
            <a:br>
              <a:rPr lang="en-GB" dirty="0"/>
            </a:br>
            <a:br>
              <a:rPr lang="en-GB" dirty="0"/>
            </a:br>
            <a:r>
              <a:rPr lang="en-GB" dirty="0"/>
              <a:t>Napoleon</a:t>
            </a:r>
            <a:br>
              <a:rPr lang="en-GB" dirty="0"/>
            </a:br>
            <a:r>
              <a:rPr lang="en-GB" b="0" i="0" dirty="0">
                <a:solidFill>
                  <a:srgbClr val="000000"/>
                </a:solidFill>
                <a:effectLst/>
                <a:latin typeface="Times New Roman" panose="02020603050405020304" pitchFamily="18" charset="0"/>
              </a:rPr>
              <a:t>Although it had not been his intention of doing so, Napoleon's military exploits were also responsible for introducing thousands of French soldiers to hashish. The initiation came about as a consequence of the French invasion of Egypt in 1798 and caused Napoleon some concern that his troops might become dissipated and unruly because of their indulgence in the drug.</a:t>
            </a:r>
          </a:p>
          <a:p>
            <a:pPr algn="l"/>
            <a:r>
              <a:rPr lang="en-GB" b="0" i="0" dirty="0">
                <a:solidFill>
                  <a:srgbClr val="000000"/>
                </a:solidFill>
                <a:effectLst/>
                <a:latin typeface="Times New Roman" panose="02020603050405020304" pitchFamily="18" charset="0"/>
              </a:rPr>
              <a:t>Then, as now, army life was basically a series of endless routines and insurmountable boredom. To pass the time, some men will drink themselves into oblivion. But in Moslem Egypt, alcohol was not the intoxicant of choice. The Egyptians preferred another drug, and that drug, of course, was hashish. So widespread did the hashish habit become among his men that in October 1800 Napoleon issued the following ordinance to the French army of occupation:</a:t>
            </a:r>
          </a:p>
          <a:p>
            <a:r>
              <a:rPr lang="en-GB" dirty="0"/>
              <a:t>It is forbidden in all of Egypt to use certain Moslem beverages made with hashish or likewise to inhale the smoke from seeds of hashish. Habitual drinkers and smokers of this plant lose their reason and are victims of violent delirium which is the lot of those who give themselves full to excesses of all sorts. [2]</a:t>
            </a:r>
          </a:p>
          <a:p>
            <a:pPr algn="l"/>
            <a:r>
              <a:rPr lang="en-GB" b="0" i="0" dirty="0">
                <a:solidFill>
                  <a:srgbClr val="000000"/>
                </a:solidFill>
                <a:effectLst/>
                <a:latin typeface="Times New Roman" panose="02020603050405020304" pitchFamily="18" charset="0"/>
              </a:rPr>
              <a:t>The soldiers heard the order, probably nodded in agreement, and went right on using hashish. Along with the soldiers, three French scientists - Silvestre de </a:t>
            </a:r>
            <a:r>
              <a:rPr lang="en-GB" b="0" i="0" dirty="0" err="1">
                <a:solidFill>
                  <a:srgbClr val="000000"/>
                </a:solidFill>
                <a:effectLst/>
                <a:latin typeface="Times New Roman" panose="02020603050405020304" pitchFamily="18" charset="0"/>
              </a:rPr>
              <a:t>Sacy</a:t>
            </a:r>
            <a:r>
              <a:rPr lang="en-GB" b="0" i="0" dirty="0">
                <a:solidFill>
                  <a:srgbClr val="000000"/>
                </a:solidFill>
                <a:effectLst/>
                <a:latin typeface="Times New Roman" panose="02020603050405020304" pitchFamily="18" charset="0"/>
              </a:rPr>
              <a:t>, </a:t>
            </a:r>
            <a:r>
              <a:rPr lang="en-GB" b="0" i="0" dirty="0" err="1">
                <a:solidFill>
                  <a:srgbClr val="000000"/>
                </a:solidFill>
                <a:effectLst/>
                <a:latin typeface="Times New Roman" panose="02020603050405020304" pitchFamily="18" charset="0"/>
              </a:rPr>
              <a:t>Rouyer</a:t>
            </a:r>
            <a:r>
              <a:rPr lang="en-GB" b="0" i="0" dirty="0">
                <a:solidFill>
                  <a:srgbClr val="000000"/>
                </a:solidFill>
                <a:effectLst/>
                <a:latin typeface="Times New Roman" panose="02020603050405020304" pitchFamily="18" charset="0"/>
              </a:rPr>
              <a:t>, and </a:t>
            </a:r>
            <a:r>
              <a:rPr lang="en-GB" b="0" i="0" dirty="0" err="1">
                <a:solidFill>
                  <a:srgbClr val="000000"/>
                </a:solidFill>
                <a:effectLst/>
                <a:latin typeface="Times New Roman" panose="02020603050405020304" pitchFamily="18" charset="0"/>
              </a:rPr>
              <a:t>Desgenettes</a:t>
            </a:r>
            <a:r>
              <a:rPr lang="en-GB" b="0" i="0" dirty="0">
                <a:solidFill>
                  <a:srgbClr val="000000"/>
                </a:solidFill>
                <a:effectLst/>
                <a:latin typeface="Times New Roman" panose="02020603050405020304" pitchFamily="18" charset="0"/>
              </a:rPr>
              <a:t> - whom Napoleon had brought with him to study the country and its people, also began using hashish, ostensibly to see for themselves what this drug did to the human body. Intrigued by their experiences with hashish, they sent some back to France for their colleagues to conduct further experiments in their laboratories.</a:t>
            </a:r>
          </a:p>
          <a:p>
            <a:pPr algn="l"/>
            <a:r>
              <a:rPr lang="en-GB" b="0" i="0" dirty="0">
                <a:solidFill>
                  <a:srgbClr val="000000"/>
                </a:solidFill>
                <a:effectLst/>
                <a:latin typeface="Times New Roman" panose="02020603050405020304" pitchFamily="18" charset="0"/>
              </a:rPr>
              <a:t>The first of these studies to be published appeared in 1803 by a </a:t>
            </a:r>
            <a:r>
              <a:rPr lang="en-GB" b="0" i="0" dirty="0" err="1">
                <a:solidFill>
                  <a:srgbClr val="000000"/>
                </a:solidFill>
                <a:effectLst/>
                <a:latin typeface="Times New Roman" panose="02020603050405020304" pitchFamily="18" charset="0"/>
              </a:rPr>
              <a:t>Dr.</a:t>
            </a:r>
            <a:r>
              <a:rPr lang="en-GB" b="0" i="0" dirty="0">
                <a:solidFill>
                  <a:srgbClr val="000000"/>
                </a:solidFill>
                <a:effectLst/>
                <a:latin typeface="Times New Roman" panose="02020603050405020304" pitchFamily="18" charset="0"/>
              </a:rPr>
              <a:t> </a:t>
            </a:r>
            <a:r>
              <a:rPr lang="en-GB" b="0" i="0" dirty="0" err="1">
                <a:solidFill>
                  <a:srgbClr val="000000"/>
                </a:solidFill>
                <a:effectLst/>
                <a:latin typeface="Times New Roman" panose="02020603050405020304" pitchFamily="18" charset="0"/>
              </a:rPr>
              <a:t>Virey</a:t>
            </a:r>
            <a:r>
              <a:rPr lang="en-GB" b="0" i="0" dirty="0">
                <a:solidFill>
                  <a:srgbClr val="000000"/>
                </a:solidFill>
                <a:effectLst/>
                <a:latin typeface="Times New Roman" panose="02020603050405020304" pitchFamily="18" charset="0"/>
              </a:rPr>
              <a:t>, who made various extracts of hashish, hoping to track down the drug's elusive active principle. After studying the drug at length, it was </a:t>
            </a:r>
            <a:r>
              <a:rPr lang="en-GB" b="0" i="0" dirty="0" err="1">
                <a:solidFill>
                  <a:srgbClr val="000000"/>
                </a:solidFill>
                <a:effectLst/>
                <a:latin typeface="Times New Roman" panose="02020603050405020304" pitchFamily="18" charset="0"/>
              </a:rPr>
              <a:t>Virey's</a:t>
            </a:r>
            <a:r>
              <a:rPr lang="en-GB" b="0" i="0" dirty="0">
                <a:solidFill>
                  <a:srgbClr val="000000"/>
                </a:solidFill>
                <a:effectLst/>
                <a:latin typeface="Times New Roman" panose="02020603050405020304" pitchFamily="18" charset="0"/>
              </a:rPr>
              <a:t> opinion that hashish was nothing less than the mysterious nepenthe used by Helen of Troy to drug her guests into a stupor of forgetfulness.</a:t>
            </a:r>
          </a:p>
          <a:p>
            <a:pPr algn="l"/>
            <a:r>
              <a:rPr lang="en-GB" b="0" i="0" dirty="0">
                <a:solidFill>
                  <a:srgbClr val="000000"/>
                </a:solidFill>
                <a:effectLst/>
                <a:latin typeface="Times New Roman" panose="02020603050405020304" pitchFamily="18" charset="0"/>
              </a:rPr>
              <a:t>Soon after the army's return, the French began hearing about the incredible effects of hashish from both the soldiers who had used it themselves and from the country's scientists who had had an opportunity to study the drug and its mystique while serving with the army in Egypt. It was shortly after the army's return to France, for instance, that Silvestre de </a:t>
            </a:r>
            <a:r>
              <a:rPr lang="en-GB" b="0" i="0" dirty="0" err="1">
                <a:solidFill>
                  <a:srgbClr val="000000"/>
                </a:solidFill>
                <a:effectLst/>
                <a:latin typeface="Times New Roman" panose="02020603050405020304" pitchFamily="18" charset="0"/>
              </a:rPr>
              <a:t>Sacy</a:t>
            </a:r>
            <a:r>
              <a:rPr lang="en-GB" b="0" i="0" dirty="0">
                <a:solidFill>
                  <a:srgbClr val="000000"/>
                </a:solidFill>
                <a:effectLst/>
                <a:latin typeface="Times New Roman" panose="02020603050405020304" pitchFamily="18" charset="0"/>
              </a:rPr>
              <a:t>, the foremost Arabic scholar in the world at that time, announced that he had at last solved the long-baffling mystery of the origin of the name of the Assassins - the Arabic gang of cutthroats who had terrorized the Middle East at the time of the Crusades. In an address to the Institute of France in 1809, Silvestre de </a:t>
            </a:r>
            <a:r>
              <a:rPr lang="en-GB" b="0" i="0" dirty="0" err="1">
                <a:solidFill>
                  <a:srgbClr val="000000"/>
                </a:solidFill>
                <a:effectLst/>
                <a:latin typeface="Times New Roman" panose="02020603050405020304" pitchFamily="18" charset="0"/>
              </a:rPr>
              <a:t>Sacy</a:t>
            </a:r>
            <a:r>
              <a:rPr lang="en-GB" b="0" i="0" dirty="0">
                <a:solidFill>
                  <a:srgbClr val="000000"/>
                </a:solidFill>
                <a:effectLst/>
                <a:latin typeface="Times New Roman" panose="02020603050405020304" pitchFamily="18" charset="0"/>
              </a:rPr>
              <a:t> claimed that the word "assassin" was derived from hashish, a common term for herbage or grass in the Arab world. He then argued that cannabis was considered to be like grass and that the mysterious potion mentioned by Marco Polo was in fact hashish:</a:t>
            </a:r>
          </a:p>
          <a:p>
            <a:r>
              <a:rPr lang="en-GB" dirty="0"/>
              <a:t>The intoxication produced by the hashish [can lead to a] state of temporary insanity [such that] losing all knowledge of their debility [users] commit the most brutal actions, so as to disturb the public peace... it is not impossible that hemp, or some parts of that vegetable, mixed with other substances unknown to us, may have been sometimes employed to produce a state of frenzy and violence. [3]</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9990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4168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2260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CBA6D5-0B23-4168-BD0A-E2F4B3956292}" type="slidenum">
              <a:rPr lang="en-GB" smtClean="0"/>
              <a:t>2</a:t>
            </a:fld>
            <a:endParaRPr lang="en-GB" dirty="0"/>
          </a:p>
        </p:txBody>
      </p:sp>
    </p:spTree>
    <p:extLst>
      <p:ext uri="{BB962C8B-B14F-4D97-AF65-F5344CB8AC3E}">
        <p14:creationId xmlns:p14="http://schemas.microsoft.com/office/powerpoint/2010/main" val="3806233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solidFill>
                  <a:srgbClr val="FFFF00"/>
                </a:solidFill>
                <a:effectLst/>
                <a:latin typeface="Helvetica" panose="020B0604020202020204" pitchFamily="34" charset="0"/>
                <a:ea typeface="Times New Roman" panose="02020603050405020304" pitchFamily="18" charset="0"/>
              </a:rPr>
              <a:t>Heroin first </a:t>
            </a:r>
            <a:r>
              <a:rPr lang="en-GB" sz="1200" b="1" dirty="0">
                <a:solidFill>
                  <a:srgbClr val="FFFF00"/>
                </a:solidFill>
                <a:effectLst/>
                <a:latin typeface="Helvetica" panose="020B0604020202020204" pitchFamily="34" charset="0"/>
                <a:ea typeface="Times New Roman" panose="02020603050405020304" pitchFamily="18" charset="0"/>
              </a:rPr>
              <a:t>banned in 1916, permanently from 1920.</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5059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FF00"/>
                </a:solidFill>
              </a:rPr>
              <a:t>Albert Hofmann, a Swiss chemist, gave himself the first ever dose of LSD while working on compounds intended to control blood pressure. First produced in 1938.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6950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7347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1958 The 1st Brain Committee stated that the incidence of addiction to dangerous drugs in Great Britain was small</a:t>
            </a:r>
          </a:p>
          <a:p>
            <a:pPr marL="0" indent="0">
              <a:buNone/>
            </a:pPr>
            <a:r>
              <a:rPr lang="en-GB" sz="1200" dirty="0">
                <a:solidFill>
                  <a:srgbClr val="00FF00"/>
                </a:solidFill>
              </a:rPr>
              <a:t>1961 The UN Convention on Narcotic Drugs</a:t>
            </a:r>
          </a:p>
          <a:p>
            <a:pPr marL="0" indent="0">
              <a:buNone/>
            </a:pPr>
            <a:r>
              <a:rPr lang="en-GB" sz="1200" dirty="0"/>
              <a:t>1964 The 2</a:t>
            </a:r>
            <a:r>
              <a:rPr lang="en-GB" sz="1200" baseline="30000" dirty="0"/>
              <a:t>nd</a:t>
            </a:r>
            <a:r>
              <a:rPr lang="en-GB" sz="1200" dirty="0"/>
              <a:t> Brain Committee -</a:t>
            </a:r>
            <a:r>
              <a:rPr lang="en-GB" sz="1200" dirty="0">
                <a:solidFill>
                  <a:srgbClr val="FFFF00"/>
                </a:solidFill>
              </a:rPr>
              <a:t>showed that there had been a significant rise in the incidence of addiction to heroin and cocaine, that the main source of supply was a small number of over-prescribing doctors. </a:t>
            </a:r>
          </a:p>
          <a:p>
            <a:pPr marL="0" indent="0">
              <a:buNone/>
            </a:pPr>
            <a:r>
              <a:rPr lang="en-GB" sz="1200" dirty="0">
                <a:solidFill>
                  <a:srgbClr val="00FF00"/>
                </a:solidFill>
              </a:rPr>
              <a:t>1964 The Drugs (Prevention of Misuse) Act -</a:t>
            </a:r>
            <a:r>
              <a:rPr lang="en-GB" sz="1200" dirty="0"/>
              <a:t>The importation of </a:t>
            </a:r>
            <a:r>
              <a:rPr lang="en-GB" sz="1200" dirty="0" err="1"/>
              <a:t>lysergamide</a:t>
            </a:r>
            <a:r>
              <a:rPr lang="en-GB" sz="1200" dirty="0"/>
              <a:t> and its derivatives was restricted by this Act.</a:t>
            </a:r>
          </a:p>
          <a:p>
            <a:pPr marL="0" indent="0">
              <a:buNone/>
            </a:pPr>
            <a:r>
              <a:rPr lang="en-GB" sz="1200" dirty="0"/>
              <a:t>This Act added synthetic amphetamine type drugs to restriction</a:t>
            </a:r>
            <a:endParaRPr lang="en-GB" sz="1200" dirty="0">
              <a:solidFill>
                <a:srgbClr val="00FF00"/>
              </a:solidFill>
            </a:endParaRPr>
          </a:p>
          <a:p>
            <a:pPr marL="0" indent="0">
              <a:buNone/>
            </a:pPr>
            <a:r>
              <a:rPr lang="en-GB" sz="1200" dirty="0"/>
              <a:t>The Rolleston Committee defined addiction and recommended the establishment of special treatment centres these became known as Drug Dependency Units, or DDUs.</a:t>
            </a:r>
          </a:p>
          <a:p>
            <a:pPr marL="0" indent="0">
              <a:buNone/>
            </a:pPr>
            <a:endParaRPr lang="en-GB" sz="120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3499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dirty="0">
                <a:effectLst/>
              </a:rPr>
              <a:t>The Act defines three categories of medicine: </a:t>
            </a:r>
            <a:r>
              <a:rPr lang="en-GB" dirty="0">
                <a:effectLst/>
                <a:hlinkClick r:id="rId3" tooltip="Prescription drug"/>
              </a:rPr>
              <a:t>prescription only medicines</a:t>
            </a:r>
            <a:r>
              <a:rPr lang="en-GB" dirty="0">
                <a:effectLst/>
              </a:rPr>
              <a:t> (POM),</a:t>
            </a:r>
            <a:r>
              <a:rPr lang="en-GB" baseline="30000" dirty="0">
                <a:effectLst/>
                <a:hlinkClick r:id="rId4"/>
              </a:rPr>
              <a:t>[2]</a:t>
            </a:r>
            <a:r>
              <a:rPr lang="en-GB" dirty="0">
                <a:effectLst/>
              </a:rPr>
              <a:t> which are available only from a pharmacist if prescribed by an appropriate practitioner; pharmacy medicines (P), available only from a pharmacist but without a prescription; and general sales list (GSL) medicines which may be bought from any shop without a prescription.</a:t>
            </a:r>
          </a:p>
          <a:p>
            <a:pPr rtl="0"/>
            <a:r>
              <a:rPr lang="en-GB" dirty="0">
                <a:effectLst/>
              </a:rPr>
              <a:t>The Act controls supply of the </a:t>
            </a:r>
            <a:r>
              <a:rPr lang="en-GB" dirty="0">
                <a:effectLst/>
                <a:hlinkClick r:id="rId5" tooltip="Pharmaceutical drug"/>
              </a:rPr>
              <a:t>drugs</a:t>
            </a:r>
            <a:r>
              <a:rPr lang="en-GB" dirty="0">
                <a:effectLst/>
              </a:rPr>
              <a:t> it covers, but does define any offence of simple possession. Possession of a prescription only drug without a prescription is only an offence if the drug is also controlled under the </a:t>
            </a:r>
            <a:r>
              <a:rPr lang="en-GB" dirty="0">
                <a:effectLst/>
                <a:hlinkClick r:id="rId6" tooltip="Misuse of Drugs Act 1971"/>
              </a:rPr>
              <a:t>Misuse of Drugs Act 1971</a:t>
            </a:r>
            <a:r>
              <a:rPr lang="en-GB" dirty="0">
                <a:effectLst/>
              </a:rPr>
              <a:t> and possession is thus specified as an offence. Therefore, for example, possession of a prescription only antibiotic without a prescription is not an offence.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9715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7599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6147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0146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legendary molecular biologist </a:t>
            </a:r>
            <a:r>
              <a:rPr lang="en-US" dirty="0">
                <a:hlinkClick r:id="rId3"/>
              </a:rPr>
              <a:t>Francis Crick</a:t>
            </a:r>
            <a:r>
              <a:rPr lang="en-US" dirty="0"/>
              <a:t> was</a:t>
            </a:r>
            <a:r>
              <a:rPr lang="en-US" baseline="0" dirty="0"/>
              <a:t> a great advocate of LSD.</a:t>
            </a:r>
          </a:p>
          <a:p>
            <a:r>
              <a:rPr lang="en-US" dirty="0"/>
              <a:t>Neurocientist John Cunningham Lilly was the most important figure in the field of electronic brain stimulation. He extensively experimented with LSD and ketamine.</a:t>
            </a:r>
          </a:p>
          <a:p>
            <a:r>
              <a:rPr lang="en-US" b="1" dirty="0"/>
              <a:t>John C. Lilly — LSD, Ketamine</a:t>
            </a:r>
          </a:p>
          <a:p>
            <a:r>
              <a:rPr lang="en-GB" b="1" dirty="0"/>
              <a:t>Kary Mullis — LSD</a:t>
            </a:r>
          </a:p>
          <a:p>
            <a:r>
              <a:rPr lang="en-US" dirty="0"/>
              <a:t>Kary Banks Mullis was an American biochemist who won the 1993 Nobel Prize in Chemistry for making valuable improvements to polymerase chain reaction (PCR) technique. Mullies once told </a:t>
            </a:r>
            <a:r>
              <a:rPr lang="en-US" i="1" dirty="0"/>
              <a:t>California Monthly</a:t>
            </a:r>
            <a:r>
              <a:rPr lang="en-US" dirty="0"/>
              <a:t> that he “took plenty of LSD”</a:t>
            </a:r>
          </a:p>
          <a:p>
            <a:r>
              <a:rPr lang="en-US" dirty="0"/>
              <a:t>Paul Erdös was a leading Hungarian mathematician and a highly prolific author. Known for his eccentric personality, reportedly wasn’t able to get any mathematical work done for almost a month when he quit taking amphetamine as he’d made a $500 bet with his friend Ronald Graham.</a:t>
            </a:r>
          </a:p>
          <a:p>
            <a:r>
              <a:rPr lang="en-GB" b="1" dirty="0"/>
              <a:t>Richard Feynman — LSD, Marijuana, Ketamine</a:t>
            </a:r>
          </a:p>
          <a:p>
            <a:r>
              <a:rPr lang="en-US" dirty="0"/>
              <a:t>Steve Jobs, arguably the most revered pioneer in the personal computer revolution, once stated that experimenting with LSD in the 1960s was “one of the two or three most important things he had done in his life.”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5944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legendary molecular biologist </a:t>
            </a:r>
            <a:r>
              <a:rPr lang="en-US" dirty="0">
                <a:hlinkClick r:id="rId3"/>
              </a:rPr>
              <a:t>Francis Crick</a:t>
            </a:r>
            <a:r>
              <a:rPr lang="en-US" dirty="0"/>
              <a:t> was</a:t>
            </a:r>
            <a:r>
              <a:rPr lang="en-US" baseline="0" dirty="0"/>
              <a:t> a great advocate of LSD.</a:t>
            </a:r>
          </a:p>
          <a:p>
            <a:r>
              <a:rPr lang="en-US" dirty="0"/>
              <a:t>Neurocientist John Cunningham Lilly was the most important figure in the field of electronic brain stimulation. He extensively experimented with LSD and ketamine.</a:t>
            </a:r>
          </a:p>
          <a:p>
            <a:r>
              <a:rPr lang="en-US" b="1" dirty="0"/>
              <a:t>John C. Lilly — LSD, Ketamine</a:t>
            </a:r>
          </a:p>
          <a:p>
            <a:r>
              <a:rPr lang="en-GB" b="1" dirty="0"/>
              <a:t>Kary Mullis — LSD</a:t>
            </a:r>
          </a:p>
          <a:p>
            <a:r>
              <a:rPr lang="en-US" dirty="0"/>
              <a:t>Kary Banks Mullis was an American biochemist who won the 1993 Nobel Prize in Chemistry for making valuable improvements to polymerase chain reaction (PCR) technique. Mullies once told </a:t>
            </a:r>
            <a:r>
              <a:rPr lang="en-US" i="1" dirty="0"/>
              <a:t>California Monthly</a:t>
            </a:r>
            <a:r>
              <a:rPr lang="en-US" dirty="0"/>
              <a:t> that he “took plenty of LSD”</a:t>
            </a:r>
          </a:p>
          <a:p>
            <a:r>
              <a:rPr lang="en-US" dirty="0"/>
              <a:t>Paul Erdös was a leading Hungarian mathematician and a highly prolific author. Known for his eccentric personality, reportedly wasn’t able to get any mathematical work done for almost a month when he quit taking amphetamine as he’d made a $500 bet with his friend Ronald Graham.</a:t>
            </a:r>
          </a:p>
          <a:p>
            <a:r>
              <a:rPr lang="en-GB" b="1" dirty="0"/>
              <a:t>Richard Feynman — LSD, Marijuana, Ketamine</a:t>
            </a:r>
          </a:p>
          <a:p>
            <a:r>
              <a:rPr lang="en-US" dirty="0"/>
              <a:t>Steve Jobs, arguably the most revered pioneer in the personal computer revolution, once stated that experimenting with LSD in the 1960s was “one of the two or three most important things he had done in his life.”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8889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Rich- perhaps have handouts of slides for them to make notes 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40384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CBA6D5-0B23-4168-BD0A-E2F4B3956292}" type="slidenum">
              <a:rPr lang="en-GB" smtClean="0"/>
              <a:t>30</a:t>
            </a:fld>
            <a:endParaRPr lang="en-GB" dirty="0"/>
          </a:p>
        </p:txBody>
      </p:sp>
    </p:spTree>
    <p:extLst>
      <p:ext uri="{BB962C8B-B14F-4D97-AF65-F5344CB8AC3E}">
        <p14:creationId xmlns:p14="http://schemas.microsoft.com/office/powerpoint/2010/main" val="14541140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2336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War 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33122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PERCEPTIONS SURROUNDING PEOPLE WHO USE DRUGS</a:t>
            </a:r>
          </a:p>
          <a:p>
            <a:r>
              <a:rPr lang="en-US" dirty="0"/>
              <a:t>When considering the reasons why someone might take drugs, psychological and moral explanations generally prevail, primarily the assumption that the person is “weak” or “immoral.” Thus, the general public often sees problematic drug use as an individual problem and not one that society needs to deal with. Another common stereotype of people who use drugs is that of people living on the margins of society, who are not equal members of it or entitled to the same rights as others.</a:t>
            </a:r>
          </a:p>
          <a:p>
            <a:r>
              <a:rPr lang="en-US" dirty="0"/>
              <a:t>These perceptions and stereotypes contrast with what experts consider to be the primary reasons for consuming drugs. These include youthful experimentation, pursuit of pleasure, socializing, enhancing performance, and self-medication to manage moods and physical pain.</a:t>
            </a:r>
          </a:p>
          <a:p>
            <a:r>
              <a:rPr lang="en-US" dirty="0"/>
              <a:t>Another widespread perception is that people who use drugs, and particularly people with problematic drug use, engage in criminal activities. But the vast majority of those who use drugs are not committing any crime other than the contravention of drug laws.</a:t>
            </a:r>
          </a:p>
          <a:p>
            <a:r>
              <a:rPr lang="en-US" dirty="0"/>
              <a:t>Individuals with problematic drug use often cannot afford the drugs they need without resorting to crime themselves. In addition, people who use drugs are often forced out of the mainstream and into marginalized subcultures where crime is rife. Once they have a criminal record, they find it much harder to find employment, thus making the illegal</a:t>
            </a:r>
          </a:p>
          <a:p>
            <a:r>
              <a:rPr lang="en-US" dirty="0"/>
              <a:t>market and criminal activity among their only means of survival.</a:t>
            </a:r>
          </a:p>
          <a:p>
            <a:r>
              <a:rPr lang="en-US" dirty="0"/>
              <a:t>PORTRAYALS IN THE MEDIA AND AMONG THE GENERAL PUBLIC</a:t>
            </a:r>
          </a:p>
          <a:p>
            <a:r>
              <a:rPr lang="en-US" dirty="0"/>
              <a:t>The perceptions discussed in the report are largely influenced by the media, which portray the effects of drugs as overwhelmingly negative. Two narratives of drugs and people who use them have been dominant: one links drugs and crime, the other suggests that the devastating consequences of drug use on an individual are inevitable.</a:t>
            </a:r>
          </a:p>
          <a:p>
            <a:r>
              <a:rPr lang="en-US" dirty="0"/>
              <a:t>Public opinion and media portrayals reinforce one another, and they contribute to and perpetuate the stigma associated with drugs and drug use. Commonly encountered terms such as “junkie,” “drug abuser”, and “crackhead” are alienating, and designate people who use drugs as “others” – morally flawed and inferior individuals.</a:t>
            </a:r>
          </a:p>
          <a:p>
            <a:r>
              <a:rPr lang="en-US" dirty="0"/>
              <a:t>Such stigma and discrimination, combined with the criminalization of drug use, are directly related to the violation of the human rights of people who use drugs in many countries. Therefore, in order to change how drug consumption is considered and how people who use drugs are treated, we need to shift our perceptions, and the first step is</a:t>
            </a:r>
          </a:p>
          <a:p>
            <a:r>
              <a:rPr lang="en-US" dirty="0"/>
              <a:t>to change how we speak.</a:t>
            </a:r>
          </a:p>
          <a:p>
            <a:endParaRPr lang="en-US" dirty="0"/>
          </a:p>
          <a:p>
            <a:r>
              <a:rPr lang="en-US" dirty="0"/>
              <a:t>THE LINK BETWEEN PERCEPTIONS OF DRUGS, THOSE WHO USE THEM,AND DRUG CONTROL POLICIES</a:t>
            </a:r>
          </a:p>
          <a:p>
            <a:r>
              <a:rPr lang="en-US" dirty="0"/>
              <a:t>The link between the perception of drugs, the people who use them, and drug policy</a:t>
            </a:r>
          </a:p>
          <a:p>
            <a:r>
              <a:rPr lang="en-US" dirty="0"/>
              <a:t>constitutes a vicious cycle. Under a prohibitionist regime, a person who uses drugs is</a:t>
            </a:r>
          </a:p>
          <a:p>
            <a:r>
              <a:rPr lang="en-US" dirty="0"/>
              <a:t>engaging in an act that is illegal, which increases stigma. This makes it even easier to</a:t>
            </a:r>
          </a:p>
          <a:p>
            <a:r>
              <a:rPr lang="en-US" dirty="0"/>
              <a:t>discriminate against people who use drugs, and enables policies that treat people who</a:t>
            </a:r>
          </a:p>
          <a:p>
            <a:r>
              <a:rPr lang="en-US" dirty="0"/>
              <a:t>use drugs as sub-humans, non-citizens, and scapegoats for wider societal problems.</a:t>
            </a:r>
          </a:p>
          <a:p>
            <a:r>
              <a:rPr lang="en-US" dirty="0"/>
              <a:t>First, the fear of drugs has translated into messages for prevention that promote complete</a:t>
            </a:r>
          </a:p>
          <a:p>
            <a:r>
              <a:rPr lang="en-US" dirty="0"/>
              <a:t>abstinence and state that all drugs are equally bad. However, providing information</a:t>
            </a:r>
          </a:p>
          <a:p>
            <a:r>
              <a:rPr lang="en-US" dirty="0"/>
              <a:t>which is incomplete and often even incorrect lessens any chance of trust between the</a:t>
            </a:r>
          </a:p>
          <a:p>
            <a:r>
              <a:rPr lang="en-US" dirty="0"/>
              <a:t>authorities and young people. A better way forward would be to offer honest information,</a:t>
            </a:r>
          </a:p>
          <a:p>
            <a:r>
              <a:rPr lang="en-US" dirty="0"/>
              <a:t>9</a:t>
            </a:r>
          </a:p>
          <a:p>
            <a:r>
              <a:rPr lang="en-US" dirty="0"/>
              <a:t>encourage moderation in youthful experimentation, and provide knowledge on safer practices.</a:t>
            </a:r>
          </a:p>
          <a:p>
            <a:r>
              <a:rPr lang="en-US" dirty="0"/>
              <a:t>Second, drug use is perceived as a moral issue, considered a public wrong, and is therefore criminalized, even though drug consumption itself is a non-violent act, and poses potential physical harm only to the person who engages in it. Yet in many countries the death penalty is applied to some non-violent drug offenses, placing them de facto on a similar moral ground to murder and other most serious crimes.</a:t>
            </a:r>
          </a:p>
          <a:p>
            <a:r>
              <a:rPr lang="en-US" dirty="0"/>
              <a:t>A change of perceptions and policies is already underway in some countries. Leadership and information have played a critical role in showing that the public can support more pragmatic and evidence-based drug policies when it has been given credible information. It has been possible to persuade people concerned about public order and security that alternative drug policies can be more effective at reducing drug-related harms for users, their immediate environment, and society as a whole.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30133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34</a:t>
            </a:fld>
            <a:endParaRPr lang="en-GB" dirty="0"/>
          </a:p>
        </p:txBody>
      </p:sp>
    </p:spTree>
    <p:extLst>
      <p:ext uri="{BB962C8B-B14F-4D97-AF65-F5344CB8AC3E}">
        <p14:creationId xmlns:p14="http://schemas.microsoft.com/office/powerpoint/2010/main" val="31985365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VSA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9966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VSA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74557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VSA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6618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VSA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45646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A0CBA6D5-0B23-4168-BD0A-E2F4B3956292}" type="slidenum">
              <a:rPr lang="en-GB" smtClean="0"/>
              <a:t>48</a:t>
            </a:fld>
            <a:endParaRPr lang="en-GB"/>
          </a:p>
        </p:txBody>
      </p:sp>
    </p:spTree>
    <p:extLst>
      <p:ext uri="{BB962C8B-B14F-4D97-AF65-F5344CB8AC3E}">
        <p14:creationId xmlns:p14="http://schemas.microsoft.com/office/powerpoint/2010/main" val="2746483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a:t>Drugs and drug use in context </a:t>
            </a:r>
            <a:r>
              <a:rPr lang="en-GB" dirty="0"/>
              <a:t>– </a:t>
            </a:r>
            <a:r>
              <a:rPr lang="en-GB" dirty="0">
                <a:solidFill>
                  <a:srgbClr val="00FF00"/>
                </a:solidFill>
              </a:rPr>
              <a:t>what we mean by a drug, psychoactive substances; drugs in history and the present day.</a:t>
            </a:r>
          </a:p>
          <a:p>
            <a:pPr lvl="0"/>
            <a:r>
              <a:rPr lang="en-GB" dirty="0">
                <a:solidFill>
                  <a:srgbClr val="FF438B"/>
                </a:solidFill>
              </a:rPr>
              <a:t>How attitudes to drugs and drug users impact</a:t>
            </a:r>
          </a:p>
          <a:p>
            <a:pPr lvl="0"/>
            <a:r>
              <a:rPr lang="en-GB" dirty="0"/>
              <a:t>Increased understanding of commonly used </a:t>
            </a:r>
            <a:r>
              <a:rPr lang="en-GB" b="1" dirty="0"/>
              <a:t>drugs, their effects and relative harms</a:t>
            </a:r>
            <a:r>
              <a:rPr lang="en-GB" dirty="0"/>
              <a:t>.</a:t>
            </a:r>
          </a:p>
          <a:p>
            <a:pPr lvl="0"/>
            <a:r>
              <a:rPr lang="en-GB" dirty="0">
                <a:solidFill>
                  <a:srgbClr val="FF438B"/>
                </a:solidFill>
              </a:rPr>
              <a:t>Clarify drug terms such as what </a:t>
            </a:r>
            <a:r>
              <a:rPr lang="en-GB" b="1" dirty="0">
                <a:solidFill>
                  <a:srgbClr val="FF438B"/>
                </a:solidFill>
              </a:rPr>
              <a:t>tolerance, withdrawal, addiction, harm reduction, dependency and recovery </a:t>
            </a:r>
            <a:r>
              <a:rPr lang="en-GB" dirty="0">
                <a:solidFill>
                  <a:srgbClr val="FF438B"/>
                </a:solidFill>
              </a:rPr>
              <a:t>mean </a:t>
            </a:r>
          </a:p>
          <a:p>
            <a:pPr lvl="0"/>
            <a:r>
              <a:rPr lang="en-GB" dirty="0"/>
              <a:t>Explore how people change and how this relates to responses and interventions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03773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dirty="0">
                <a:solidFill>
                  <a:srgbClr val="FFFFFF"/>
                </a:solidFill>
              </a:rPr>
              <a:t>1 Alcohol </a:t>
            </a:r>
          </a:p>
          <a:p>
            <a:pPr marL="0" indent="0">
              <a:buNone/>
            </a:pPr>
            <a:r>
              <a:rPr lang="en-GB" sz="1200" b="1" dirty="0">
                <a:solidFill>
                  <a:srgbClr val="FFFFFF"/>
                </a:solidFill>
              </a:rPr>
              <a:t>2 Heroin </a:t>
            </a:r>
          </a:p>
          <a:p>
            <a:pPr marL="0" indent="0">
              <a:buNone/>
            </a:pPr>
            <a:r>
              <a:rPr lang="en-GB" sz="1200" b="1" dirty="0">
                <a:solidFill>
                  <a:srgbClr val="FFFFFF"/>
                </a:solidFill>
              </a:rPr>
              <a:t>3 Crack Cocaine </a:t>
            </a:r>
          </a:p>
          <a:p>
            <a:pPr marL="0" indent="0">
              <a:buNone/>
            </a:pPr>
            <a:r>
              <a:rPr lang="en-GB" sz="1200" b="1" dirty="0">
                <a:solidFill>
                  <a:srgbClr val="FFFFFF"/>
                </a:solidFill>
              </a:rPr>
              <a:t>4 Meth </a:t>
            </a:r>
          </a:p>
          <a:p>
            <a:pPr marL="0" indent="0">
              <a:buNone/>
            </a:pPr>
            <a:r>
              <a:rPr lang="en-GB" sz="1200" b="1" dirty="0">
                <a:solidFill>
                  <a:srgbClr val="FFFFFF"/>
                </a:solidFill>
              </a:rPr>
              <a:t>5 Cocaine </a:t>
            </a:r>
          </a:p>
          <a:p>
            <a:pPr marL="0" indent="0">
              <a:buNone/>
            </a:pPr>
            <a:r>
              <a:rPr lang="en-GB" sz="1200" b="1" dirty="0">
                <a:solidFill>
                  <a:srgbClr val="FFFFFF"/>
                </a:solidFill>
              </a:rPr>
              <a:t>6 Tobacco </a:t>
            </a:r>
          </a:p>
          <a:p>
            <a:pPr marL="0" indent="0">
              <a:buNone/>
            </a:pPr>
            <a:r>
              <a:rPr lang="en-GB" sz="1200" b="1" dirty="0">
                <a:solidFill>
                  <a:srgbClr val="FFFFFF"/>
                </a:solidFill>
              </a:rPr>
              <a:t>8 Cannabis </a:t>
            </a:r>
          </a:p>
          <a:p>
            <a:pPr marL="0" indent="0">
              <a:buNone/>
            </a:pPr>
            <a:r>
              <a:rPr lang="en-GB" sz="1200" b="1" dirty="0">
                <a:solidFill>
                  <a:srgbClr val="FFFFFF"/>
                </a:solidFill>
              </a:rPr>
              <a:t>17 Ecstasy </a:t>
            </a:r>
          </a:p>
          <a:p>
            <a:pPr marL="0" indent="0">
              <a:buNone/>
            </a:pPr>
            <a:r>
              <a:rPr lang="en-GB" sz="1200" b="1" dirty="0">
                <a:solidFill>
                  <a:srgbClr val="FFFFFF"/>
                </a:solidFill>
              </a:rPr>
              <a:t>18 LSD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36494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CBA6D5-0B23-4168-BD0A-E2F4B3956292}" type="slidenum">
              <a:rPr lang="en-GB" smtClean="0"/>
              <a:t>62</a:t>
            </a:fld>
            <a:endParaRPr lang="en-GB" dirty="0"/>
          </a:p>
        </p:txBody>
      </p:sp>
    </p:spTree>
    <p:extLst>
      <p:ext uri="{BB962C8B-B14F-4D97-AF65-F5344CB8AC3E}">
        <p14:creationId xmlns:p14="http://schemas.microsoft.com/office/powerpoint/2010/main" val="33813417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5993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83337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30114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25656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Drugs</a:t>
            </a:r>
            <a:r>
              <a:rPr lang="en-GB" baseline="0" dirty="0"/>
              <a:t> are not ‘evil’</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8545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66891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psychoactive substances proliferating rapidly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92840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5261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08859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questions can you ask to ascertain what type of drug use it 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68494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Different types have different</a:t>
            </a:r>
            <a:r>
              <a:rPr lang="en-GB" baseline="0" dirty="0"/>
              <a:t> risks and therefore different responses are required.</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05600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44062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Potentiate = multiplies the risks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05371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78036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6743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82659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02450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txBox="1">
            <a:spLocks noGrp="1"/>
          </p:cNvSpPr>
          <p:nvPr>
            <p:ph type="body" sz="quarter" idx="1"/>
          </p:nvPr>
        </p:nvSpPr>
        <p:spPr/>
        <p:txBody>
          <a:bodyPr/>
          <a:lstStyle/>
          <a:p>
            <a:pPr lvl="0"/>
            <a:r>
              <a:rPr lang="en-GB" dirty="0"/>
              <a:t>Culture and expectancy. </a:t>
            </a:r>
          </a:p>
          <a:p>
            <a:pPr lvl="0"/>
            <a:r>
              <a:rPr lang="en-GB" dirty="0"/>
              <a:t>Consumption patterns show a strong correlation with different socio economic position. </a:t>
            </a:r>
          </a:p>
          <a:p>
            <a:pPr lvl="0"/>
            <a:r>
              <a:rPr lang="en-GB" dirty="0"/>
              <a:t>Heroin and tobacco use occurs increasingly within poorer social groups. Wider availability of alcohol has wider socio economic reach.</a:t>
            </a:r>
          </a:p>
          <a:p>
            <a:pPr lvl="0"/>
            <a:r>
              <a:rPr lang="en-GB" dirty="0"/>
              <a:t>Where do they get the substance from?</a:t>
            </a:r>
          </a:p>
          <a:p>
            <a:pPr lvl="0"/>
            <a:r>
              <a:rPr lang="en-GB" dirty="0"/>
              <a:t>Alcohol – </a:t>
            </a:r>
            <a:r>
              <a:rPr lang="en-GB" dirty="0" err="1"/>
              <a:t>unoffical</a:t>
            </a:r>
            <a:r>
              <a:rPr lang="en-GB" dirty="0"/>
              <a:t> routes due to restriction. 48 % from parents, 29% from friends,22% purchased themselves. Heaviest from friends and selves.</a:t>
            </a:r>
          </a:p>
          <a:p>
            <a:pPr lvl="0"/>
            <a:r>
              <a:rPr lang="en-GB" dirty="0"/>
              <a:t>Drug markets operate differently. YP 5tend to purchase opportunistically and are aware of the routes.</a:t>
            </a:r>
          </a:p>
          <a:p>
            <a:pPr lvl="0"/>
            <a:endParaRPr lang="en-GB" dirty="0"/>
          </a:p>
        </p:txBody>
      </p:sp>
      <p:sp>
        <p:nvSpPr>
          <p:cNvPr id="4" name="Slide Number Placeholder 3"/>
          <p:cNvSpPr txBox="1"/>
          <p:nvPr/>
        </p:nvSpPr>
        <p:spPr>
          <a:xfrm>
            <a:off x="3850438" y="9428579"/>
            <a:ext cx="2945657" cy="496336"/>
          </a:xfrm>
          <a:prstGeom prst="rect">
            <a:avLst/>
          </a:prstGeom>
          <a:noFill/>
          <a:ln>
            <a:noFill/>
          </a:ln>
        </p:spPr>
        <p:txBody>
          <a:bodyPr vert="horz" wrap="square" lIns="91440" tIns="45720" rIns="91440" bIns="45720" anchor="b"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23AC6159-1B7D-4627-B94C-3F3088242857}"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79</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275265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dirty="0"/>
              <a:t>Why screening is important.</a:t>
            </a:r>
          </a:p>
          <a:p>
            <a:pPr lvl="0"/>
            <a:r>
              <a:rPr lang="en-GB" dirty="0"/>
              <a:t>First priority is harm reduction, safe use, and minimising risk to keep alive, alongside building upon capital and building resilience.</a:t>
            </a:r>
          </a:p>
          <a:p>
            <a:pPr lvl="0"/>
            <a:endParaRPr lang="en-GB" dirty="0"/>
          </a:p>
          <a:p>
            <a:pPr lvl="0"/>
            <a:endParaRPr lang="en-GB" dirty="0"/>
          </a:p>
        </p:txBody>
      </p:sp>
      <p:sp>
        <p:nvSpPr>
          <p:cNvPr id="4" name="Slide Number Placeholder 3"/>
          <p:cNvSpPr txBox="1"/>
          <p:nvPr/>
        </p:nvSpPr>
        <p:spPr>
          <a:xfrm>
            <a:off x="3850438" y="9428579"/>
            <a:ext cx="2945657" cy="496336"/>
          </a:xfrm>
          <a:prstGeom prst="rect">
            <a:avLst/>
          </a:prstGeom>
          <a:noFill/>
          <a:ln>
            <a:noFill/>
          </a:ln>
        </p:spPr>
        <p:txBody>
          <a:bodyPr vert="horz" wrap="square" lIns="91440" tIns="45720" rIns="91440" bIns="45720" anchor="b"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65C6BA28-931E-47BE-ABCE-D3F6E7D0D0F8}"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80</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525888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26818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Alcohol is significantly different – vast proportion develop dependency much later in life after some developmental stages have been completed.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49961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dirty="0"/>
              <a:t>Examining adolescent development first, we can see that development never occurs in isolation.  The nature of development is always context bound by the society in which it occurs Examining our current development across the life course, we can see how we all pass through similar social structures that influence our development in readiness for the adult world that will come.</a:t>
            </a:r>
          </a:p>
          <a:p>
            <a:pPr lvl="0"/>
            <a:r>
              <a:rPr lang="en-GB" dirty="0"/>
              <a:t>In </a:t>
            </a:r>
            <a:r>
              <a:rPr lang="en-GB" i="1" dirty="0"/>
              <a:t>infancy</a:t>
            </a:r>
            <a:r>
              <a:rPr lang="en-GB" dirty="0"/>
              <a:t> we are largely bonded to primary carers as we learn to master our physical bodies and begin to learn the rules of our tribe through observation of what we see.</a:t>
            </a:r>
          </a:p>
          <a:p>
            <a:pPr lvl="0"/>
            <a:r>
              <a:rPr lang="en-GB" dirty="0"/>
              <a:t>By </a:t>
            </a:r>
            <a:r>
              <a:rPr lang="en-GB" i="1" dirty="0"/>
              <a:t>early childhood</a:t>
            </a:r>
            <a:r>
              <a:rPr lang="en-GB" dirty="0"/>
              <a:t> we have shifted into become family members.  Here we see the development of grammar, co-ordination and the expression of personal preferences.  Moral programming through story-telling and fantasy role play begin to shape interactions, particularly with other children.</a:t>
            </a:r>
          </a:p>
          <a:p>
            <a:pPr lvl="0"/>
            <a:r>
              <a:rPr lang="en-GB" dirty="0"/>
              <a:t>Then in </a:t>
            </a:r>
            <a:r>
              <a:rPr lang="en-GB" i="1" dirty="0"/>
              <a:t>childhood</a:t>
            </a:r>
            <a:r>
              <a:rPr lang="en-GB" dirty="0"/>
              <a:t>, we enter into school.  As adults we will come to buy and sell specialist knowledge the market place of life.  The more specialist our knowledge the better price we will get for this in the market place, but we need social skills to broker these deals.  School provides the specialist knowledge whilst peers provide the social learning.</a:t>
            </a:r>
          </a:p>
          <a:p>
            <a:pPr lvl="0"/>
            <a:r>
              <a:rPr lang="en-GB" dirty="0"/>
              <a:t>In adolescence we undergo rapid physical and cognitive changes.  This culminates in the creation of empathy, the ability to see the world and ourselves as others do.  These changes particularly peak by the age of 14.  At this age, young people emotionally separate from their family and life is governed primarily by the peer group.  In the declining role of family, peers will tell these young people how to behave, music will tell them what to aspire to and fashion will tell them how to dress.  This is a transitory period that holds young people as they gain the ego strength to transcend into adulthood, and the period of peak peer influence.</a:t>
            </a:r>
          </a:p>
          <a:p>
            <a:pPr lvl="0"/>
            <a:r>
              <a:rPr lang="en-GB" dirty="0"/>
              <a:t>Then at 16 we make the biggest transition since our birth.  Whereas as in childhood a world of contexts was offered to us, now we must enter into adult roles and build a world for ourselves.  Here we give our young a moratorium or time out period to flirt with roles and identities and find their niche.  It is not until the age of 25 that we begin to settle into an adult for ourselves.  Advertisers love 25 years old as they know it is when we set our purchasing pattern for life.  If we are eating Weetabix at 25 we will be eating them at 83. What then follows is the movement into the institutions of adult life.  Careers, families, homes, house insurance, caring for aging parents etc.</a:t>
            </a:r>
          </a:p>
          <a:p>
            <a:pPr lvl="0"/>
            <a:r>
              <a:rPr lang="en-GB" dirty="0"/>
              <a:t>Now we can see that as we age, our lives get more complex.  How do we learn to master this increasing range of complexity?</a:t>
            </a:r>
          </a:p>
          <a:p>
            <a:pPr lvl="0"/>
            <a:r>
              <a:rPr lang="en-GB" dirty="0"/>
              <a:t>What we notice is that the life course is not random.  Each stage of life is rehearsal for the next.  We see that relationships with primary carers and teddy’s mastering our bodies and basic language prepares to enter into families. Grammar, morals, and fantasy role play teaches us to enter to social groups.  ABC, 123, Janet and John, Harriet the Spy, the Wasteland increases our specialist knowledge by degrees.  Just as “you’re not my best friend anymore, you are my best friend,” “your my girlfriend/boyfriend,” “your my partner,” “your my life partner” etc. rehearses us in our relationships.  Most young people move through these development structures without noticing because they are well rehearsed.  </a:t>
            </a:r>
          </a:p>
          <a:p>
            <a:pPr lvl="0"/>
            <a:r>
              <a:rPr lang="en-GB" dirty="0"/>
              <a:t>Development is always linked to environment, they cannot be separated</a:t>
            </a:r>
          </a:p>
          <a:p>
            <a:pPr lvl="0"/>
            <a:r>
              <a:rPr lang="en-GB" dirty="0"/>
              <a:t>Life becomes more sophisticated and demanding with time</a:t>
            </a:r>
          </a:p>
          <a:p>
            <a:pPr lvl="0"/>
            <a:r>
              <a:rPr lang="en-GB" dirty="0"/>
              <a:t>Each life stage is a rehearsal and preparation for the next life stage</a:t>
            </a:r>
          </a:p>
          <a:p>
            <a:pPr lvl="0"/>
            <a:r>
              <a:rPr lang="en-GB" dirty="0"/>
              <a:t>Life task achievement is the critical developmental skills we must acquire to progress to the next development stage.</a:t>
            </a:r>
          </a:p>
          <a:p>
            <a:pPr lvl="0"/>
            <a:r>
              <a:rPr lang="en-GB" dirty="0"/>
              <a:t>Where alcohol and drug use commence point towards different related risks, e.g. developmental delay, brain development, social identity and functioning. </a:t>
            </a:r>
          </a:p>
          <a:p>
            <a:pPr lvl="0"/>
            <a:endParaRPr lang="en-GB" dirty="0"/>
          </a:p>
        </p:txBody>
      </p:sp>
      <p:sp>
        <p:nvSpPr>
          <p:cNvPr id="4" name="Slide Number Placeholder 3"/>
          <p:cNvSpPr txBox="1"/>
          <p:nvPr/>
        </p:nvSpPr>
        <p:spPr>
          <a:xfrm>
            <a:off x="3850437" y="9428579"/>
            <a:ext cx="2945657" cy="496336"/>
          </a:xfrm>
          <a:prstGeom prst="rect">
            <a:avLst/>
          </a:prstGeom>
          <a:noFill/>
          <a:ln>
            <a:noFill/>
          </a:ln>
        </p:spPr>
        <p:txBody>
          <a:bodyPr vert="horz" wrap="square" lIns="91440" tIns="45720" rIns="91440" bIns="45720" anchor="b"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D96DAD5A-5B8E-4CF8-8ABE-3E645F13D651}"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82</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4126299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6D6DE-994C-48D0-B960-0102089EB5C3}"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0179" name="Rectangle 2"/>
          <p:cNvSpPr>
            <a:spLocks noGrp="1" noRot="1" noChangeAspect="1" noChangeArrowheads="1" noTextEdit="1"/>
          </p:cNvSpPr>
          <p:nvPr>
            <p:ph type="sldImg"/>
          </p:nvPr>
        </p:nvSpPr>
        <p:spPr>
          <a:xfrm>
            <a:off x="917575" y="746125"/>
            <a:ext cx="4960938" cy="3721100"/>
          </a:xfrm>
          <a:ln/>
        </p:spPr>
      </p:sp>
      <p:sp>
        <p:nvSpPr>
          <p:cNvPr id="50180" name="Rectangle 3"/>
          <p:cNvSpPr>
            <a:spLocks noGrp="1" noChangeArrowheads="1"/>
          </p:cNvSpPr>
          <p:nvPr>
            <p:ph type="body" idx="1"/>
          </p:nvPr>
        </p:nvSpPr>
        <p:spPr>
          <a:noFill/>
          <a:ln/>
        </p:spPr>
        <p:txBody>
          <a:bodyPr/>
          <a:lstStyle/>
          <a:p>
            <a:pPr eaLnBrk="1" hangingPunct="1"/>
            <a:endParaRPr lang="en-US" baseline="0" dirty="0"/>
          </a:p>
        </p:txBody>
      </p:sp>
    </p:spTree>
    <p:extLst>
      <p:ext uri="{BB962C8B-B14F-4D97-AF65-F5344CB8AC3E}">
        <p14:creationId xmlns:p14="http://schemas.microsoft.com/office/powerpoint/2010/main" val="3499942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60938" cy="372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DCC951-599B-1949-A01D-FF210327BE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24693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ln w="12701">
            <a:solidFill>
              <a:srgbClr val="000000"/>
            </a:solidFill>
            <a:prstDash val="solid"/>
            <a:miter/>
          </a:ln>
        </p:spPr>
      </p:sp>
      <p:sp>
        <p:nvSpPr>
          <p:cNvPr id="3" name="Notes Placeholder 2"/>
          <p:cNvSpPr txBox="1">
            <a:spLocks noGrp="1"/>
          </p:cNvSpPr>
          <p:nvPr>
            <p:ph type="body" sz="quarter" idx="1"/>
          </p:nvPr>
        </p:nvSpPr>
        <p:spPr/>
        <p:txBody>
          <a:bodyPr/>
          <a:lstStyle/>
          <a:p>
            <a:pPr lvl="0"/>
            <a:r>
              <a:rPr lang="en-GB" b="1" dirty="0"/>
              <a:t>Notes</a:t>
            </a:r>
            <a:endParaRPr lang="en-GB" dirty="0"/>
          </a:p>
          <a:p>
            <a:pPr lvl="0"/>
            <a:r>
              <a:rPr lang="en-GB" dirty="0"/>
              <a:t>Background vulnerability factors cluster producing predictable pathways into use</a:t>
            </a:r>
          </a:p>
          <a:p>
            <a:pPr lvl="0"/>
            <a:r>
              <a:rPr lang="en-GB" dirty="0"/>
              <a:t>Creates externalised internalised, normative and fling pattern</a:t>
            </a:r>
          </a:p>
          <a:p>
            <a:pPr lvl="0"/>
            <a:r>
              <a:rPr lang="en-GB" dirty="0"/>
              <a:t>The age of onset is critical as it freeze developmental process.</a:t>
            </a:r>
          </a:p>
          <a:p>
            <a:pPr lvl="0"/>
            <a:r>
              <a:rPr lang="en-GB" dirty="0"/>
              <a:t>It is now more readily understood how long term health problems are invariably pre-cursor by mental illness and a clustered disorders.  For example, it is estimated that 70 per cent of chronic illnesses cases presenting in primary care is directly related to adolescent onset mental illness.</a:t>
            </a:r>
          </a:p>
          <a:p>
            <a:pPr lvl="0"/>
            <a:r>
              <a:rPr lang="en-GB" b="1" dirty="0"/>
              <a:t>Early Onset Externalised Youth:</a:t>
            </a:r>
            <a:r>
              <a:rPr lang="en-GB" dirty="0"/>
              <a:t> This population of young people have a high rate of poor impulse control disorders, scoring highly on dimensional diagnosis of Conduct Disorder / Oppositional Defiance, ADHD and Explosive Anger.  They tend to hail from under-privileged backgrounds, tend to be under parented and exposed to high risk of sexual and physical abuse in childhood.  They demonstrate the poorest outcomes at long term follow-up and initiate problematic behaviours such as drug and alcohol use between the ages 10-12.  They are destined to become prolific offenders, experience highest rates of unemployment, divorce and family breakdown as well as receive the most complex diagnosis of personality disorder as adults.</a:t>
            </a:r>
          </a:p>
          <a:p>
            <a:pPr lvl="0"/>
            <a:r>
              <a:rPr lang="en-GB" b="1" dirty="0"/>
              <a:t>Mid-Onset Internalised Youth:</a:t>
            </a:r>
            <a:r>
              <a:rPr lang="en-GB" dirty="0"/>
              <a:t>  This population of young people experience a high rate of mental and emotional difficulties.  This includes depression, anxiety, self-harm and anorexia.  This occurs at the time of puberty where a sense of marginalisation either through sexual abuse, trauma or loss is processed differently by the developing brain.  This cohort occurs across a wide range of economic backgrounds. Problematic behaviours begin between the ages of 12-14.</a:t>
            </a:r>
          </a:p>
          <a:p>
            <a:pPr lvl="0"/>
            <a:r>
              <a:rPr lang="en-GB" b="1" dirty="0"/>
              <a:t>Late Onset Normative Youth:</a:t>
            </a:r>
            <a:r>
              <a:rPr lang="en-GB" dirty="0"/>
              <a:t>  These young people have fairly normative, stable patterns of development.  However, the emotional shift and separation from parents to peers leads them into high risk situations.  Experiencing difficulty between the ages 14-16, there development achievements and stronger family supports tend to offer these young people the best chance of remission at follow up.  There drug and alcohol involvement in particular can lead them into sexual exploitation, abuse and traumatic situations.</a:t>
            </a:r>
          </a:p>
          <a:p>
            <a:pPr lvl="0"/>
            <a:r>
              <a:rPr lang="en-GB" b="1" dirty="0"/>
              <a:t>Fling Users:</a:t>
            </a:r>
            <a:r>
              <a:rPr lang="en-GB" dirty="0"/>
              <a:t>  This is largely a student population who are the heaviest consumers of drugs and alcohol of all four groups in an intense burst of consumption. 40 per cent of college and university exclusions are for drugs and alcohol leaving a huge long term impact on their future vocational life.  Research suggests that this group are largely poor and marginalised individuals who attain higher education status but feel uncomfortable and alienated from the new social environment.</a:t>
            </a:r>
          </a:p>
          <a:p>
            <a:pPr lvl="0"/>
            <a:r>
              <a:rPr lang="en-GB" dirty="0"/>
              <a:t>The level of drug alcohol involvement has huge consequences for the developmental process itself.  For example, if a young person becomes socially excluded through their use at 13, how ready will they be for adult life at when they make change at 40 having missed the critical rehearsals and practices for adult life?</a:t>
            </a:r>
          </a:p>
          <a:p>
            <a:pPr lvl="0"/>
            <a:r>
              <a:rPr lang="en-GB" dirty="0"/>
              <a:t>Furthermore, we can see that young people’s problems are not isolated.  Rather they experience a cluster of related problems that span many departments and have long term consequences.  Only now are we beginning to see the connection between poor mental health and the chronic long term physical illnesses that project well onto into later life.  It is now more readily understood how long term health problems are invariably pre-cursor by mental illness and a clustered disorders.  For example, it is estimated that 70 per cent of chronic illnesses cases presenting in primary care is directly related to adolescent onset mental illness.</a:t>
            </a:r>
          </a:p>
          <a:p>
            <a:pPr lvl="0"/>
            <a:r>
              <a:rPr lang="en-GB" dirty="0"/>
              <a:t>Most adults in treatment are therefore really, in the main, abused teenagers. Early onset require mush more intensive work to develop their social development.</a:t>
            </a:r>
          </a:p>
        </p:txBody>
      </p:sp>
      <p:sp>
        <p:nvSpPr>
          <p:cNvPr id="4" name="Slide Number Placeholder 3"/>
          <p:cNvSpPr txBox="1"/>
          <p:nvPr/>
        </p:nvSpPr>
        <p:spPr>
          <a:xfrm>
            <a:off x="3850437" y="9428579"/>
            <a:ext cx="2945657" cy="496336"/>
          </a:xfrm>
          <a:prstGeom prst="rect">
            <a:avLst/>
          </a:prstGeom>
          <a:noFill/>
          <a:ln>
            <a:noFill/>
          </a:ln>
        </p:spPr>
        <p:txBody>
          <a:bodyPr vert="horz" wrap="square" lIns="91440" tIns="45720" rIns="91440" bIns="45720" anchor="b"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A2EC5756-5AC6-434B-A31E-79D6C593D47A}"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85</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0660690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50438" y="9428579"/>
            <a:ext cx="2945657" cy="496336"/>
          </a:xfrm>
          <a:prstGeom prst="rect">
            <a:avLst/>
          </a:prstGeom>
          <a:noFill/>
          <a:ln>
            <a:noFill/>
          </a:ln>
        </p:spPr>
        <p:txBody>
          <a:bodyPr vert="horz" wrap="square" lIns="91440" tIns="45720" rIns="91440" bIns="45720" anchor="b"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75A843C1-B24A-452D-92FA-0C9B705FC628}"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86</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4287103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50437" y="9428579"/>
            <a:ext cx="2945657" cy="496336"/>
          </a:xfrm>
          <a:prstGeom prst="rect">
            <a:avLst/>
          </a:prstGeom>
          <a:noFill/>
          <a:ln>
            <a:noFill/>
          </a:ln>
        </p:spPr>
        <p:txBody>
          <a:bodyPr vert="horz" wrap="square" lIns="91440" tIns="45720" rIns="91440" bIns="45720" anchor="b"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800CDE11-13E4-408A-BF4B-4E1EB5B24B93}"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87</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336169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endParaRPr lang="en-GB" dirty="0"/>
          </a:p>
        </p:txBody>
      </p:sp>
      <p:sp>
        <p:nvSpPr>
          <p:cNvPr id="4" name="Slide Number Placeholder 3"/>
          <p:cNvSpPr txBox="1"/>
          <p:nvPr/>
        </p:nvSpPr>
        <p:spPr>
          <a:xfrm>
            <a:off x="3850438" y="9428579"/>
            <a:ext cx="2945657" cy="496336"/>
          </a:xfrm>
          <a:prstGeom prst="rect">
            <a:avLst/>
          </a:prstGeom>
          <a:noFill/>
          <a:ln>
            <a:noFill/>
          </a:ln>
        </p:spPr>
        <p:txBody>
          <a:bodyPr vert="horz" wrap="square" lIns="91440" tIns="45720" rIns="91440" bIns="45720" anchor="b"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47863B7E-6467-46FD-A33F-0B674223CE29}"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88</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267981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73985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widely believed that drug addiction is the result of someone simply taking a drug casually for pleasure, then becoming accidentally “hooked” on the chemical substances within the drug and thereafter “enslaved.” However, this is based on a misunderstanding of addiction.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1948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Too much </a:t>
            </a:r>
            <a:r>
              <a:rPr lang="en-GB" dirty="0" err="1"/>
              <a:t>infor</a:t>
            </a:r>
            <a:r>
              <a:rPr lang="en-GB" dirty="0"/>
              <a:t> – we shape the session according to your priorities, so we don’t cover what you already know.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65649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50560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1440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32905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91844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68483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50083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20739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95751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779431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table to show numbers and costs.</a:t>
            </a:r>
          </a:p>
          <a:p>
            <a:r>
              <a:rPr lang="en-GB" dirty="0"/>
              <a:t>History of providers.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1983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DRUG?3</a:t>
            </a:r>
          </a:p>
          <a:p>
            <a:r>
              <a:rPr lang="en-US" dirty="0"/>
              <a:t>However, for substances that act on the</a:t>
            </a:r>
          </a:p>
          <a:p>
            <a:r>
              <a:rPr lang="en-US" dirty="0"/>
              <a:t>mind (psychoactive), including stimulants,</a:t>
            </a:r>
          </a:p>
          <a:p>
            <a:r>
              <a:rPr lang="en-US" dirty="0"/>
              <a:t>sedatives, hallucinogens, </a:t>
            </a:r>
            <a:r>
              <a:rPr lang="en-US" dirty="0" err="1"/>
              <a:t>deliriants</a:t>
            </a:r>
            <a:r>
              <a:rPr lang="en-US" dirty="0"/>
              <a:t> or</a:t>
            </a:r>
          </a:p>
          <a:p>
            <a:r>
              <a:rPr lang="en-US" dirty="0" err="1"/>
              <a:t>dissociatives</a:t>
            </a:r>
            <a:r>
              <a:rPr lang="en-US" dirty="0"/>
              <a:t>, the term drug has acquired a</a:t>
            </a:r>
          </a:p>
          <a:p>
            <a:r>
              <a:rPr lang="en-US" dirty="0"/>
              <a:t>negative meaning. In the pharmacological</a:t>
            </a:r>
          </a:p>
          <a:p>
            <a:r>
              <a:rPr lang="en-US" dirty="0"/>
              <a:t>sense, caffeine, nicotine and alcohol are</a:t>
            </a:r>
          </a:p>
          <a:p>
            <a:r>
              <a:rPr lang="en-US" dirty="0"/>
              <a:t>drugs just as cocaine and heroin are.</a:t>
            </a:r>
          </a:p>
          <a:p>
            <a:r>
              <a:rPr lang="en-US" dirty="0"/>
              <a:t>In popular usage, “drug” has taken on a</a:t>
            </a:r>
          </a:p>
          <a:p>
            <a:r>
              <a:rPr lang="en-US" dirty="0"/>
              <a:t>different meaning. Over the last century,</a:t>
            </a:r>
          </a:p>
          <a:p>
            <a:r>
              <a:rPr lang="en-US" dirty="0"/>
              <a:t>“drug” has come to mean a psychoactive</a:t>
            </a:r>
          </a:p>
          <a:p>
            <a:r>
              <a:rPr lang="en-US" dirty="0"/>
              <a:t>substance that is illegal. In this sense,</a:t>
            </a:r>
          </a:p>
          <a:p>
            <a:r>
              <a:rPr lang="en-US" dirty="0"/>
              <a:t>cannabis is a drug while alcohol is not (in most</a:t>
            </a:r>
          </a:p>
          <a:p>
            <a:r>
              <a:rPr lang="en-US" dirty="0"/>
              <a:t>countries); and substances such as morphine</a:t>
            </a:r>
          </a:p>
          <a:p>
            <a:r>
              <a:rPr lang="en-US" dirty="0"/>
              <a:t>are “medicines” when used by doctors,</a:t>
            </a:r>
          </a:p>
          <a:p>
            <a:r>
              <a:rPr lang="en-US" dirty="0"/>
              <a:t>and “drugs” when used recreationally.</a:t>
            </a:r>
          </a:p>
          <a:p>
            <a:r>
              <a:rPr lang="en-US" dirty="0"/>
              <a:t>Psychoactive substances are more accepted</a:t>
            </a:r>
          </a:p>
          <a:p>
            <a:r>
              <a:rPr lang="en-US" dirty="0"/>
              <a:t>by society when supplied as medicines.</a:t>
            </a:r>
          </a:p>
          <a:p>
            <a:r>
              <a:rPr lang="en-US" dirty="0"/>
              <a:t>Whether a substance is a drug in this usage</a:t>
            </a:r>
          </a:p>
          <a:p>
            <a:r>
              <a:rPr lang="en-US" dirty="0"/>
              <a:t>depends on the intention behind its use,</a:t>
            </a:r>
          </a:p>
          <a:p>
            <a:r>
              <a:rPr lang="en-US" dirty="0"/>
              <a:t>the mode of administration and the social</a:t>
            </a:r>
          </a:p>
          <a:p>
            <a:r>
              <a:rPr lang="en-US" dirty="0"/>
              <a:t>class of the user. And while in many cases</a:t>
            </a:r>
          </a:p>
          <a:p>
            <a:r>
              <a:rPr lang="en-US" dirty="0"/>
              <a:t>the active substances remain the same, the</a:t>
            </a:r>
          </a:p>
          <a:p>
            <a:r>
              <a:rPr lang="en-US" dirty="0"/>
              <a:t>perception is very distinct.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724718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33047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34A44-CDA7-4029-8507-8844B2413174}"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0578" name="Slide Image Placeholder 1"/>
          <p:cNvSpPr>
            <a:spLocks noGrp="1" noRot="1" noChangeAspect="1" noTextEdit="1"/>
          </p:cNvSpPr>
          <p:nvPr>
            <p:ph type="sldImg"/>
          </p:nvPr>
        </p:nvSpPr>
        <p:spPr>
          <a:xfrm>
            <a:off x="915988" y="744538"/>
            <a:ext cx="4964112" cy="3724275"/>
          </a:xfrm>
          <a:ln/>
        </p:spPr>
      </p:sp>
      <p:sp>
        <p:nvSpPr>
          <p:cNvPr id="280579" name="Notes Placeholder 2"/>
          <p:cNvSpPr>
            <a:spLocks noGrp="1"/>
          </p:cNvSpPr>
          <p:nvPr>
            <p:ph type="body" idx="1"/>
          </p:nvPr>
        </p:nvSpPr>
        <p:spPr/>
        <p:txBody>
          <a:bodyPr lIns="91420" tIns="45710" rIns="91420" bIns="45710"/>
          <a:lstStyle/>
          <a:p>
            <a:endParaRPr lang="en-GB" altLang="en-US" dirty="0"/>
          </a:p>
        </p:txBody>
      </p:sp>
      <p:sp>
        <p:nvSpPr>
          <p:cNvPr id="280580" name="Slide Number Placeholder 3"/>
          <p:cNvSpPr txBox="1">
            <a:spLocks noGrp="1"/>
          </p:cNvSpPr>
          <p:nvPr/>
        </p:nvSpPr>
        <p:spPr bwMode="auto">
          <a:xfrm>
            <a:off x="3851118" y="9428960"/>
            <a:ext cx="2944972" cy="49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67088A7-E5FA-4EED-A868-D6BD57FE0FA5}" type="slidenum">
              <a:rPr kumimoji="0" lang="en-GB" alt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GB" alt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7304557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5433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a substance is a drug in this usage</a:t>
            </a:r>
          </a:p>
          <a:p>
            <a:r>
              <a:rPr lang="en-US" dirty="0"/>
              <a:t>depends on the intention behind its use,</a:t>
            </a:r>
          </a:p>
          <a:p>
            <a:r>
              <a:rPr lang="en-US" dirty="0"/>
              <a:t>the mode of administration and the social</a:t>
            </a:r>
          </a:p>
          <a:p>
            <a:r>
              <a:rPr lang="en-US" dirty="0"/>
              <a:t>class of the user. And while in many cases</a:t>
            </a:r>
          </a:p>
          <a:p>
            <a:r>
              <a:rPr lang="en-US" dirty="0"/>
              <a:t>the active substances remain the same, the</a:t>
            </a:r>
          </a:p>
          <a:p>
            <a:r>
              <a:rPr lang="en-US" dirty="0"/>
              <a:t>perception is very distinct.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BA6D5-0B23-4168-BD0A-E2F4B39562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734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A7CCDE-99D6-4EA7-8E8C-EDC9312FB994}" type="datetimeFigureOut">
              <a:rPr lang="en-GB" smtClean="0"/>
              <a:t>11/09/2023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2D20F2-AD89-40B2-B604-09E4348BC840}" type="slidenum">
              <a:rPr lang="en-GB" smtClean="0"/>
              <a:t>‹#›</a:t>
            </a:fld>
            <a:endParaRPr lang="en-GB" dirty="0"/>
          </a:p>
        </p:txBody>
      </p:sp>
    </p:spTree>
    <p:extLst>
      <p:ext uri="{BB962C8B-B14F-4D97-AF65-F5344CB8AC3E}">
        <p14:creationId xmlns:p14="http://schemas.microsoft.com/office/powerpoint/2010/main" val="414018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A7CCDE-99D6-4EA7-8E8C-EDC9312FB994}" type="datetimeFigureOut">
              <a:rPr lang="en-GB" smtClean="0"/>
              <a:t>11/09/2023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2D20F2-AD89-40B2-B604-09E4348BC840}" type="slidenum">
              <a:rPr lang="en-GB" smtClean="0"/>
              <a:t>‹#›</a:t>
            </a:fld>
            <a:endParaRPr lang="en-GB" dirty="0"/>
          </a:p>
        </p:txBody>
      </p:sp>
    </p:spTree>
    <p:extLst>
      <p:ext uri="{BB962C8B-B14F-4D97-AF65-F5344CB8AC3E}">
        <p14:creationId xmlns:p14="http://schemas.microsoft.com/office/powerpoint/2010/main" val="119119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A7CCDE-99D6-4EA7-8E8C-EDC9312FB994}" type="datetimeFigureOut">
              <a:rPr lang="en-GB" smtClean="0"/>
              <a:t>11/09/2023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2D20F2-AD89-40B2-B604-09E4348BC840}" type="slidenum">
              <a:rPr lang="en-GB" smtClean="0"/>
              <a:t>‹#›</a:t>
            </a:fld>
            <a:endParaRPr lang="en-GB" dirty="0"/>
          </a:p>
        </p:txBody>
      </p:sp>
    </p:spTree>
    <p:extLst>
      <p:ext uri="{BB962C8B-B14F-4D97-AF65-F5344CB8AC3E}">
        <p14:creationId xmlns:p14="http://schemas.microsoft.com/office/powerpoint/2010/main" val="613575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A7CCDE-99D6-4EA7-8E8C-EDC9312FB994}"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2D20F2-AD89-40B2-B604-09E4348BC840}" type="slidenum">
              <a:rPr lang="en-GB" smtClean="0"/>
              <a:t>‹#›</a:t>
            </a:fld>
            <a:endParaRPr lang="en-GB"/>
          </a:p>
        </p:txBody>
      </p:sp>
    </p:spTree>
    <p:extLst>
      <p:ext uri="{BB962C8B-B14F-4D97-AF65-F5344CB8AC3E}">
        <p14:creationId xmlns:p14="http://schemas.microsoft.com/office/powerpoint/2010/main" val="4119023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A7CCDE-99D6-4EA7-8E8C-EDC9312FB994}"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2D20F2-AD89-40B2-B604-09E4348BC840}" type="slidenum">
              <a:rPr lang="en-GB" smtClean="0"/>
              <a:t>‹#›</a:t>
            </a:fld>
            <a:endParaRPr lang="en-GB"/>
          </a:p>
        </p:txBody>
      </p:sp>
    </p:spTree>
    <p:extLst>
      <p:ext uri="{BB962C8B-B14F-4D97-AF65-F5344CB8AC3E}">
        <p14:creationId xmlns:p14="http://schemas.microsoft.com/office/powerpoint/2010/main" val="1025478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A7CCDE-99D6-4EA7-8E8C-EDC9312FB994}"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2D20F2-AD89-40B2-B604-09E4348BC840}" type="slidenum">
              <a:rPr lang="en-GB" smtClean="0"/>
              <a:t>‹#›</a:t>
            </a:fld>
            <a:endParaRPr lang="en-GB"/>
          </a:p>
        </p:txBody>
      </p:sp>
    </p:spTree>
    <p:extLst>
      <p:ext uri="{BB962C8B-B14F-4D97-AF65-F5344CB8AC3E}">
        <p14:creationId xmlns:p14="http://schemas.microsoft.com/office/powerpoint/2010/main" val="3376998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DA7CCDE-99D6-4EA7-8E8C-EDC9312FB994}"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2D20F2-AD89-40B2-B604-09E4348BC840}" type="slidenum">
              <a:rPr lang="en-GB" smtClean="0"/>
              <a:t>‹#›</a:t>
            </a:fld>
            <a:endParaRPr lang="en-GB"/>
          </a:p>
        </p:txBody>
      </p:sp>
    </p:spTree>
    <p:extLst>
      <p:ext uri="{BB962C8B-B14F-4D97-AF65-F5344CB8AC3E}">
        <p14:creationId xmlns:p14="http://schemas.microsoft.com/office/powerpoint/2010/main" val="3241290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DA7CCDE-99D6-4EA7-8E8C-EDC9312FB994}" type="datetimeFigureOut">
              <a:rPr lang="en-GB" smtClean="0"/>
              <a:t>11/09/2023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2D20F2-AD89-40B2-B604-09E4348BC840}" type="slidenum">
              <a:rPr lang="en-GB" smtClean="0"/>
              <a:t>‹#›</a:t>
            </a:fld>
            <a:endParaRPr lang="en-GB"/>
          </a:p>
        </p:txBody>
      </p:sp>
    </p:spTree>
    <p:extLst>
      <p:ext uri="{BB962C8B-B14F-4D97-AF65-F5344CB8AC3E}">
        <p14:creationId xmlns:p14="http://schemas.microsoft.com/office/powerpoint/2010/main" val="1222999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DA7CCDE-99D6-4EA7-8E8C-EDC9312FB994}" type="datetimeFigureOut">
              <a:rPr lang="en-GB" smtClean="0"/>
              <a:t>11/09/2023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2D20F2-AD89-40B2-B604-09E4348BC840}" type="slidenum">
              <a:rPr lang="en-GB" smtClean="0"/>
              <a:t>‹#›</a:t>
            </a:fld>
            <a:endParaRPr lang="en-GB"/>
          </a:p>
        </p:txBody>
      </p:sp>
    </p:spTree>
    <p:extLst>
      <p:ext uri="{BB962C8B-B14F-4D97-AF65-F5344CB8AC3E}">
        <p14:creationId xmlns:p14="http://schemas.microsoft.com/office/powerpoint/2010/main" val="132735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7CCDE-99D6-4EA7-8E8C-EDC9312FB994}" type="datetimeFigureOut">
              <a:rPr lang="en-GB" smtClean="0"/>
              <a:t>11/09/2023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2D20F2-AD89-40B2-B604-09E4348BC840}" type="slidenum">
              <a:rPr lang="en-GB" smtClean="0"/>
              <a:t>‹#›</a:t>
            </a:fld>
            <a:endParaRPr lang="en-GB"/>
          </a:p>
        </p:txBody>
      </p:sp>
    </p:spTree>
    <p:extLst>
      <p:ext uri="{BB962C8B-B14F-4D97-AF65-F5344CB8AC3E}">
        <p14:creationId xmlns:p14="http://schemas.microsoft.com/office/powerpoint/2010/main" val="2527519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A7CCDE-99D6-4EA7-8E8C-EDC9312FB994}"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2D20F2-AD89-40B2-B604-09E4348BC840}" type="slidenum">
              <a:rPr lang="en-GB" smtClean="0"/>
              <a:t>‹#›</a:t>
            </a:fld>
            <a:endParaRPr lang="en-GB"/>
          </a:p>
        </p:txBody>
      </p:sp>
    </p:spTree>
    <p:extLst>
      <p:ext uri="{BB962C8B-B14F-4D97-AF65-F5344CB8AC3E}">
        <p14:creationId xmlns:p14="http://schemas.microsoft.com/office/powerpoint/2010/main" val="1182561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A7CCDE-99D6-4EA7-8E8C-EDC9312FB994}" type="datetimeFigureOut">
              <a:rPr lang="en-GB" smtClean="0"/>
              <a:t>11/09/2023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2D20F2-AD89-40B2-B604-09E4348BC840}" type="slidenum">
              <a:rPr lang="en-GB" smtClean="0"/>
              <a:t>‹#›</a:t>
            </a:fld>
            <a:endParaRPr lang="en-GB" dirty="0"/>
          </a:p>
        </p:txBody>
      </p:sp>
    </p:spTree>
    <p:extLst>
      <p:ext uri="{BB962C8B-B14F-4D97-AF65-F5344CB8AC3E}">
        <p14:creationId xmlns:p14="http://schemas.microsoft.com/office/powerpoint/2010/main" val="2510912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A7CCDE-99D6-4EA7-8E8C-EDC9312FB994}"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2D20F2-AD89-40B2-B604-09E4348BC840}" type="slidenum">
              <a:rPr lang="en-GB" smtClean="0"/>
              <a:t>‹#›</a:t>
            </a:fld>
            <a:endParaRPr lang="en-GB"/>
          </a:p>
        </p:txBody>
      </p:sp>
    </p:spTree>
    <p:extLst>
      <p:ext uri="{BB962C8B-B14F-4D97-AF65-F5344CB8AC3E}">
        <p14:creationId xmlns:p14="http://schemas.microsoft.com/office/powerpoint/2010/main" val="1431056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A7CCDE-99D6-4EA7-8E8C-EDC9312FB994}"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2D20F2-AD89-40B2-B604-09E4348BC840}" type="slidenum">
              <a:rPr lang="en-GB" smtClean="0"/>
              <a:t>‹#›</a:t>
            </a:fld>
            <a:endParaRPr lang="en-GB"/>
          </a:p>
        </p:txBody>
      </p:sp>
    </p:spTree>
    <p:extLst>
      <p:ext uri="{BB962C8B-B14F-4D97-AF65-F5344CB8AC3E}">
        <p14:creationId xmlns:p14="http://schemas.microsoft.com/office/powerpoint/2010/main" val="1406366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A7CCDE-99D6-4EA7-8E8C-EDC9312FB994}"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2D20F2-AD89-40B2-B604-09E4348BC840}" type="slidenum">
              <a:rPr lang="en-GB" smtClean="0"/>
              <a:t>‹#›</a:t>
            </a:fld>
            <a:endParaRPr lang="en-GB"/>
          </a:p>
        </p:txBody>
      </p:sp>
    </p:spTree>
    <p:extLst>
      <p:ext uri="{BB962C8B-B14F-4D97-AF65-F5344CB8AC3E}">
        <p14:creationId xmlns:p14="http://schemas.microsoft.com/office/powerpoint/2010/main" val="3301566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A7CCDE-99D6-4EA7-8E8C-EDC9312FB994}" type="datetimeFigureOut">
              <a:rPr lang="en-GB" smtClean="0"/>
              <a:t>11/09/2023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2D20F2-AD89-40B2-B604-09E4348BC840}" type="slidenum">
              <a:rPr lang="en-GB" smtClean="0"/>
              <a:t>‹#›</a:t>
            </a:fld>
            <a:endParaRPr lang="en-GB" dirty="0"/>
          </a:p>
        </p:txBody>
      </p:sp>
    </p:spTree>
    <p:extLst>
      <p:ext uri="{BB962C8B-B14F-4D97-AF65-F5344CB8AC3E}">
        <p14:creationId xmlns:p14="http://schemas.microsoft.com/office/powerpoint/2010/main" val="216589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DA7CCDE-99D6-4EA7-8E8C-EDC9312FB994}" type="datetimeFigureOut">
              <a:rPr lang="en-GB" smtClean="0"/>
              <a:t>11/09/2023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B2D20F2-AD89-40B2-B604-09E4348BC840}" type="slidenum">
              <a:rPr lang="en-GB" smtClean="0"/>
              <a:t>‹#›</a:t>
            </a:fld>
            <a:endParaRPr lang="en-GB" dirty="0"/>
          </a:p>
        </p:txBody>
      </p:sp>
    </p:spTree>
    <p:extLst>
      <p:ext uri="{BB962C8B-B14F-4D97-AF65-F5344CB8AC3E}">
        <p14:creationId xmlns:p14="http://schemas.microsoft.com/office/powerpoint/2010/main" val="2520122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DA7CCDE-99D6-4EA7-8E8C-EDC9312FB994}" type="datetimeFigureOut">
              <a:rPr lang="en-GB" smtClean="0"/>
              <a:t>11/09/2023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B2D20F2-AD89-40B2-B604-09E4348BC840}" type="slidenum">
              <a:rPr lang="en-GB" smtClean="0"/>
              <a:t>‹#›</a:t>
            </a:fld>
            <a:endParaRPr lang="en-GB" dirty="0"/>
          </a:p>
        </p:txBody>
      </p:sp>
    </p:spTree>
    <p:extLst>
      <p:ext uri="{BB962C8B-B14F-4D97-AF65-F5344CB8AC3E}">
        <p14:creationId xmlns:p14="http://schemas.microsoft.com/office/powerpoint/2010/main" val="328139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DA7CCDE-99D6-4EA7-8E8C-EDC9312FB994}" type="datetimeFigureOut">
              <a:rPr lang="en-GB" smtClean="0"/>
              <a:t>11/09/2023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B2D20F2-AD89-40B2-B604-09E4348BC840}" type="slidenum">
              <a:rPr lang="en-GB" smtClean="0"/>
              <a:t>‹#›</a:t>
            </a:fld>
            <a:endParaRPr lang="en-GB" dirty="0"/>
          </a:p>
        </p:txBody>
      </p:sp>
    </p:spTree>
    <p:extLst>
      <p:ext uri="{BB962C8B-B14F-4D97-AF65-F5344CB8AC3E}">
        <p14:creationId xmlns:p14="http://schemas.microsoft.com/office/powerpoint/2010/main" val="2284598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7CCDE-99D6-4EA7-8E8C-EDC9312FB994}" type="datetimeFigureOut">
              <a:rPr lang="en-GB" smtClean="0"/>
              <a:t>11/09/2023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B2D20F2-AD89-40B2-B604-09E4348BC840}" type="slidenum">
              <a:rPr lang="en-GB" smtClean="0"/>
              <a:t>‹#›</a:t>
            </a:fld>
            <a:endParaRPr lang="en-GB" dirty="0"/>
          </a:p>
        </p:txBody>
      </p:sp>
    </p:spTree>
    <p:extLst>
      <p:ext uri="{BB962C8B-B14F-4D97-AF65-F5344CB8AC3E}">
        <p14:creationId xmlns:p14="http://schemas.microsoft.com/office/powerpoint/2010/main" val="728802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A7CCDE-99D6-4EA7-8E8C-EDC9312FB994}" type="datetimeFigureOut">
              <a:rPr lang="en-GB" smtClean="0"/>
              <a:t>11/09/2023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B2D20F2-AD89-40B2-B604-09E4348BC840}" type="slidenum">
              <a:rPr lang="en-GB" smtClean="0"/>
              <a:t>‹#›</a:t>
            </a:fld>
            <a:endParaRPr lang="en-GB" dirty="0"/>
          </a:p>
        </p:txBody>
      </p:sp>
    </p:spTree>
    <p:extLst>
      <p:ext uri="{BB962C8B-B14F-4D97-AF65-F5344CB8AC3E}">
        <p14:creationId xmlns:p14="http://schemas.microsoft.com/office/powerpoint/2010/main" val="418732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A7CCDE-99D6-4EA7-8E8C-EDC9312FB994}" type="datetimeFigureOut">
              <a:rPr lang="en-GB" smtClean="0"/>
              <a:t>11/09/2023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B2D20F2-AD89-40B2-B604-09E4348BC840}" type="slidenum">
              <a:rPr lang="en-GB" smtClean="0"/>
              <a:t>‹#›</a:t>
            </a:fld>
            <a:endParaRPr lang="en-GB" dirty="0"/>
          </a:p>
        </p:txBody>
      </p:sp>
    </p:spTree>
    <p:extLst>
      <p:ext uri="{BB962C8B-B14F-4D97-AF65-F5344CB8AC3E}">
        <p14:creationId xmlns:p14="http://schemas.microsoft.com/office/powerpoint/2010/main" val="40188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A7CCDE-99D6-4EA7-8E8C-EDC9312FB994}" type="datetimeFigureOut">
              <a:rPr lang="en-GB" smtClean="0"/>
              <a:t>11/09/2023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D20F2-AD89-40B2-B604-09E4348BC840}" type="slidenum">
              <a:rPr lang="en-GB" smtClean="0"/>
              <a:t>‹#›</a:t>
            </a:fld>
            <a:endParaRPr lang="en-GB" dirty="0"/>
          </a:p>
        </p:txBody>
      </p:sp>
      <p:sp>
        <p:nvSpPr>
          <p:cNvPr id="8" name="MSIPCMContentMarking" descr="{&quot;HashCode&quot;:-2130211288,&quot;Placement&quot;:&quot;Header&quot;,&quot;Top&quot;:0.0,&quot;Left&quot;:530.990051,&quot;SlideWidth&quot;:720,&quot;SlideHeight&quot;:540}">
            <a:extLst>
              <a:ext uri="{FF2B5EF4-FFF2-40B4-BE49-F238E27FC236}">
                <a16:creationId xmlns:a16="http://schemas.microsoft.com/office/drawing/2014/main" id="{69CF8303-9462-41F5-9E5A-6D361604930D}"/>
              </a:ext>
            </a:extLst>
          </p:cNvPr>
          <p:cNvSpPr txBox="1"/>
          <p:nvPr userDrawn="1"/>
        </p:nvSpPr>
        <p:spPr>
          <a:xfrm>
            <a:off x="6743574" y="0"/>
            <a:ext cx="240042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dirty="0">
                <a:solidFill>
                  <a:srgbClr val="FF8C00"/>
                </a:solidFill>
                <a:latin typeface="Calibri" panose="020F0502020204030204" pitchFamily="34" charset="0"/>
              </a:rPr>
              <a:t>Information Classification: CONTROLLED</a:t>
            </a:r>
          </a:p>
        </p:txBody>
      </p:sp>
    </p:spTree>
    <p:extLst>
      <p:ext uri="{BB962C8B-B14F-4D97-AF65-F5344CB8AC3E}">
        <p14:creationId xmlns:p14="http://schemas.microsoft.com/office/powerpoint/2010/main" val="2368784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A7CCDE-99D6-4EA7-8E8C-EDC9312FB994}" type="datetimeFigureOut">
              <a:rPr lang="en-GB" smtClean="0"/>
              <a:t>11/09/2023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D20F2-AD89-40B2-B604-09E4348BC840}" type="slidenum">
              <a:rPr lang="en-GB" smtClean="0"/>
              <a:t>‹#›</a:t>
            </a:fld>
            <a:endParaRPr lang="en-GB"/>
          </a:p>
        </p:txBody>
      </p:sp>
      <p:sp>
        <p:nvSpPr>
          <p:cNvPr id="7" name="MSIPCMContentMarking" descr="{&quot;HashCode&quot;:-2130211288,&quot;Placement&quot;:&quot;Header&quot;,&quot;Top&quot;:0.0,&quot;Left&quot;:530.990051,&quot;SlideWidth&quot;:720,&quot;SlideHeight&quot;:540}">
            <a:extLst>
              <a:ext uri="{FF2B5EF4-FFF2-40B4-BE49-F238E27FC236}">
                <a16:creationId xmlns:a16="http://schemas.microsoft.com/office/drawing/2014/main" id="{737A92C0-ABE4-4E35-B9A9-1050E842C569}"/>
              </a:ext>
            </a:extLst>
          </p:cNvPr>
          <p:cNvSpPr txBox="1"/>
          <p:nvPr userDrawn="1"/>
        </p:nvSpPr>
        <p:spPr>
          <a:xfrm>
            <a:off x="6743574" y="0"/>
            <a:ext cx="240042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dirty="0">
                <a:solidFill>
                  <a:srgbClr val="FF8C00"/>
                </a:solidFill>
                <a:latin typeface="Calibri" panose="020F0502020204030204" pitchFamily="34" charset="0"/>
              </a:rPr>
              <a:t>Information Classification: CONTROLLED</a:t>
            </a:r>
          </a:p>
        </p:txBody>
      </p:sp>
    </p:spTree>
    <p:extLst>
      <p:ext uri="{BB962C8B-B14F-4D97-AF65-F5344CB8AC3E}">
        <p14:creationId xmlns:p14="http://schemas.microsoft.com/office/powerpoint/2010/main" val="1188630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90.xml"/><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80.xml"/><Relationship Id="rId1" Type="http://schemas.openxmlformats.org/officeDocument/2006/relationships/slideLayout" Target="../slideLayouts/slideLayout1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svg"/><Relationship Id="rId9" Type="http://schemas.openxmlformats.org/officeDocument/2006/relationships/image" Target="../media/image48.png"/></Relationships>
</file>

<file path=ppt/slides/_rels/slide10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81.xml"/><Relationship Id="rId7" Type="http://schemas.openxmlformats.org/officeDocument/2006/relationships/image" Target="../media/image52.jpeg"/><Relationship Id="rId2" Type="http://schemas.openxmlformats.org/officeDocument/2006/relationships/slideLayout" Target="../slideLayouts/slideLayout7.xml"/><Relationship Id="rId1" Type="http://schemas.openxmlformats.org/officeDocument/2006/relationships/tags" Target="../tags/tag91.xml"/><Relationship Id="rId6" Type="http://schemas.openxmlformats.org/officeDocument/2006/relationships/image" Target="../media/image51.wmf"/><Relationship Id="rId5" Type="http://schemas.openxmlformats.org/officeDocument/2006/relationships/image" Target="../media/image50.jpeg"/><Relationship Id="rId4" Type="http://schemas.openxmlformats.org/officeDocument/2006/relationships/image" Target="../media/image49.jpeg"/></Relationships>
</file>

<file path=ppt/slides/_rels/slide103.xml.rels><?xml version="1.0" encoding="UTF-8" standalone="yes"?>
<Relationships xmlns="http://schemas.openxmlformats.org/package/2006/relationships"><Relationship Id="rId8" Type="http://schemas.openxmlformats.org/officeDocument/2006/relationships/hyperlink" Target="https://www.drugwise.org.uk/drugsearch-encyclopedia/" TargetMode="External"/><Relationship Id="rId13" Type="http://schemas.openxmlformats.org/officeDocument/2006/relationships/image" Target="../media/image2.png"/><Relationship Id="rId3" Type="http://schemas.openxmlformats.org/officeDocument/2006/relationships/notesSlide" Target="../notesSlides/notesSlide82.xml"/><Relationship Id="rId7" Type="http://schemas.openxmlformats.org/officeDocument/2006/relationships/hyperlink" Target="http://www.talktofrank.com/" TargetMode="External"/><Relationship Id="rId12"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ags" Target="../tags/tag92.xml"/><Relationship Id="rId6" Type="http://schemas.openxmlformats.org/officeDocument/2006/relationships/hyperlink" Target="http://www.safercornwall.co.uk/" TargetMode="External"/><Relationship Id="rId11" Type="http://schemas.openxmlformats.org/officeDocument/2006/relationships/image" Target="../media/image53.png"/><Relationship Id="rId5" Type="http://schemas.openxmlformats.org/officeDocument/2006/relationships/hyperlink" Target="http://www.cornwall.gov.uk/drugsandalcohol" TargetMode="External"/><Relationship Id="rId10" Type="http://schemas.openxmlformats.org/officeDocument/2006/relationships/hyperlink" Target="http://www.erowid.org/" TargetMode="External"/><Relationship Id="rId4" Type="http://schemas.openxmlformats.org/officeDocument/2006/relationships/hyperlink" Target="https://eur03.safelinks.protection.outlook.com/?url=http%3A%2F%2Fwww.wearewithyou.org.uk%2F&amp;data=04%7C01%7Ckim.hager%40cornwall.gov.uk%7C645cd41251944977836608d8a0dfd641%7Cefaa16aad1de4d58ba2e2833fdfdd29f%7C0%7C0%7C637436235623344160%7CUnknown%7CTWFpbGZsb3d8eyJWIjoiMC4wLjAwMDAiLCJQIjoiV2luMzIiLCJBTiI6Ik1haWwiLCJXVCI6Mn0%3D%7C1000&amp;sdata=jKV2Yz2bZ64nOGT2IC5xNcHThsrK2Q8rz20212Eobvo%3D&amp;reserved=0" TargetMode="External"/><Relationship Id="rId9" Type="http://schemas.openxmlformats.org/officeDocument/2006/relationships/hyperlink" Target="http://www.drugsandhousing.co.uk/"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hyperlink" Target="https://eur03.safelinks.protection.outlook.com/?url=https%3A%2F%2Fen.m.wikipedia.org%2Fwiki%2FPharmacy_Act_1868&amp;data=04%7C01%7Ckim.hager%40cornwall.gov.uk%7C463bd067d48c43d0997708d8cd4af054%7Cefaa16aad1de4d58ba2e2833fdfdd29f%7C0%7C0%7C637485069029606502%7CUnknown%7CTWFpbGZsb3d8eyJWIjoiMC4wLjAwMDAiLCJQIjoiV2luMzIiLCJBTiI6Ik1haWwiLCJXVCI6Mn0%3D%7C1000&amp;sdata=sbm1GnM2%2BZ6kzg07ykSlEOW%2F3iPa2AcR%2BOkXVRZkhGk%3D&amp;reserved=0"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hyperlink" Target="https://eur03.safelinks.protection.outlook.com/?url=https%3A%2F%2Fen.m.wikipedia.org%2Fw%2Findex.php%3Ftitle%3DPoisons_and_Pharmacy_Act_1908%26action%3Dedit%26redlink%3D1&amp;data=04%7C01%7Ckim.hager%40cornwall.gov.uk%7C463bd067d48c43d0997708d8cd4af054%7Cefaa16aad1de4d58ba2e2833fdfdd29f%7C0%7C0%7C637485069029616497%7CUnknown%7CTWFpbGZsb3d8eyJWIjoiMC4wLjAwMDAiLCJQIjoiV2luMzIiLCJBTiI6Ik1haWwiLCJXVCI6Mn0%3D%7C1000&amp;sdata=nmSwLi0pAPgtycf93fxLl%2FaGyiXoEyY%2FILrL7%2BoHCUA%3D&amp;reserved=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https://thepsychologist.bps.org.uk/volume-29/june-2016/lsd-game-changing-stud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png"/><Relationship Id="rId5" Type="http://schemas.openxmlformats.org/officeDocument/2006/relationships/hyperlink" Target="https://eur03.safelinks.protection.outlook.com/?url=https%3A%2F%2Fen.m.wikipedia.org%2Fw%2Findex.php%3Ftitle%3DDrugs_(Prevention_of_Misuse_Act)%26action%3Dedit%26redlink%3D1&amp;data=04%7C01%7Ckim.hager%40cornwall.gov.uk%7C463bd067d48c43d0997708d8cd4af054%7Cefaa16aad1de4d58ba2e2833fdfdd29f%7C0%7C0%7C637485069029636487%7CUnknown%7CTWFpbGZsb3d8eyJWIjoiMC4wLjAwMDAiLCJQIjoiV2luMzIiLCJBTiI6Ik1haWwiLCJXVCI6Mn0%3D%7C1000&amp;sdata=eZhOdpN6fKM7yIP%2Fin89vg8R0MW49nro2hCUDANfthM%3D&amp;reserved=0" TargetMode="External"/><Relationship Id="rId4" Type="http://schemas.openxmlformats.org/officeDocument/2006/relationships/hyperlink" Target="https://eur03.safelinks.protection.outlook.com/?url=https%3A%2F%2Fen.m.wikipedia.org%2Fw%2Findex.php%3Ftitle%3DDangerous_Drugs_Act_1964%26action%3Dedit%26redlink%3D1&amp;data=04%7C01%7Ckim.hager%40cornwall.gov.uk%7C463bd067d48c43d0997708d8cd4af054%7Cefaa16aad1de4d58ba2e2833fdfdd29f%7C0%7C0%7C637485069029636487%7CUnknown%7CTWFpbGZsb3d8eyJWIjoiMC4wLjAwMDAiLCJQIjoiV2luMzIiLCJBTiI6Ik1haWwiLCJXVCI6Mn0%3D%7C1000&amp;sdata=TE8iRYQKzHDU7oa8gqvu8lfRkZuLVQdYsW1fSVY29N4%3D&amp;reserved=0"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2.png"/><Relationship Id="rId5" Type="http://schemas.microsoft.com/office/2007/relationships/hdphoto" Target="../media/hdphoto3.wdp"/><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eur03.safelinks.protection.outlook.com/?url=https%3A%2F%2Fen.m.wikipedia.org%2Fwiki%2FCriminal_Justice_Act_1991&amp;data=04%7C01%7Ckim.hager%40cornwall.gov.uk%7C463bd067d48c43d0997708d8cd4af054%7Cefaa16aad1de4d58ba2e2833fdfdd29f%7C0%7C0%7C637485069029666473%7CUnknown%7CTWFpbGZsb3d8eyJWIjoiMC4wLjAwMDAiLCJQIjoiV2luMzIiLCJBTiI6Ik1haWwiLCJXVCI6Mn0%3D%7C1000&amp;sdata=%2Bw1FyBqR0avNhIbxUNVkKVDVuOXKIiH1IJph49iYc9c%3D&amp;reserved=0" TargetMode="External"/><Relationship Id="rId7"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eur03.safelinks.protection.outlook.com/?url=https%3A%2F%2Fen.m.wikipedia.org%2Fwiki%2FCriminal_Justice_and_Court_Services_Act&amp;data=04%7C01%7Ckim.hager%40cornwall.gov.uk%7C463bd067d48c43d0997708d8cd4af054%7Cefaa16aad1de4d58ba2e2833fdfdd29f%7C0%7C0%7C637485069029676464%7CUnknown%7CTWFpbGZsb3d8eyJWIjoiMC4wLjAwMDAiLCJQIjoiV2luMzIiLCJBTiI6Ik1haWwiLCJXVCI6Mn0%3D%7C1000&amp;sdata=n4l0zMwCO%2FpZAMh1q%2BonM82TLJp12T2nktDclREen%2Fo%3D&amp;reserved=0" TargetMode="External"/><Relationship Id="rId5" Type="http://schemas.openxmlformats.org/officeDocument/2006/relationships/hyperlink" Target="https://eur03.safelinks.protection.outlook.com/?url=https%3A%2F%2Fen.m.wikipedia.org%2Fwiki%2FDrug_testing&amp;data=04%7C01%7Ckim.hager%40cornwall.gov.uk%7C463bd067d48c43d0997708d8cd4af054%7Cefaa16aad1de4d58ba2e2833fdfdd29f%7C0%7C0%7C637485069029676464%7CUnknown%7CTWFpbGZsb3d8eyJWIjoiMC4wLjAwMDAiLCJQIjoiV2luMzIiLCJBTiI6Ik1haWwiLCJXVCI6Mn0%3D%7C1000&amp;sdata=9iQWAXhFY3SrsJGoMhOxaIr7Wz1slJaeOWce3cSl658%3D&amp;reserved=0" TargetMode="External"/><Relationship Id="rId4" Type="http://schemas.openxmlformats.org/officeDocument/2006/relationships/hyperlink" Target="https://eur03.safelinks.protection.outlook.com/?url=https%3A%2F%2Fen.m.wikipedia.org%2Fwiki%2FCrime_and_Disorder_Act_1998&amp;data=04%7C01%7Ckim.hager%40cornwall.gov.uk%7C463bd067d48c43d0997708d8cd4af054%7Cefaa16aad1de4d58ba2e2833fdfdd29f%7C0%7C0%7C637485069029666473%7CUnknown%7CTWFpbGZsb3d8eyJWIjoiMC4wLjAwMDAiLCJQIjoiV2luMzIiLCJBTiI6Ik1haWwiLCJXVCI6Mn0%3D%7C1000&amp;sdata=xESafZU6qs04lB7hM50q3585jDRJ7o0D78KyKKkKjPM%3D&amp;reserved=0"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eur03.safelinks.protection.outlook.com/?url=http%3A%2F%2Fwww.legislation.gov.uk%2Fuksi%2F2007%2F562%2Fcontents%2Fmade&amp;data=04%7C01%7Ckim.hager%40cornwall.gov.uk%7C463bd067d48c43d0997708d8cd4af054%7Cefaa16aad1de4d58ba2e2833fdfdd29f%7C0%7C0%7C637485069029716446%7CUnknown%7CTWFpbGZsb3d8eyJWIjoiMC4wLjAwMDAiLCJQIjoiV2luMzIiLCJBTiI6Ik1haWwiLCJXVCI6Mn0%3D%7C1000&amp;sdata=hoU50%2FLgZNrxgHdN0KRrxaDKrSab6PDq5WMRYPKObps%3D&amp;reserved=0" TargetMode="External"/><Relationship Id="rId13" Type="http://schemas.openxmlformats.org/officeDocument/2006/relationships/image" Target="../media/image2.png"/><Relationship Id="rId3" Type="http://schemas.openxmlformats.org/officeDocument/2006/relationships/hyperlink" Target="https://eur03.safelinks.protection.outlook.com/?url=https%3A%2F%2Fen.m.wikipedia.org%2Fwiki%2FAnti-Social_Behaviour_Act_2003&amp;data=04%7C01%7Ckim.hager%40cornwall.gov.uk%7C463bd067d48c43d0997708d8cd4af054%7Cefaa16aad1de4d58ba2e2833fdfdd29f%7C0%7C0%7C637485069029686460%7CUnknown%7CTWFpbGZsb3d8eyJWIjoiMC4wLjAwMDAiLCJQIjoiV2luMzIiLCJBTiI6Ik1haWwiLCJXVCI6Mn0%3D%7C1000&amp;sdata=m6KjQvrXNQqt6%2BG4OIy6qMsek%2BtAWaRqI3rRdW7jvNg%3D&amp;reserved=0" TargetMode="External"/><Relationship Id="rId7" Type="http://schemas.openxmlformats.org/officeDocument/2006/relationships/hyperlink" Target="https://eur03.safelinks.protection.outlook.com/?url=https%3A%2F%2Fen.m.wikipedia.org%2Fwiki%2FDrugs_Act_2005&amp;data=04%7C01%7Ckim.hager%40cornwall.gov.uk%7C463bd067d48c43d0997708d8cd4af054%7Cefaa16aad1de4d58ba2e2833fdfdd29f%7C0%7C0%7C637485069029706456%7CUnknown%7CTWFpbGZsb3d8eyJWIjoiMC4wLjAwMDAiLCJQIjoiV2luMzIiLCJBTiI6Ik1haWwiLCJXVCI6Mn0%3D%7C1000&amp;sdata=ldffH50DwwXKQbb%2BUhGzvTybLz7wdJxuz5pHuwNQ0j4%3D&amp;reserved=0" TargetMode="External"/><Relationship Id="rId12" Type="http://schemas.openxmlformats.org/officeDocument/2006/relationships/hyperlink" Target="https://eur03.safelinks.protection.outlook.com/?url=https%3A%2F%2Fen.m.wikipedia.org%2Fwiki%2FPsychoactive_Substances_Act_2016&amp;data=04%7C01%7Ckim.hager%40cornwall.gov.uk%7C463bd067d48c43d0997708d8cd4af054%7Cefaa16aad1de4d58ba2e2833fdfdd29f%7C0%7C0%7C637485069029726441%7CUnknown%7CTWFpbGZsb3d8eyJWIjoiMC4wLjAwMDAiLCJQIjoiV2luMzIiLCJBTiI6Ik1haWwiLCJXVCI6Mn0%3D%7C1000&amp;sdata=DNfIQFVAOORauD9rOV55Gz%2BrcZXM1nAFg%2Fq2tNmqQEc%3D&amp;reserved=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eur03.safelinks.protection.outlook.com/?url=https%3A%2F%2Fen.m.wikipedia.org%2Fwiki%2FPolice_and_Justice_Act&amp;data=04%7C01%7Ckim.hager%40cornwall.gov.uk%7C463bd067d48c43d0997708d8cd4af054%7Cefaa16aad1de4d58ba2e2833fdfdd29f%7C0%7C0%7C637485069029706456%7CUnknown%7CTWFpbGZsb3d8eyJWIjoiMC4wLjAwMDAiLCJQIjoiV2luMzIiLCJBTiI6Ik1haWwiLCJXVCI6Mn0%3D%7C1000&amp;sdata=xvgwDgOKZ4tVy2bB%2FQZ7tcAw4Yr0vL6rBeOm3TqN9eI%3D&amp;reserved=0" TargetMode="External"/><Relationship Id="rId11" Type="http://schemas.openxmlformats.org/officeDocument/2006/relationships/hyperlink" Target="https://eur03.safelinks.protection.outlook.com/?url=http%3A%2F%2Fwww.legislation.gov.uk%2Fuksi%2F2008%2F3130%2Fcontents%2Fmade&amp;data=04%7C01%7Ckim.hager%40cornwall.gov.uk%7C463bd067d48c43d0997708d8cd4af054%7Cefaa16aad1de4d58ba2e2833fdfdd29f%7C0%7C0%7C637485069029726441%7CUnknown%7CTWFpbGZsb3d8eyJWIjoiMC4wLjAwMDAiLCJQIjoiV2luMzIiLCJBTiI6Ik1haWwiLCJXVCI6Mn0%3D%7C1000&amp;sdata=hID8gPPoyL3vGAgZJv1%2BZ6HXgiCin8SNqfzHivustjU%3D&amp;reserved=0" TargetMode="External"/><Relationship Id="rId5" Type="http://schemas.openxmlformats.org/officeDocument/2006/relationships/hyperlink" Target="https://eur03.safelinks.protection.outlook.com/?url=https%3A%2F%2Fen.m.wikipedia.org%2Fwiki%2FPsilocybin&amp;data=04%7C01%7Ckim.hager%40cornwall.gov.uk%7C463bd067d48c43d0997708d8cd4af054%7Cefaa16aad1de4d58ba2e2833fdfdd29f%7C0%7C0%7C637485069029696465%7CUnknown%7CTWFpbGZsb3d8eyJWIjoiMC4wLjAwMDAiLCJQIjoiV2luMzIiLCJBTiI6Ik1haWwiLCJXVCI6Mn0%3D%7C1000&amp;sdata=YdnpVVlFErzYJ9hZWW7cncdG4IJfd9Rsyw2jbLVJVfc%3D&amp;reserved=0" TargetMode="External"/><Relationship Id="rId10" Type="http://schemas.openxmlformats.org/officeDocument/2006/relationships/hyperlink" Target="https://eur03.safelinks.protection.outlook.com/?url=http%3A%2F%2Fwww.legislation.gov.uk%2Fuksi%2F2008%2F296%2Fcontents%2Fmade&amp;data=04%7C01%7Ckim.hager%40cornwall.gov.uk%7C463bd067d48c43d0997708d8cd4af054%7Cefaa16aad1de4d58ba2e2833fdfdd29f%7C0%7C0%7C637485069029726441%7CUnknown%7CTWFpbGZsb3d8eyJWIjoiMC4wLjAwMDAiLCJQIjoiV2luMzIiLCJBTiI6Ik1haWwiLCJXVCI6Mn0%3D%7C1000&amp;sdata=Pmfk8NWkdp6ZNtX0RrVCnrzlrPQIp7uFA9PwxPT9Dn8%3D&amp;reserved=0" TargetMode="External"/><Relationship Id="rId4" Type="http://schemas.openxmlformats.org/officeDocument/2006/relationships/hyperlink" Target="https://eur03.safelinks.protection.outlook.com/?url=https%3A%2F%2Fen.m.wikipedia.org%2Fwiki%2FDrugs_Act_2005&amp;data=04%7C01%7Ckim.hager%40cornwall.gov.uk%7C463bd067d48c43d0997708d8cd4af054%7Cefaa16aad1de4d58ba2e2833fdfdd29f%7C0%7C0%7C637485069029696465%7CUnknown%7CTWFpbGZsb3d8eyJWIjoiMC4wLjAwMDAiLCJQIjoiV2luMzIiLCJBTiI6Ik1haWwiLCJXVCI6Mn0%3D%7C1000&amp;sdata=y%2FmotV95XC%2ByqzU%2BTsoDx5mSnFWIpg7kEevTQsTA%2FGA%3D&amp;reserved=0" TargetMode="External"/><Relationship Id="rId9" Type="http://schemas.openxmlformats.org/officeDocument/2006/relationships/hyperlink" Target="https://eur03.safelinks.protection.outlook.com/?url=http%3A%2F%2Fwww.legislation.gov.uk%2Fuksi%2F2008%2F295%2Fcontents%2Fmade&amp;data=04%7C01%7Ckim.hager%40cornwall.gov.uk%7C463bd067d48c43d0997708d8cd4af054%7Cefaa16aad1de4d58ba2e2833fdfdd29f%7C0%7C0%7C637485069029716446%7CUnknown%7CTWFpbGZsb3d8eyJWIjoiMC4wLjAwMDAiLCJQIjoiV2luMzIiLCJBTiI6Ik1haWwiLCJXVCI6Mn0%3D%7C1000&amp;sdata=wWtnMz0z%2Fm%2B75zzYMJ3O2nhV67gq85lbo%2B8p0n%2Bxk50%3D&amp;reserved=0"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1.xml.rels><?xml version="1.0" encoding="UTF-8" standalone="yes"?>
<Relationships xmlns="http://schemas.openxmlformats.org/package/2006/relationships"><Relationship Id="rId3" Type="http://schemas.openxmlformats.org/officeDocument/2006/relationships/hyperlink" Target="https://www.gov.uk/government/publications/circular-0012022-reclassification-of-ghb-and-related-substances" TargetMode="Externa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2.png"/><Relationship Id="rId4" Type="http://schemas.microsoft.com/office/2007/relationships/hdphoto" Target="../media/hdphoto4.wdp"/></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5.xml"/><Relationship Id="rId4" Type="http://schemas.microsoft.com/office/2007/relationships/hdphoto" Target="../media/hdphoto5.wdp"/></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40.xml"/><Relationship Id="rId4" Type="http://schemas.openxmlformats.org/officeDocument/2006/relationships/image" Target="../media/image14.JPG"/></Relationships>
</file>

<file path=ppt/slides/_rels/slide4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5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53.xml"/><Relationship Id="rId4" Type="http://schemas.openxmlformats.org/officeDocument/2006/relationships/image" Target="../media/image27.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58.xml"/><Relationship Id="rId4" Type="http://schemas.openxmlformats.org/officeDocument/2006/relationships/image" Target="../media/image28.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60.xml"/><Relationship Id="rId6" Type="http://schemas.openxmlformats.org/officeDocument/2006/relationships/image" Target="../media/image2.png"/><Relationship Id="rId5" Type="http://schemas.microsoft.com/office/2007/relationships/hdphoto" Target="../media/hdphoto6.wdp"/><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64.xml"/><Relationship Id="rId5" Type="http://schemas.openxmlformats.org/officeDocument/2006/relationships/image" Target="../media/image2.png"/><Relationship Id="rId4" Type="http://schemas.openxmlformats.org/officeDocument/2006/relationships/image" Target="../media/image30.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69.xml"/><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70.xml"/><Relationship Id="rId6" Type="http://schemas.openxmlformats.org/officeDocument/2006/relationships/image" Target="../media/image2.png"/><Relationship Id="rId5" Type="http://schemas.microsoft.com/office/2007/relationships/hdphoto" Target="../media/hdphoto7.wdp"/><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71.xml"/><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72.xml"/><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73.xml"/><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tags" Target="../tags/tag74.xml"/><Relationship Id="rId4" Type="http://schemas.openxmlformats.org/officeDocument/2006/relationships/image" Target="../media/image32.jpeg"/></Relationships>
</file>

<file path=ppt/slides/_rels/slide8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63.xml"/><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75.xml"/><Relationship Id="rId6" Type="http://schemas.openxmlformats.org/officeDocument/2006/relationships/image" Target="../media/image35.png"/><Relationship Id="rId11" Type="http://schemas.openxmlformats.org/officeDocument/2006/relationships/image" Target="../media/image2.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77.xml"/><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78.xml"/><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79.xml"/><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80.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81.xml"/><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tags" Target="../tags/tag82.xml"/><Relationship Id="rId5" Type="http://schemas.openxmlformats.org/officeDocument/2006/relationships/image" Target="../media/image2.png"/><Relationship Id="rId4" Type="http://schemas.openxmlformats.org/officeDocument/2006/relationships/image" Target="../media/image40.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83.xml"/><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tags" Target="../tags/tag85.xml"/><Relationship Id="rId4" Type="http://schemas.openxmlformats.org/officeDocument/2006/relationships/image" Target="../media/image41.jpe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86.xml"/><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ags" Target="../tags/tag87.xml"/><Relationship Id="rId4" Type="http://schemas.openxmlformats.org/officeDocument/2006/relationships/image" Target="../media/image2.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88.xml"/><Relationship Id="rId4" Type="http://schemas.openxmlformats.org/officeDocument/2006/relationships/image" Target="../media/image2.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tags" Target="../tags/tag89.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latin typeface="Verdana" panose="020B0604030504040204" pitchFamily="34" charset="0"/>
                <a:ea typeface="Verdana" panose="020B0604030504040204" pitchFamily="34" charset="0"/>
                <a:cs typeface="Verdana" panose="020B0604030504040204" pitchFamily="34" charset="0"/>
              </a:rPr>
              <a:t>Basic Drug Awareness</a:t>
            </a:r>
          </a:p>
        </p:txBody>
      </p:sp>
      <p:sp>
        <p:nvSpPr>
          <p:cNvPr id="3" name="Subtitle 2"/>
          <p:cNvSpPr>
            <a:spLocks noGrp="1"/>
          </p:cNvSpPr>
          <p:nvPr>
            <p:ph type="subTitle" idx="1"/>
          </p:nvPr>
        </p:nvSpPr>
        <p:spPr>
          <a:xfrm>
            <a:off x="971600" y="3886200"/>
            <a:ext cx="7272808" cy="2495128"/>
          </a:xfrm>
        </p:spPr>
        <p:txBody>
          <a:bodyPr>
            <a:normAutofit/>
          </a:bodyPr>
          <a:lstStyle/>
          <a:p>
            <a:endParaRPr lang="en-GB"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DAAT Logo CMYK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260647"/>
            <a:ext cx="3960440" cy="1869777"/>
          </a:xfrm>
          <a:prstGeom prst="rect">
            <a:avLst/>
          </a:prstGeom>
          <a:noFill/>
          <a:ln>
            <a:noFill/>
          </a:ln>
        </p:spPr>
      </p:pic>
    </p:spTree>
    <p:custDataLst>
      <p:tags r:id="rId1"/>
    </p:custDataLst>
    <p:extLst>
      <p:ext uri="{BB962C8B-B14F-4D97-AF65-F5344CB8AC3E}">
        <p14:creationId xmlns:p14="http://schemas.microsoft.com/office/powerpoint/2010/main" val="2992096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function of a drug</a:t>
            </a:r>
          </a:p>
        </p:txBody>
      </p:sp>
      <p:sp>
        <p:nvSpPr>
          <p:cNvPr id="3" name="Content Placeholder 2"/>
          <p:cNvSpPr>
            <a:spLocks noGrp="1"/>
          </p:cNvSpPr>
          <p:nvPr>
            <p:ph idx="1"/>
          </p:nvPr>
        </p:nvSpPr>
        <p:spPr>
          <a:xfrm>
            <a:off x="179512" y="1600200"/>
            <a:ext cx="8784976" cy="4983162"/>
          </a:xfrm>
        </p:spPr>
        <p:txBody>
          <a:bodyPr>
            <a:normAutofit fontScale="92500" lnSpcReduction="20000"/>
          </a:bodyPr>
          <a:lstStyle/>
          <a:p>
            <a:r>
              <a:rPr lang="en-US" b="1" dirty="0">
                <a:solidFill>
                  <a:srgbClr val="00FF00"/>
                </a:solidFill>
              </a:rPr>
              <a:t>Alterations in </a:t>
            </a:r>
            <a:r>
              <a:rPr lang="en-US" b="1" dirty="0">
                <a:solidFill>
                  <a:srgbClr val="FF438B"/>
                </a:solidFill>
              </a:rPr>
              <a:t>perception</a:t>
            </a:r>
            <a:r>
              <a:rPr lang="en-US" b="1" dirty="0">
                <a:solidFill>
                  <a:srgbClr val="00FF00"/>
                </a:solidFill>
              </a:rPr>
              <a:t>, </a:t>
            </a:r>
            <a:r>
              <a:rPr lang="en-US" b="1" dirty="0">
                <a:solidFill>
                  <a:srgbClr val="FF438B"/>
                </a:solidFill>
              </a:rPr>
              <a:t>mood</a:t>
            </a:r>
            <a:r>
              <a:rPr lang="en-US" b="1" dirty="0">
                <a:solidFill>
                  <a:srgbClr val="00FF00"/>
                </a:solidFill>
              </a:rPr>
              <a:t>, or </a:t>
            </a:r>
            <a:r>
              <a:rPr lang="en-US" b="1" dirty="0">
                <a:solidFill>
                  <a:srgbClr val="FF438B"/>
                </a:solidFill>
              </a:rPr>
              <a:t>consciousness</a:t>
            </a:r>
            <a:r>
              <a:rPr lang="en-US" dirty="0">
                <a:solidFill>
                  <a:srgbClr val="00FF00"/>
                </a:solidFill>
              </a:rPr>
              <a:t>.</a:t>
            </a:r>
          </a:p>
          <a:p>
            <a:endParaRPr lang="en-US" dirty="0">
              <a:solidFill>
                <a:srgbClr val="FF438B"/>
              </a:solidFill>
            </a:endParaRPr>
          </a:p>
          <a:p>
            <a:r>
              <a:rPr lang="en-GB" dirty="0">
                <a:solidFill>
                  <a:srgbClr val="00FF00"/>
                </a:solidFill>
              </a:rPr>
              <a:t>Usually </a:t>
            </a:r>
            <a:r>
              <a:rPr lang="en-GB" b="1" dirty="0">
                <a:solidFill>
                  <a:srgbClr val="00FF00"/>
                </a:solidFill>
              </a:rPr>
              <a:t>altering perceptions of the outside world via the five senses, or affecting the five senses.</a:t>
            </a:r>
          </a:p>
          <a:p>
            <a:pPr marL="0" indent="0">
              <a:buNone/>
            </a:pPr>
            <a:endParaRPr lang="en-US" dirty="0">
              <a:solidFill>
                <a:srgbClr val="00FF00"/>
              </a:solidFill>
            </a:endParaRPr>
          </a:p>
          <a:p>
            <a:r>
              <a:rPr lang="en-US" dirty="0">
                <a:solidFill>
                  <a:srgbClr val="00FF00"/>
                </a:solidFill>
              </a:rPr>
              <a:t>May be used </a:t>
            </a:r>
          </a:p>
          <a:p>
            <a:pPr marL="0" indent="0">
              <a:buNone/>
            </a:pPr>
            <a:r>
              <a:rPr lang="en-US" dirty="0">
                <a:solidFill>
                  <a:srgbClr val="FF438B"/>
                </a:solidFill>
              </a:rPr>
              <a:t>	recreationally</a:t>
            </a:r>
            <a:r>
              <a:rPr lang="en-US" dirty="0">
                <a:solidFill>
                  <a:srgbClr val="00FF00"/>
                </a:solidFill>
              </a:rPr>
              <a:t>, </a:t>
            </a:r>
          </a:p>
          <a:p>
            <a:pPr marL="0" indent="0">
              <a:buNone/>
            </a:pPr>
            <a:r>
              <a:rPr lang="en-US" dirty="0">
                <a:solidFill>
                  <a:srgbClr val="00FF00"/>
                </a:solidFill>
              </a:rPr>
              <a:t>	to </a:t>
            </a:r>
            <a:r>
              <a:rPr lang="en-US" dirty="0">
                <a:solidFill>
                  <a:srgbClr val="FF438B"/>
                </a:solidFill>
              </a:rPr>
              <a:t>purposefully alter one's consciousness</a:t>
            </a:r>
            <a:r>
              <a:rPr lang="en-US" dirty="0">
                <a:solidFill>
                  <a:srgbClr val="00FF00"/>
                </a:solidFill>
              </a:rPr>
              <a:t>, </a:t>
            </a:r>
          </a:p>
          <a:p>
            <a:pPr marL="0" indent="0">
              <a:buNone/>
            </a:pPr>
            <a:r>
              <a:rPr lang="en-US" dirty="0">
                <a:solidFill>
                  <a:srgbClr val="00FF00"/>
                </a:solidFill>
              </a:rPr>
              <a:t>	or </a:t>
            </a:r>
            <a:r>
              <a:rPr lang="en-US" dirty="0">
                <a:solidFill>
                  <a:srgbClr val="FF438B"/>
                </a:solidFill>
              </a:rPr>
              <a:t>for </a:t>
            </a:r>
            <a:r>
              <a:rPr lang="en-US" b="1" dirty="0">
                <a:solidFill>
                  <a:srgbClr val="FF438B"/>
                </a:solidFill>
              </a:rPr>
              <a:t>ritual, spiritual, or shamanic purposes</a:t>
            </a:r>
            <a:r>
              <a:rPr lang="en-US" dirty="0">
                <a:solidFill>
                  <a:srgbClr val="00FF00"/>
                </a:solidFill>
              </a:rPr>
              <a:t>, </a:t>
            </a:r>
          </a:p>
          <a:p>
            <a:pPr marL="0" indent="0">
              <a:buNone/>
            </a:pPr>
            <a:r>
              <a:rPr lang="en-US" dirty="0">
                <a:solidFill>
                  <a:srgbClr val="00FF00"/>
                </a:solidFill>
              </a:rPr>
              <a:t>	or as </a:t>
            </a:r>
            <a:r>
              <a:rPr lang="en-US" b="1" dirty="0">
                <a:solidFill>
                  <a:srgbClr val="00FF00"/>
                </a:solidFill>
              </a:rPr>
              <a:t>a tool for </a:t>
            </a:r>
            <a:r>
              <a:rPr lang="en-US" b="1" dirty="0">
                <a:solidFill>
                  <a:srgbClr val="FF438B"/>
                </a:solidFill>
              </a:rPr>
              <a:t>studying</a:t>
            </a:r>
            <a:r>
              <a:rPr lang="en-US" b="1" dirty="0">
                <a:solidFill>
                  <a:srgbClr val="00FF00"/>
                </a:solidFill>
              </a:rPr>
              <a:t> </a:t>
            </a:r>
            <a:r>
              <a:rPr lang="en-US" dirty="0">
                <a:solidFill>
                  <a:srgbClr val="00FF00"/>
                </a:solidFill>
              </a:rPr>
              <a:t>or </a:t>
            </a:r>
            <a:r>
              <a:rPr lang="en-US" b="1" dirty="0">
                <a:solidFill>
                  <a:srgbClr val="FF438B"/>
                </a:solidFill>
              </a:rPr>
              <a:t>augmenting the 	mind</a:t>
            </a:r>
            <a:r>
              <a:rPr lang="en-US" dirty="0">
                <a:solidFill>
                  <a:srgbClr val="00FF00"/>
                </a:solidFill>
              </a:rPr>
              <a:t>. </a:t>
            </a:r>
          </a:p>
          <a:p>
            <a:endParaRPr lang="en-GB" dirty="0"/>
          </a:p>
        </p:txBody>
      </p:sp>
      <p:pic>
        <p:nvPicPr>
          <p:cNvPr id="4" name="Picture 3">
            <a:extLst>
              <a:ext uri="{FF2B5EF4-FFF2-40B4-BE49-F238E27FC236}">
                <a16:creationId xmlns:a16="http://schemas.microsoft.com/office/drawing/2014/main" id="{BA86FD69-5DB5-4002-BCFF-FEF3891BEF68}"/>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18448710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64096"/>
          </a:xfrm>
        </p:spPr>
        <p:txBody>
          <a:bodyPr>
            <a:normAutofit/>
          </a:bodyPr>
          <a:lstStyle/>
          <a:p>
            <a:r>
              <a:rPr lang="en-GB" b="1" dirty="0"/>
              <a:t>What help is available?</a:t>
            </a:r>
          </a:p>
        </p:txBody>
      </p:sp>
      <p:sp>
        <p:nvSpPr>
          <p:cNvPr id="3" name="Content Placeholder 2"/>
          <p:cNvSpPr>
            <a:spLocks noGrp="1"/>
          </p:cNvSpPr>
          <p:nvPr>
            <p:ph idx="1"/>
          </p:nvPr>
        </p:nvSpPr>
        <p:spPr>
          <a:xfrm>
            <a:off x="457200" y="980728"/>
            <a:ext cx="8229600" cy="5760640"/>
          </a:xfrm>
        </p:spPr>
        <p:txBody>
          <a:bodyPr>
            <a:normAutofit fontScale="92500" lnSpcReduction="20000"/>
          </a:bodyPr>
          <a:lstStyle/>
          <a:p>
            <a:pPr marL="0" indent="0">
              <a:buNone/>
            </a:pPr>
            <a:r>
              <a:rPr lang="en-GB" b="1" dirty="0"/>
              <a:t>Open access specialist services</a:t>
            </a:r>
            <a:r>
              <a:rPr lang="en-GB" dirty="0"/>
              <a:t>, e.g. drop in, needle exchange, advice and information </a:t>
            </a:r>
          </a:p>
          <a:p>
            <a:pPr marL="0" indent="0">
              <a:buNone/>
            </a:pPr>
            <a:r>
              <a:rPr lang="en-GB" dirty="0">
                <a:solidFill>
                  <a:schemeClr val="tx2">
                    <a:lumMod val="60000"/>
                    <a:lumOff val="40000"/>
                  </a:schemeClr>
                </a:solidFill>
              </a:rPr>
              <a:t>For anyone - Approx. 2500 people access p.a. </a:t>
            </a:r>
            <a:endParaRPr lang="en-GB" dirty="0"/>
          </a:p>
          <a:p>
            <a:pPr marL="0" indent="0">
              <a:buNone/>
            </a:pPr>
            <a:endParaRPr lang="en-GB" sz="1900" dirty="0"/>
          </a:p>
          <a:p>
            <a:pPr marL="0" indent="0">
              <a:buNone/>
            </a:pPr>
            <a:r>
              <a:rPr lang="en-GB" b="1" dirty="0">
                <a:solidFill>
                  <a:srgbClr val="00FF00"/>
                </a:solidFill>
              </a:rPr>
              <a:t>Structured specialist treatment</a:t>
            </a:r>
            <a:r>
              <a:rPr lang="en-GB" dirty="0">
                <a:solidFill>
                  <a:srgbClr val="00FF00"/>
                </a:solidFill>
              </a:rPr>
              <a:t>, e.g. NICE guidance structured psychosocial and prescribing </a:t>
            </a:r>
          </a:p>
          <a:p>
            <a:pPr marL="0" indent="0">
              <a:buNone/>
            </a:pPr>
            <a:r>
              <a:rPr lang="en-GB" dirty="0">
                <a:solidFill>
                  <a:schemeClr val="tx2">
                    <a:lumMod val="60000"/>
                    <a:lumOff val="40000"/>
                  </a:schemeClr>
                </a:solidFill>
              </a:rPr>
              <a:t>For People who are dependent - 2600 places (alcohol &amp; drugs)</a:t>
            </a:r>
            <a:endParaRPr lang="en-GB" dirty="0">
              <a:solidFill>
                <a:srgbClr val="00FF00"/>
              </a:solidFill>
            </a:endParaRPr>
          </a:p>
          <a:p>
            <a:pPr marL="0" indent="0">
              <a:buNone/>
            </a:pPr>
            <a:endParaRPr lang="en-GB" sz="1900" dirty="0">
              <a:solidFill>
                <a:srgbClr val="00FF00"/>
              </a:solidFill>
            </a:endParaRPr>
          </a:p>
          <a:p>
            <a:pPr marL="0" indent="0">
              <a:buNone/>
            </a:pPr>
            <a:r>
              <a:rPr lang="en-GB" b="1" dirty="0"/>
              <a:t>Residential assessment, stabilisation and detox  </a:t>
            </a:r>
          </a:p>
          <a:p>
            <a:pPr marL="0" indent="0">
              <a:buNone/>
            </a:pPr>
            <a:r>
              <a:rPr lang="en-GB" dirty="0">
                <a:solidFill>
                  <a:schemeClr val="tx2">
                    <a:lumMod val="60000"/>
                    <a:lumOff val="40000"/>
                  </a:schemeClr>
                </a:solidFill>
              </a:rPr>
              <a:t>10% of treatment population 260 people p.a</a:t>
            </a:r>
            <a:r>
              <a:rPr lang="en-GB" dirty="0"/>
              <a:t>.</a:t>
            </a:r>
          </a:p>
          <a:p>
            <a:pPr marL="0" indent="0">
              <a:buNone/>
            </a:pPr>
            <a:endParaRPr lang="en-GB" sz="1900" dirty="0"/>
          </a:p>
          <a:p>
            <a:pPr marL="0" indent="0">
              <a:buNone/>
            </a:pPr>
            <a:r>
              <a:rPr lang="en-GB" b="1" dirty="0"/>
              <a:t>Residential Rehabilitation </a:t>
            </a:r>
          </a:p>
          <a:p>
            <a:pPr marL="0" indent="0">
              <a:buNone/>
            </a:pPr>
            <a:r>
              <a:rPr lang="en-GB" dirty="0">
                <a:solidFill>
                  <a:schemeClr val="tx2">
                    <a:lumMod val="60000"/>
                    <a:lumOff val="40000"/>
                  </a:schemeClr>
                </a:solidFill>
              </a:rPr>
              <a:t>5% of the treatment population – 130 people p.a.</a:t>
            </a:r>
            <a:endParaRPr lang="en-GB" dirty="0"/>
          </a:p>
        </p:txBody>
      </p:sp>
      <p:pic>
        <p:nvPicPr>
          <p:cNvPr id="4" name="Picture 3">
            <a:extLst>
              <a:ext uri="{FF2B5EF4-FFF2-40B4-BE49-F238E27FC236}">
                <a16:creationId xmlns:a16="http://schemas.microsoft.com/office/drawing/2014/main" id="{CFF1B17E-EA28-497A-BD6F-C4F114A16D6B}"/>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19246549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phic 28" descr="Scissors">
            <a:extLst>
              <a:ext uri="{FF2B5EF4-FFF2-40B4-BE49-F238E27FC236}">
                <a16:creationId xmlns:a16="http://schemas.microsoft.com/office/drawing/2014/main" id="{AED0A280-3063-491C-A8BB-03B6870BD2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13942" y="1174421"/>
            <a:ext cx="727667" cy="727667"/>
          </a:xfrm>
          <a:prstGeom prst="rect">
            <a:avLst/>
          </a:prstGeom>
        </p:spPr>
      </p:pic>
      <p:pic>
        <p:nvPicPr>
          <p:cNvPr id="42" name="Graphic 41" descr="Scissors">
            <a:extLst>
              <a:ext uri="{FF2B5EF4-FFF2-40B4-BE49-F238E27FC236}">
                <a16:creationId xmlns:a16="http://schemas.microsoft.com/office/drawing/2014/main" id="{5AC72FEC-F77D-49F0-B639-8EF5F29B9E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66635" y="2228128"/>
            <a:ext cx="727667" cy="727667"/>
          </a:xfrm>
          <a:prstGeom prst="rect">
            <a:avLst/>
          </a:prstGeom>
        </p:spPr>
      </p:pic>
      <p:grpSp>
        <p:nvGrpSpPr>
          <p:cNvPr id="47" name="Group 46">
            <a:extLst>
              <a:ext uri="{FF2B5EF4-FFF2-40B4-BE49-F238E27FC236}">
                <a16:creationId xmlns:a16="http://schemas.microsoft.com/office/drawing/2014/main" id="{359BBB4B-1A2F-4052-AC8B-3E4E28DB33B7}"/>
              </a:ext>
            </a:extLst>
          </p:cNvPr>
          <p:cNvGrpSpPr/>
          <p:nvPr/>
        </p:nvGrpSpPr>
        <p:grpSpPr>
          <a:xfrm>
            <a:off x="5868144" y="3213756"/>
            <a:ext cx="2030144" cy="2908044"/>
            <a:chOff x="5868144" y="3213756"/>
            <a:chExt cx="2030144" cy="2908044"/>
          </a:xfrm>
        </p:grpSpPr>
        <p:pic>
          <p:nvPicPr>
            <p:cNvPr id="43" name="Picture 42">
              <a:extLst>
                <a:ext uri="{FF2B5EF4-FFF2-40B4-BE49-F238E27FC236}">
                  <a16:creationId xmlns:a16="http://schemas.microsoft.com/office/drawing/2014/main" id="{11446B64-BA92-4982-B869-E749741960C8}"/>
                </a:ext>
              </a:extLst>
            </p:cNvPr>
            <p:cNvPicPr>
              <a:picLocks noChangeAspect="1"/>
            </p:cNvPicPr>
            <p:nvPr/>
          </p:nvPicPr>
          <p:blipFill>
            <a:blip r:embed="rId5"/>
            <a:stretch>
              <a:fillRect/>
            </a:stretch>
          </p:blipFill>
          <p:spPr>
            <a:xfrm>
              <a:off x="5868144" y="3213756"/>
              <a:ext cx="2030144" cy="2908044"/>
            </a:xfrm>
            <a:prstGeom prst="rect">
              <a:avLst/>
            </a:prstGeom>
          </p:spPr>
        </p:pic>
        <p:pic>
          <p:nvPicPr>
            <p:cNvPr id="44" name="Picture 43">
              <a:extLst>
                <a:ext uri="{FF2B5EF4-FFF2-40B4-BE49-F238E27FC236}">
                  <a16:creationId xmlns:a16="http://schemas.microsoft.com/office/drawing/2014/main" id="{C1E1ED90-F47F-4250-9AAB-FAF489A0F168}"/>
                </a:ext>
              </a:extLst>
            </p:cNvPr>
            <p:cNvPicPr>
              <a:picLocks noChangeAspect="1"/>
            </p:cNvPicPr>
            <p:nvPr/>
          </p:nvPicPr>
          <p:blipFill>
            <a:blip r:embed="rId6"/>
            <a:stretch>
              <a:fillRect/>
            </a:stretch>
          </p:blipFill>
          <p:spPr>
            <a:xfrm>
              <a:off x="6365011" y="4901773"/>
              <a:ext cx="518205" cy="274344"/>
            </a:xfrm>
            <a:prstGeom prst="rect">
              <a:avLst/>
            </a:prstGeom>
          </p:spPr>
        </p:pic>
        <p:pic>
          <p:nvPicPr>
            <p:cNvPr id="46" name="Picture 45">
              <a:extLst>
                <a:ext uri="{FF2B5EF4-FFF2-40B4-BE49-F238E27FC236}">
                  <a16:creationId xmlns:a16="http://schemas.microsoft.com/office/drawing/2014/main" id="{E7C97463-7D7B-47F3-9690-B935725F9CD7}"/>
                </a:ext>
              </a:extLst>
            </p:cNvPr>
            <p:cNvPicPr>
              <a:picLocks noChangeAspect="1"/>
            </p:cNvPicPr>
            <p:nvPr/>
          </p:nvPicPr>
          <p:blipFill>
            <a:blip r:embed="rId7"/>
            <a:stretch>
              <a:fillRect/>
            </a:stretch>
          </p:blipFill>
          <p:spPr>
            <a:xfrm>
              <a:off x="6084168" y="4913966"/>
              <a:ext cx="353599" cy="262151"/>
            </a:xfrm>
            <a:prstGeom prst="rect">
              <a:avLst/>
            </a:prstGeom>
          </p:spPr>
        </p:pic>
      </p:grpSp>
      <p:grpSp>
        <p:nvGrpSpPr>
          <p:cNvPr id="40" name="Group 39">
            <a:extLst>
              <a:ext uri="{FF2B5EF4-FFF2-40B4-BE49-F238E27FC236}">
                <a16:creationId xmlns:a16="http://schemas.microsoft.com/office/drawing/2014/main" id="{059CB933-A11F-4920-93E6-3CB674D72E87}"/>
              </a:ext>
            </a:extLst>
          </p:cNvPr>
          <p:cNvGrpSpPr/>
          <p:nvPr/>
        </p:nvGrpSpPr>
        <p:grpSpPr>
          <a:xfrm>
            <a:off x="6663749" y="1219923"/>
            <a:ext cx="369332" cy="2088232"/>
            <a:chOff x="6594479" y="1268760"/>
            <a:chExt cx="369332" cy="2088232"/>
          </a:xfrm>
        </p:grpSpPr>
        <p:cxnSp>
          <p:nvCxnSpPr>
            <p:cNvPr id="49" name="Straight Connector 48">
              <a:extLst>
                <a:ext uri="{FF2B5EF4-FFF2-40B4-BE49-F238E27FC236}">
                  <a16:creationId xmlns:a16="http://schemas.microsoft.com/office/drawing/2014/main" id="{CD88AE6F-A903-4C3A-A321-06B9667A1132}"/>
                </a:ext>
              </a:extLst>
            </p:cNvPr>
            <p:cNvCxnSpPr/>
            <p:nvPr/>
          </p:nvCxnSpPr>
          <p:spPr>
            <a:xfrm>
              <a:off x="6857270" y="1268760"/>
              <a:ext cx="0" cy="208823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1751ABD-32DE-466B-A76E-908B3BF501FB}"/>
                </a:ext>
              </a:extLst>
            </p:cNvPr>
            <p:cNvCxnSpPr/>
            <p:nvPr/>
          </p:nvCxnSpPr>
          <p:spPr>
            <a:xfrm>
              <a:off x="6779145" y="1268760"/>
              <a:ext cx="0" cy="208823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334A73FD-8506-4370-A50D-A9B6F82F572E}"/>
                </a:ext>
              </a:extLst>
            </p:cNvPr>
            <p:cNvGrpSpPr/>
            <p:nvPr/>
          </p:nvGrpSpPr>
          <p:grpSpPr>
            <a:xfrm>
              <a:off x="6594479" y="1268760"/>
              <a:ext cx="369332" cy="2088232"/>
              <a:chOff x="7059490" y="1268760"/>
              <a:chExt cx="369332" cy="2088232"/>
            </a:xfrm>
          </p:grpSpPr>
          <p:cxnSp>
            <p:nvCxnSpPr>
              <p:cNvPr id="31" name="Straight Connector 30">
                <a:extLst>
                  <a:ext uri="{FF2B5EF4-FFF2-40B4-BE49-F238E27FC236}">
                    <a16:creationId xmlns:a16="http://schemas.microsoft.com/office/drawing/2014/main" id="{B12A7C8C-7BC5-47B2-B606-71A8834CC280}"/>
                  </a:ext>
                </a:extLst>
              </p:cNvPr>
              <p:cNvCxnSpPr/>
              <p:nvPr/>
            </p:nvCxnSpPr>
            <p:spPr>
              <a:xfrm>
                <a:off x="7170621" y="1268760"/>
                <a:ext cx="0" cy="208823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352939C-E2FE-47DA-8792-CB6E24CABA84}"/>
                  </a:ext>
                </a:extLst>
              </p:cNvPr>
              <p:cNvSpPr txBox="1"/>
              <p:nvPr/>
            </p:nvSpPr>
            <p:spPr>
              <a:xfrm rot="5400000">
                <a:off x="6786956" y="2177956"/>
                <a:ext cx="914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Drugs</a:t>
                </a:r>
              </a:p>
            </p:txBody>
          </p:sp>
        </p:grpSp>
      </p:grpSp>
      <p:grpSp>
        <p:nvGrpSpPr>
          <p:cNvPr id="32" name="Group 31">
            <a:extLst>
              <a:ext uri="{FF2B5EF4-FFF2-40B4-BE49-F238E27FC236}">
                <a16:creationId xmlns:a16="http://schemas.microsoft.com/office/drawing/2014/main" id="{8CFA84F4-7F73-4692-AA5B-283792858090}"/>
              </a:ext>
            </a:extLst>
          </p:cNvPr>
          <p:cNvGrpSpPr/>
          <p:nvPr/>
        </p:nvGrpSpPr>
        <p:grpSpPr>
          <a:xfrm>
            <a:off x="320529" y="1556792"/>
            <a:ext cx="4158901" cy="4489706"/>
            <a:chOff x="320529" y="1556792"/>
            <a:chExt cx="4158901" cy="4489706"/>
          </a:xfrm>
        </p:grpSpPr>
        <p:grpSp>
          <p:nvGrpSpPr>
            <p:cNvPr id="41" name="Group 40">
              <a:extLst>
                <a:ext uri="{FF2B5EF4-FFF2-40B4-BE49-F238E27FC236}">
                  <a16:creationId xmlns:a16="http://schemas.microsoft.com/office/drawing/2014/main" id="{FBF778E7-5032-4DCF-A452-C0444016530C}"/>
                </a:ext>
              </a:extLst>
            </p:cNvPr>
            <p:cNvGrpSpPr/>
            <p:nvPr/>
          </p:nvGrpSpPr>
          <p:grpSpPr>
            <a:xfrm>
              <a:off x="965153" y="1556792"/>
              <a:ext cx="2878203" cy="4489706"/>
              <a:chOff x="965153" y="1556792"/>
              <a:chExt cx="2878203" cy="4489706"/>
            </a:xfrm>
          </p:grpSpPr>
          <p:grpSp>
            <p:nvGrpSpPr>
              <p:cNvPr id="28" name="Group 27">
                <a:extLst>
                  <a:ext uri="{FF2B5EF4-FFF2-40B4-BE49-F238E27FC236}">
                    <a16:creationId xmlns:a16="http://schemas.microsoft.com/office/drawing/2014/main" id="{36963182-CF66-4F57-B160-21870A6A15B4}"/>
                  </a:ext>
                </a:extLst>
              </p:cNvPr>
              <p:cNvGrpSpPr/>
              <p:nvPr/>
            </p:nvGrpSpPr>
            <p:grpSpPr>
              <a:xfrm>
                <a:off x="996575" y="1556792"/>
                <a:ext cx="2783337" cy="4489706"/>
                <a:chOff x="996575" y="1556792"/>
                <a:chExt cx="2783337" cy="4489706"/>
              </a:xfrm>
            </p:grpSpPr>
            <p:grpSp>
              <p:nvGrpSpPr>
                <p:cNvPr id="12" name="Group 11">
                  <a:extLst>
                    <a:ext uri="{FF2B5EF4-FFF2-40B4-BE49-F238E27FC236}">
                      <a16:creationId xmlns:a16="http://schemas.microsoft.com/office/drawing/2014/main" id="{09EAF4A9-73C5-4E71-88D0-4A5209F033A6}"/>
                    </a:ext>
                  </a:extLst>
                </p:cNvPr>
                <p:cNvGrpSpPr/>
                <p:nvPr/>
              </p:nvGrpSpPr>
              <p:grpSpPr>
                <a:xfrm>
                  <a:off x="1331640" y="3140968"/>
                  <a:ext cx="2029108" cy="2905530"/>
                  <a:chOff x="1283478" y="1412776"/>
                  <a:chExt cx="2029108" cy="2905530"/>
                </a:xfrm>
              </p:grpSpPr>
              <p:pic>
                <p:nvPicPr>
                  <p:cNvPr id="10" name="Picture 9">
                    <a:extLst>
                      <a:ext uri="{FF2B5EF4-FFF2-40B4-BE49-F238E27FC236}">
                        <a16:creationId xmlns:a16="http://schemas.microsoft.com/office/drawing/2014/main" id="{A8FE1A86-48D4-4A46-ADA0-A8C4DAF7A63F}"/>
                      </a:ext>
                    </a:extLst>
                  </p:cNvPr>
                  <p:cNvPicPr>
                    <a:picLocks noChangeAspect="1"/>
                  </p:cNvPicPr>
                  <p:nvPr/>
                </p:nvPicPr>
                <p:blipFill>
                  <a:blip r:embed="rId8"/>
                  <a:stretch>
                    <a:fillRect/>
                  </a:stretch>
                </p:blipFill>
                <p:spPr>
                  <a:xfrm>
                    <a:off x="1283478" y="1412776"/>
                    <a:ext cx="2029108" cy="2905530"/>
                  </a:xfrm>
                  <a:prstGeom prst="rect">
                    <a:avLst/>
                  </a:prstGeom>
                </p:spPr>
              </p:pic>
              <p:cxnSp>
                <p:nvCxnSpPr>
                  <p:cNvPr id="5" name="Straight Connector 4">
                    <a:extLst>
                      <a:ext uri="{FF2B5EF4-FFF2-40B4-BE49-F238E27FC236}">
                        <a16:creationId xmlns:a16="http://schemas.microsoft.com/office/drawing/2014/main" id="{A55AC479-0BB2-4347-82C3-5034231DBCC8}"/>
                      </a:ext>
                    </a:extLst>
                  </p:cNvPr>
                  <p:cNvCxnSpPr>
                    <a:cxnSpLocks/>
                  </p:cNvCxnSpPr>
                  <p:nvPr/>
                </p:nvCxnSpPr>
                <p:spPr>
                  <a:xfrm flipH="1" flipV="1">
                    <a:off x="1835696" y="3140968"/>
                    <a:ext cx="462336" cy="198022"/>
                  </a:xfrm>
                  <a:prstGeom prst="line">
                    <a:avLst/>
                  </a:prstGeom>
                  <a:ln w="7620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1B6951EA-CA6D-4AA0-8A56-082FE63F6870}"/>
                      </a:ext>
                    </a:extLst>
                  </p:cNvPr>
                  <p:cNvCxnSpPr/>
                  <p:nvPr/>
                </p:nvCxnSpPr>
                <p:spPr>
                  <a:xfrm flipH="1">
                    <a:off x="1566592" y="3158970"/>
                    <a:ext cx="288032" cy="180020"/>
                  </a:xfrm>
                  <a:prstGeom prst="line">
                    <a:avLst/>
                  </a:prstGeom>
                  <a:ln w="762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196402C0-9E0D-48AC-86D9-5266AF9F91D4}"/>
                    </a:ext>
                  </a:extLst>
                </p:cNvPr>
                <p:cNvCxnSpPr>
                  <a:cxnSpLocks/>
                </p:cNvCxnSpPr>
                <p:nvPr/>
              </p:nvCxnSpPr>
              <p:spPr>
                <a:xfrm>
                  <a:off x="996575" y="1683100"/>
                  <a:ext cx="762195" cy="145786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C73E544-FBE6-49F1-8FA4-0CC911F2CDA3}"/>
                    </a:ext>
                  </a:extLst>
                </p:cNvPr>
                <p:cNvCxnSpPr>
                  <a:cxnSpLocks/>
                </p:cNvCxnSpPr>
                <p:nvPr/>
              </p:nvCxnSpPr>
              <p:spPr>
                <a:xfrm>
                  <a:off x="1547664" y="1556792"/>
                  <a:ext cx="211106" cy="1584176"/>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0D1D90E-D601-4130-80A5-53136E3FF7D1}"/>
                    </a:ext>
                  </a:extLst>
                </p:cNvPr>
                <p:cNvCxnSpPr/>
                <p:nvPr/>
              </p:nvCxnSpPr>
              <p:spPr>
                <a:xfrm flipH="1">
                  <a:off x="1758770" y="1556792"/>
                  <a:ext cx="504056" cy="158417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A1AFDB0-B5D8-4F29-BDD7-8EAEEAC28027}"/>
                    </a:ext>
                  </a:extLst>
                </p:cNvPr>
                <p:cNvCxnSpPr/>
                <p:nvPr/>
              </p:nvCxnSpPr>
              <p:spPr>
                <a:xfrm>
                  <a:off x="2545940" y="1556792"/>
                  <a:ext cx="225860" cy="16651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3164B80-11C3-443F-ACC5-0DD9505A7AD7}"/>
                    </a:ext>
                  </a:extLst>
                </p:cNvPr>
                <p:cNvCxnSpPr>
                  <a:cxnSpLocks/>
                </p:cNvCxnSpPr>
                <p:nvPr/>
              </p:nvCxnSpPr>
              <p:spPr>
                <a:xfrm flipH="1">
                  <a:off x="2766882" y="1624300"/>
                  <a:ext cx="398503" cy="1588676"/>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3EBB23C-1C35-4B89-BBE2-FECF50BBCD0C}"/>
                    </a:ext>
                  </a:extLst>
                </p:cNvPr>
                <p:cNvCxnSpPr>
                  <a:cxnSpLocks/>
                </p:cNvCxnSpPr>
                <p:nvPr/>
              </p:nvCxnSpPr>
              <p:spPr>
                <a:xfrm flipH="1">
                  <a:off x="2766883" y="1624300"/>
                  <a:ext cx="1013029" cy="159767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3D697EE9-67A5-4CB8-BE2A-8ECD13B8D967}"/>
                  </a:ext>
                </a:extLst>
              </p:cNvPr>
              <p:cNvSpPr txBox="1"/>
              <p:nvPr/>
            </p:nvSpPr>
            <p:spPr>
              <a:xfrm rot="3364708">
                <a:off x="692619" y="1996131"/>
                <a:ext cx="914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Job</a:t>
                </a:r>
              </a:p>
            </p:txBody>
          </p:sp>
          <p:sp>
            <p:nvSpPr>
              <p:cNvPr id="35" name="TextBox 34">
                <a:extLst>
                  <a:ext uri="{FF2B5EF4-FFF2-40B4-BE49-F238E27FC236}">
                    <a16:creationId xmlns:a16="http://schemas.microsoft.com/office/drawing/2014/main" id="{A1707B66-834A-4FCB-8BF0-8CF85EBEDB08}"/>
                  </a:ext>
                </a:extLst>
              </p:cNvPr>
              <p:cNvSpPr txBox="1"/>
              <p:nvPr/>
            </p:nvSpPr>
            <p:spPr>
              <a:xfrm rot="4957663">
                <a:off x="1084437" y="1916751"/>
                <a:ext cx="914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Home</a:t>
                </a:r>
              </a:p>
            </p:txBody>
          </p:sp>
          <p:sp>
            <p:nvSpPr>
              <p:cNvPr id="36" name="TextBox 35">
                <a:extLst>
                  <a:ext uri="{FF2B5EF4-FFF2-40B4-BE49-F238E27FC236}">
                    <a16:creationId xmlns:a16="http://schemas.microsoft.com/office/drawing/2014/main" id="{87E0319D-1680-4113-9F68-A73B542F78C9}"/>
                  </a:ext>
                </a:extLst>
              </p:cNvPr>
              <p:cNvSpPr txBox="1"/>
              <p:nvPr/>
            </p:nvSpPr>
            <p:spPr>
              <a:xfrm rot="6392487">
                <a:off x="1565171" y="1890492"/>
                <a:ext cx="914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Spouse</a:t>
                </a:r>
              </a:p>
            </p:txBody>
          </p:sp>
          <p:sp>
            <p:nvSpPr>
              <p:cNvPr id="37" name="TextBox 36">
                <a:extLst>
                  <a:ext uri="{FF2B5EF4-FFF2-40B4-BE49-F238E27FC236}">
                    <a16:creationId xmlns:a16="http://schemas.microsoft.com/office/drawing/2014/main" id="{1BFC8508-8FB7-404B-8EEC-3474CA9ADE82}"/>
                  </a:ext>
                </a:extLst>
              </p:cNvPr>
              <p:cNvSpPr txBox="1"/>
              <p:nvPr/>
            </p:nvSpPr>
            <p:spPr>
              <a:xfrm rot="4839438">
                <a:off x="2334707" y="1979548"/>
                <a:ext cx="914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Alcohol</a:t>
                </a:r>
              </a:p>
            </p:txBody>
          </p:sp>
          <p:sp>
            <p:nvSpPr>
              <p:cNvPr id="38" name="TextBox 37">
                <a:extLst>
                  <a:ext uri="{FF2B5EF4-FFF2-40B4-BE49-F238E27FC236}">
                    <a16:creationId xmlns:a16="http://schemas.microsoft.com/office/drawing/2014/main" id="{A403F0E9-8922-444A-AD7C-A7A014DE1653}"/>
                  </a:ext>
                </a:extLst>
              </p:cNvPr>
              <p:cNvSpPr txBox="1"/>
              <p:nvPr/>
            </p:nvSpPr>
            <p:spPr>
              <a:xfrm rot="6262796">
                <a:off x="2658869" y="1938434"/>
                <a:ext cx="1013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Exercise</a:t>
                </a:r>
              </a:p>
            </p:txBody>
          </p:sp>
          <p:sp>
            <p:nvSpPr>
              <p:cNvPr id="39" name="TextBox 38">
                <a:extLst>
                  <a:ext uri="{FF2B5EF4-FFF2-40B4-BE49-F238E27FC236}">
                    <a16:creationId xmlns:a16="http://schemas.microsoft.com/office/drawing/2014/main" id="{CF12AA08-47B1-4844-9759-84E6E241C7E9}"/>
                  </a:ext>
                </a:extLst>
              </p:cNvPr>
              <p:cNvSpPr txBox="1"/>
              <p:nvPr/>
            </p:nvSpPr>
            <p:spPr>
              <a:xfrm rot="7386772">
                <a:off x="3201490" y="1897516"/>
                <a:ext cx="914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Friends</a:t>
                </a:r>
              </a:p>
            </p:txBody>
          </p:sp>
        </p:grpSp>
        <p:cxnSp>
          <p:nvCxnSpPr>
            <p:cNvPr id="4" name="Straight Connector 3">
              <a:extLst>
                <a:ext uri="{FF2B5EF4-FFF2-40B4-BE49-F238E27FC236}">
                  <a16:creationId xmlns:a16="http://schemas.microsoft.com/office/drawing/2014/main" id="{0CAFF53F-1F4A-4726-90E5-2BD0FA7871B9}"/>
                </a:ext>
              </a:extLst>
            </p:cNvPr>
            <p:cNvCxnSpPr>
              <a:cxnSpLocks/>
            </p:cNvCxnSpPr>
            <p:nvPr/>
          </p:nvCxnSpPr>
          <p:spPr>
            <a:xfrm flipH="1" flipV="1">
              <a:off x="611560" y="1970838"/>
              <a:ext cx="1103618" cy="1170130"/>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34ADCC64-F3ED-498B-B223-490153519338}"/>
                </a:ext>
              </a:extLst>
            </p:cNvPr>
            <p:cNvCxnSpPr>
              <a:cxnSpLocks/>
            </p:cNvCxnSpPr>
            <p:nvPr/>
          </p:nvCxnSpPr>
          <p:spPr>
            <a:xfrm flipV="1">
              <a:off x="2766882" y="2033094"/>
              <a:ext cx="1455692" cy="11798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604D380-AEDA-475C-A400-678785E9EC5B}"/>
                </a:ext>
              </a:extLst>
            </p:cNvPr>
            <p:cNvCxnSpPr>
              <a:cxnSpLocks/>
            </p:cNvCxnSpPr>
            <p:nvPr/>
          </p:nvCxnSpPr>
          <p:spPr>
            <a:xfrm flipH="1" flipV="1">
              <a:off x="320529" y="2486230"/>
              <a:ext cx="1394650" cy="65473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22AB625-C0AE-4A54-8A16-B3E6333F0F44}"/>
                </a:ext>
              </a:extLst>
            </p:cNvPr>
            <p:cNvSpPr txBox="1"/>
            <p:nvPr/>
          </p:nvSpPr>
          <p:spPr>
            <a:xfrm rot="2908491">
              <a:off x="407260" y="2272074"/>
              <a:ext cx="9525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Hobbies</a:t>
              </a:r>
            </a:p>
          </p:txBody>
        </p:sp>
        <p:sp>
          <p:nvSpPr>
            <p:cNvPr id="23" name="TextBox 22">
              <a:extLst>
                <a:ext uri="{FF2B5EF4-FFF2-40B4-BE49-F238E27FC236}">
                  <a16:creationId xmlns:a16="http://schemas.microsoft.com/office/drawing/2014/main" id="{21E33E59-7070-420D-BBEE-90B91ED7394D}"/>
                </a:ext>
              </a:extLst>
            </p:cNvPr>
            <p:cNvSpPr txBox="1"/>
            <p:nvPr/>
          </p:nvSpPr>
          <p:spPr>
            <a:xfrm rot="1530133">
              <a:off x="322042" y="2715623"/>
              <a:ext cx="11149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Education</a:t>
              </a:r>
            </a:p>
          </p:txBody>
        </p:sp>
        <p:sp>
          <p:nvSpPr>
            <p:cNvPr id="27" name="TextBox 26">
              <a:extLst>
                <a:ext uri="{FF2B5EF4-FFF2-40B4-BE49-F238E27FC236}">
                  <a16:creationId xmlns:a16="http://schemas.microsoft.com/office/drawing/2014/main" id="{6B7F160E-061D-4D1F-AE11-014183C2944C}"/>
                </a:ext>
              </a:extLst>
            </p:cNvPr>
            <p:cNvSpPr txBox="1"/>
            <p:nvPr/>
          </p:nvSpPr>
          <p:spPr>
            <a:xfrm rot="8475177">
              <a:off x="3672799" y="2164214"/>
              <a:ext cx="8066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Health</a:t>
              </a:r>
            </a:p>
          </p:txBody>
        </p:sp>
      </p:grpSp>
      <p:pic>
        <p:nvPicPr>
          <p:cNvPr id="6" name="Picture 5">
            <a:extLst>
              <a:ext uri="{FF2B5EF4-FFF2-40B4-BE49-F238E27FC236}">
                <a16:creationId xmlns:a16="http://schemas.microsoft.com/office/drawing/2014/main" id="{623B30FA-4D02-447B-8254-93B8845FEC99}"/>
              </a:ext>
            </a:extLst>
          </p:cNvPr>
          <p:cNvPicPr>
            <a:picLocks noChangeAspect="1"/>
          </p:cNvPicPr>
          <p:nvPr/>
        </p:nvPicPr>
        <p:blipFill>
          <a:blip r:embed="rId9"/>
          <a:stretch>
            <a:fillRect/>
          </a:stretch>
        </p:blipFill>
        <p:spPr>
          <a:xfrm>
            <a:off x="6774880" y="0"/>
            <a:ext cx="2351935" cy="402164"/>
          </a:xfrm>
          <a:prstGeom prst="rect">
            <a:avLst/>
          </a:prstGeom>
        </p:spPr>
      </p:pic>
    </p:spTree>
    <p:extLst>
      <p:ext uri="{BB962C8B-B14F-4D97-AF65-F5344CB8AC3E}">
        <p14:creationId xmlns:p14="http://schemas.microsoft.com/office/powerpoint/2010/main" val="72214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1+#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1+#ppt_w/2"/>
                                          </p:val>
                                        </p:tav>
                                        <p:tav tm="100000">
                                          <p:val>
                                            <p:strVal val="#ppt_x"/>
                                          </p:val>
                                        </p:tav>
                                      </p:tavLst>
                                    </p:anim>
                                    <p:anim calcmode="lin" valueType="num">
                                      <p:cBhvr additive="base">
                                        <p:cTn id="14"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244C14-0DA0-43B6-954A-5A0F461DD324}" type="slidenum">
              <a:rPr kumimoji="0" lang="en-US" altLang="en-US" sz="1200" b="0" i="0" u="none" strike="noStrike" kern="1200" cap="none" spc="0" normalizeH="0" baseline="0" noProof="0">
                <a:ln>
                  <a:noFill/>
                </a:ln>
                <a:solidFill>
                  <a:srgbClr val="FFFF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altLang="en-US" sz="1200" b="0" i="0" u="none" strike="noStrike" kern="1200" cap="none" spc="0" normalizeH="0" baseline="0" noProof="0" dirty="0">
              <a:ln>
                <a:noFill/>
              </a:ln>
              <a:solidFill>
                <a:srgbClr val="FFFF00">
                  <a:tint val="75000"/>
                </a:srgbClr>
              </a:solidFill>
              <a:effectLst/>
              <a:uLnTx/>
              <a:uFillTx/>
              <a:latin typeface="Calibri"/>
              <a:ea typeface="+mn-ea"/>
              <a:cs typeface="+mn-cs"/>
            </a:endParaRPr>
          </a:p>
        </p:txBody>
      </p:sp>
      <p:sp>
        <p:nvSpPr>
          <p:cNvPr id="279554" name="Rectangle 2"/>
          <p:cNvSpPr>
            <a:spLocks noGrp="1" noChangeArrowheads="1"/>
          </p:cNvSpPr>
          <p:nvPr>
            <p:ph type="title" idx="4294967295"/>
          </p:nvPr>
        </p:nvSpPr>
        <p:spPr>
          <a:xfrm>
            <a:off x="457200" y="0"/>
            <a:ext cx="8229600" cy="1412776"/>
          </a:xfrm>
        </p:spPr>
        <p:txBody>
          <a:bodyPr>
            <a:normAutofit fontScale="90000"/>
          </a:bodyPr>
          <a:lstStyle/>
          <a:p>
            <a:br>
              <a:rPr lang="en-GB" altLang="en-US" sz="3600" b="1" dirty="0"/>
            </a:br>
            <a:r>
              <a:rPr lang="en-GB" altLang="en-US" sz="3200" b="1" dirty="0">
                <a:solidFill>
                  <a:schemeClr val="tx2">
                    <a:lumMod val="60000"/>
                    <a:lumOff val="40000"/>
                  </a:schemeClr>
                </a:solidFill>
              </a:rPr>
              <a:t>Recovery - </a:t>
            </a:r>
            <a:r>
              <a:rPr lang="en-GB" sz="2800" dirty="0"/>
              <a:t>‘An individual person-centred journey’</a:t>
            </a:r>
            <a:br>
              <a:rPr lang="en-GB" sz="2800" dirty="0"/>
            </a:br>
            <a:r>
              <a:rPr lang="en-GB" altLang="en-US" sz="2800" b="1" dirty="0">
                <a:solidFill>
                  <a:schemeClr val="tx2">
                    <a:lumMod val="60000"/>
                    <a:lumOff val="40000"/>
                  </a:schemeClr>
                </a:solidFill>
              </a:rPr>
              <a:t>Recovery Capital:</a:t>
            </a:r>
            <a:br>
              <a:rPr lang="en-GB" altLang="en-US" sz="3200" b="1" dirty="0">
                <a:solidFill>
                  <a:schemeClr val="folHlink"/>
                </a:solidFill>
              </a:rPr>
            </a:br>
            <a:endParaRPr lang="en-GB" altLang="en-US" sz="3200" b="1" dirty="0">
              <a:solidFill>
                <a:schemeClr val="folHlink"/>
              </a:solidFill>
            </a:endParaRPr>
          </a:p>
        </p:txBody>
      </p:sp>
      <p:sp>
        <p:nvSpPr>
          <p:cNvPr id="279555" name="Rectangle 3"/>
          <p:cNvSpPr>
            <a:spLocks noGrp="1" noChangeArrowheads="1"/>
          </p:cNvSpPr>
          <p:nvPr>
            <p:ph sz="half" idx="4294967295"/>
          </p:nvPr>
        </p:nvSpPr>
        <p:spPr>
          <a:xfrm>
            <a:off x="179388" y="1412875"/>
            <a:ext cx="4608512" cy="5445125"/>
          </a:xfrm>
        </p:spPr>
        <p:txBody>
          <a:bodyPr>
            <a:normAutofit lnSpcReduction="10000"/>
          </a:bodyPr>
          <a:lstStyle/>
          <a:p>
            <a:pPr>
              <a:buFontTx/>
              <a:buNone/>
            </a:pPr>
            <a:r>
              <a:rPr lang="en-GB" altLang="en-US" sz="2800" b="1" dirty="0">
                <a:solidFill>
                  <a:srgbClr val="F8A6FE"/>
                </a:solidFill>
              </a:rPr>
              <a:t>  </a:t>
            </a:r>
            <a:r>
              <a:rPr lang="en-GB" altLang="en-US" sz="2400" b="1" dirty="0">
                <a:solidFill>
                  <a:srgbClr val="F8A6FE"/>
                </a:solidFill>
              </a:rPr>
              <a:t>HUMAN</a:t>
            </a:r>
            <a:r>
              <a:rPr lang="en-GB" altLang="en-US" sz="2400" dirty="0"/>
              <a:t> </a:t>
            </a:r>
          </a:p>
          <a:p>
            <a:pPr>
              <a:buFontTx/>
              <a:buNone/>
            </a:pPr>
            <a:r>
              <a:rPr lang="en-GB" altLang="en-US" sz="2400" dirty="0"/>
              <a:t>  Skills, mental and physical</a:t>
            </a:r>
          </a:p>
          <a:p>
            <a:pPr>
              <a:buFontTx/>
              <a:buNone/>
            </a:pPr>
            <a:r>
              <a:rPr lang="en-GB" altLang="en-US" sz="2400" dirty="0"/>
              <a:t>  health &amp; a job </a:t>
            </a:r>
          </a:p>
          <a:p>
            <a:pPr>
              <a:buFontTx/>
              <a:buNone/>
            </a:pPr>
            <a:r>
              <a:rPr lang="en-GB" altLang="en-US" sz="2400" b="1" dirty="0">
                <a:solidFill>
                  <a:srgbClr val="F8A6FE"/>
                </a:solidFill>
              </a:rPr>
              <a:t>  </a:t>
            </a:r>
          </a:p>
          <a:p>
            <a:pPr>
              <a:buFontTx/>
              <a:buNone/>
            </a:pPr>
            <a:r>
              <a:rPr lang="en-GB" altLang="en-US" sz="2400" b="1" dirty="0">
                <a:solidFill>
                  <a:srgbClr val="F8A6FE"/>
                </a:solidFill>
              </a:rPr>
              <a:t>  CULTURAL</a:t>
            </a:r>
            <a:endParaRPr lang="en-GB" altLang="en-US" sz="2400" dirty="0">
              <a:solidFill>
                <a:srgbClr val="F8A6FE"/>
              </a:solidFill>
            </a:endParaRPr>
          </a:p>
          <a:p>
            <a:pPr>
              <a:buFontTx/>
              <a:buNone/>
            </a:pPr>
            <a:r>
              <a:rPr lang="en-GB" altLang="en-US" sz="2400" dirty="0"/>
              <a:t>  Beliefs/ desires around </a:t>
            </a:r>
          </a:p>
          <a:p>
            <a:pPr>
              <a:buFontTx/>
              <a:buNone/>
            </a:pPr>
            <a:r>
              <a:rPr lang="en-GB" altLang="en-US" sz="2400" dirty="0"/>
              <a:t>  recovery</a:t>
            </a:r>
          </a:p>
          <a:p>
            <a:pPr>
              <a:buFontTx/>
              <a:buNone/>
            </a:pPr>
            <a:r>
              <a:rPr lang="en-GB" altLang="en-US" sz="2400" b="1" dirty="0">
                <a:solidFill>
                  <a:srgbClr val="EF37FD"/>
                </a:solidFill>
              </a:rPr>
              <a:t>  </a:t>
            </a:r>
          </a:p>
          <a:p>
            <a:pPr>
              <a:buFontTx/>
              <a:buNone/>
            </a:pPr>
            <a:r>
              <a:rPr lang="en-GB" altLang="en-US" sz="2400" b="1" dirty="0">
                <a:solidFill>
                  <a:srgbClr val="EF37FD"/>
                </a:solidFill>
              </a:rPr>
              <a:t>  </a:t>
            </a:r>
            <a:r>
              <a:rPr lang="en-GB" altLang="en-US" sz="2400" b="1" dirty="0">
                <a:solidFill>
                  <a:srgbClr val="F8A6FE"/>
                </a:solidFill>
              </a:rPr>
              <a:t>SOCIAL</a:t>
            </a:r>
          </a:p>
          <a:p>
            <a:pPr>
              <a:buFontTx/>
              <a:buNone/>
            </a:pPr>
            <a:r>
              <a:rPr lang="en-GB" altLang="en-US" sz="2400" dirty="0"/>
              <a:t>  Support networks</a:t>
            </a:r>
          </a:p>
          <a:p>
            <a:pPr>
              <a:buFontTx/>
              <a:buNone/>
            </a:pPr>
            <a:r>
              <a:rPr lang="en-GB" altLang="en-US" sz="2400" b="1" dirty="0">
                <a:solidFill>
                  <a:srgbClr val="F8A6FE"/>
                </a:solidFill>
              </a:rPr>
              <a:t>  </a:t>
            </a:r>
          </a:p>
          <a:p>
            <a:pPr>
              <a:buFontTx/>
              <a:buNone/>
            </a:pPr>
            <a:r>
              <a:rPr lang="en-GB" altLang="en-US" sz="2400" b="1" dirty="0">
                <a:solidFill>
                  <a:srgbClr val="F8A6FE"/>
                </a:solidFill>
              </a:rPr>
              <a:t>  PHYSICAL</a:t>
            </a:r>
          </a:p>
          <a:p>
            <a:pPr>
              <a:buFontTx/>
              <a:buNone/>
            </a:pPr>
            <a:r>
              <a:rPr lang="en-GB" altLang="en-US" sz="2400" dirty="0"/>
              <a:t>  Resources – finance &amp; housing</a:t>
            </a:r>
          </a:p>
        </p:txBody>
      </p:sp>
      <p:pic>
        <p:nvPicPr>
          <p:cNvPr id="279556" name="Picture 6" descr="C:\Users\Marion\AppData\Local\Microsoft\Windows\Temporary Internet Files\Content.IE5\9NPYBIBP\MP90031686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21711">
            <a:off x="4049651" y="1772015"/>
            <a:ext cx="2659835" cy="174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558" name="Picture 15" descr="C:\Users\Marion\AppData\Local\Microsoft\Windows\Temporary Internet Files\Content.IE5\I3TFIZXY\MP90044857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29313">
            <a:off x="3438362" y="3874320"/>
            <a:ext cx="3154870" cy="211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559" name="Picture 17" descr="C:\Users\Marion\AppData\Local\Microsoft\Windows\Temporary Internet Files\Content.IE5\9NPYBIBP\MC90008921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93778" y="886470"/>
            <a:ext cx="2262850" cy="226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560" name="Picture 18" descr="C:\Users\Marion\AppData\Local\Microsoft\Windows\Temporary Internet Files\Content.IE5\I3TFIZXY\MP900178801[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90940" y="3192044"/>
            <a:ext cx="2262850" cy="3370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0A168C13-3A04-415D-B74D-EC81EE33D479}"/>
              </a:ext>
            </a:extLst>
          </p:cNvPr>
          <p:cNvPicPr>
            <a:picLocks noChangeAspect="1"/>
          </p:cNvPicPr>
          <p:nvPr/>
        </p:nvPicPr>
        <p:blipFill>
          <a:blip r:embed="rId8"/>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146932756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55AEE-9E3D-493A-AF37-1D7D06135F1C}" type="slidenum">
              <a:rPr kumimoji="0" lang="en-US" altLang="en-US" sz="1200" b="0" i="0" u="none" strike="noStrike" kern="1200" cap="none" spc="0" normalizeH="0" baseline="0" noProof="0">
                <a:ln>
                  <a:noFill/>
                </a:ln>
                <a:solidFill>
                  <a:srgbClr val="FFFF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altLang="en-US" sz="1200" b="0" i="0" u="none" strike="noStrike" kern="1200" cap="none" spc="0" normalizeH="0" baseline="0" noProof="0" dirty="0">
              <a:ln>
                <a:noFill/>
              </a:ln>
              <a:solidFill>
                <a:srgbClr val="FFFF00">
                  <a:tint val="75000"/>
                </a:srgbClr>
              </a:solidFill>
              <a:effectLst/>
              <a:uLnTx/>
              <a:uFillTx/>
              <a:latin typeface="Calibri"/>
              <a:ea typeface="+mn-ea"/>
              <a:cs typeface="+mn-cs"/>
            </a:endParaRPr>
          </a:p>
        </p:txBody>
      </p:sp>
      <p:sp>
        <p:nvSpPr>
          <p:cNvPr id="302082" name="Rectangle 2"/>
          <p:cNvSpPr>
            <a:spLocks noGrp="1" noChangeArrowheads="1"/>
          </p:cNvSpPr>
          <p:nvPr>
            <p:ph type="title"/>
          </p:nvPr>
        </p:nvSpPr>
        <p:spPr>
          <a:xfrm>
            <a:off x="457200" y="136525"/>
            <a:ext cx="8229600" cy="730027"/>
          </a:xfrm>
        </p:spPr>
        <p:txBody>
          <a:bodyPr>
            <a:normAutofit fontScale="90000"/>
          </a:bodyPr>
          <a:lstStyle/>
          <a:p>
            <a:r>
              <a:rPr lang="en-GB" altLang="en-US" b="1" dirty="0">
                <a:solidFill>
                  <a:srgbClr val="FFFF00"/>
                </a:solidFill>
              </a:rPr>
              <a:t>Useful resources</a:t>
            </a:r>
          </a:p>
        </p:txBody>
      </p:sp>
      <p:sp>
        <p:nvSpPr>
          <p:cNvPr id="302083" name="Rectangle 3"/>
          <p:cNvSpPr>
            <a:spLocks noGrp="1" noChangeArrowheads="1"/>
          </p:cNvSpPr>
          <p:nvPr>
            <p:ph type="body" idx="1"/>
          </p:nvPr>
        </p:nvSpPr>
        <p:spPr>
          <a:xfrm>
            <a:off x="131168" y="966268"/>
            <a:ext cx="7488832" cy="4387626"/>
          </a:xfrm>
          <a:solidFill>
            <a:schemeClr val="accent2">
              <a:lumMod val="60000"/>
              <a:lumOff val="40000"/>
            </a:schemeClr>
          </a:solidFill>
        </p:spPr>
        <p:txBody>
          <a:bodyPr>
            <a:noAutofit/>
          </a:bodyPr>
          <a:lstStyle/>
          <a:p>
            <a:pPr marL="0" indent="0">
              <a:lnSpc>
                <a:spcPct val="80000"/>
              </a:lnSpc>
              <a:buNone/>
            </a:pPr>
            <a:r>
              <a:rPr lang="en-GB" altLang="en-US" sz="2400" b="1" dirty="0">
                <a:solidFill>
                  <a:schemeClr val="bg1"/>
                </a:solidFill>
              </a:rPr>
              <a:t>We Are With You 0333 2000 325</a:t>
            </a:r>
          </a:p>
          <a:p>
            <a:pPr marL="0" indent="0">
              <a:lnSpc>
                <a:spcPct val="80000"/>
              </a:lnSpc>
              <a:buNone/>
            </a:pPr>
            <a:r>
              <a:rPr lang="en-GB" altLang="en-US" sz="2400" b="1" dirty="0">
                <a:solidFill>
                  <a:schemeClr val="bg1"/>
                </a:solidFill>
              </a:rPr>
              <a:t>YZUP 01872 300816</a:t>
            </a:r>
          </a:p>
          <a:p>
            <a:pPr marL="0" indent="0">
              <a:lnSpc>
                <a:spcPct val="80000"/>
              </a:lnSpc>
              <a:buNone/>
            </a:pPr>
            <a:r>
              <a:rPr lang="en-GB" sz="2400" b="1" u="sng" dirty="0">
                <a:hlinkClick r:id="rId4"/>
              </a:rPr>
              <a:t>www.wearewithyou.org.uk</a:t>
            </a:r>
            <a:endParaRPr lang="en-GB" sz="2400" b="1" dirty="0"/>
          </a:p>
          <a:p>
            <a:pPr marL="0" indent="0">
              <a:lnSpc>
                <a:spcPct val="80000"/>
              </a:lnSpc>
              <a:buNone/>
            </a:pPr>
            <a:endParaRPr lang="en-GB" altLang="en-US" sz="2400" b="1" dirty="0">
              <a:solidFill>
                <a:srgbClr val="FFFF00"/>
              </a:solidFill>
            </a:endParaRPr>
          </a:p>
          <a:p>
            <a:pPr marL="0" indent="0">
              <a:lnSpc>
                <a:spcPct val="80000"/>
              </a:lnSpc>
              <a:buNone/>
            </a:pPr>
            <a:r>
              <a:rPr lang="en-GB" altLang="en-US" sz="2400" b="1" dirty="0">
                <a:solidFill>
                  <a:srgbClr val="FFFF00"/>
                </a:solidFill>
                <a:hlinkClick r:id="rId5"/>
              </a:rPr>
              <a:t>www.cornwall.gov.uk/drugsandalcohol</a:t>
            </a:r>
            <a:endParaRPr lang="en-GB" altLang="en-US" sz="2400" b="1" dirty="0">
              <a:solidFill>
                <a:srgbClr val="FFFF00"/>
              </a:solidFill>
            </a:endParaRPr>
          </a:p>
          <a:p>
            <a:pPr marL="0" indent="0">
              <a:lnSpc>
                <a:spcPct val="80000"/>
              </a:lnSpc>
              <a:buNone/>
            </a:pPr>
            <a:r>
              <a:rPr lang="en-GB" altLang="en-US" sz="2400" b="1" dirty="0">
                <a:solidFill>
                  <a:srgbClr val="FFFF00"/>
                </a:solidFill>
                <a:hlinkClick r:id="rId6"/>
              </a:rPr>
              <a:t>www.safercornwall.co.uk</a:t>
            </a:r>
            <a:r>
              <a:rPr lang="en-GB" altLang="en-US" sz="2400" b="1" dirty="0">
                <a:solidFill>
                  <a:srgbClr val="FFFF00"/>
                </a:solidFill>
              </a:rPr>
              <a:t> </a:t>
            </a:r>
          </a:p>
          <a:p>
            <a:pPr marL="0" indent="0">
              <a:lnSpc>
                <a:spcPct val="80000"/>
              </a:lnSpc>
              <a:buNone/>
            </a:pPr>
            <a:r>
              <a:rPr lang="en-GB" altLang="en-US" sz="2400" b="1" dirty="0">
                <a:solidFill>
                  <a:schemeClr val="bg1"/>
                </a:solidFill>
                <a:hlinkClick r:id="rId7"/>
              </a:rPr>
              <a:t>www.talktofrank.com</a:t>
            </a:r>
            <a:endParaRPr lang="en-GB" altLang="en-US" sz="2400" b="1" dirty="0">
              <a:solidFill>
                <a:schemeClr val="bg1"/>
              </a:solidFill>
            </a:endParaRPr>
          </a:p>
          <a:p>
            <a:pPr marL="0" indent="0">
              <a:lnSpc>
                <a:spcPct val="80000"/>
              </a:lnSpc>
              <a:buNone/>
            </a:pPr>
            <a:r>
              <a:rPr lang="en-GB" altLang="en-US" sz="2400" b="1" dirty="0">
                <a:solidFill>
                  <a:schemeClr val="bg1"/>
                </a:solidFill>
                <a:hlinkClick r:id="rId8"/>
              </a:rPr>
              <a:t>https://www.drugwise.org.uk/drugsearch-encyclopedia/</a:t>
            </a:r>
            <a:r>
              <a:rPr lang="en-GB" altLang="en-US" sz="2400" b="1" dirty="0">
                <a:solidFill>
                  <a:schemeClr val="bg1"/>
                </a:solidFill>
              </a:rPr>
              <a:t> </a:t>
            </a:r>
          </a:p>
          <a:p>
            <a:pPr marL="0" indent="0">
              <a:lnSpc>
                <a:spcPct val="80000"/>
              </a:lnSpc>
              <a:buNone/>
            </a:pPr>
            <a:r>
              <a:rPr lang="en-GB" altLang="en-US" sz="2400" b="1" u="sng" dirty="0">
                <a:solidFill>
                  <a:schemeClr val="bg1"/>
                </a:solidFill>
              </a:rPr>
              <a:t>KFX.org.uk </a:t>
            </a:r>
          </a:p>
          <a:p>
            <a:pPr marL="0" indent="0">
              <a:lnSpc>
                <a:spcPct val="80000"/>
              </a:lnSpc>
              <a:buNone/>
            </a:pPr>
            <a:r>
              <a:rPr lang="en-GB" altLang="en-US" sz="2400" b="1" dirty="0">
                <a:solidFill>
                  <a:srgbClr val="FFFF00"/>
                </a:solidFill>
                <a:hlinkClick r:id="rId9"/>
              </a:rPr>
              <a:t>www.drugsandhousing.co.uk</a:t>
            </a:r>
            <a:endParaRPr lang="en-GB" altLang="en-US" sz="2400" b="1" dirty="0">
              <a:solidFill>
                <a:srgbClr val="FFFF00"/>
              </a:solidFill>
            </a:endParaRPr>
          </a:p>
          <a:p>
            <a:pPr marL="0" indent="0">
              <a:lnSpc>
                <a:spcPct val="80000"/>
              </a:lnSpc>
              <a:buNone/>
            </a:pPr>
            <a:endParaRPr lang="en-GB" altLang="en-US" sz="2400" b="1" dirty="0">
              <a:solidFill>
                <a:schemeClr val="bg1"/>
              </a:solidFill>
            </a:endParaRPr>
          </a:p>
          <a:p>
            <a:pPr marL="0" indent="0">
              <a:lnSpc>
                <a:spcPct val="80000"/>
              </a:lnSpc>
              <a:buNone/>
            </a:pPr>
            <a:r>
              <a:rPr lang="en-GB" altLang="en-US" sz="2400" b="1" dirty="0">
                <a:solidFill>
                  <a:schemeClr val="bg1"/>
                </a:solidFill>
                <a:hlinkClick r:id="rId10"/>
              </a:rPr>
              <a:t>www.erowid.org</a:t>
            </a:r>
            <a:endParaRPr lang="en-GB" altLang="en-US" sz="2400" b="1" u="sng" dirty="0"/>
          </a:p>
          <a:p>
            <a:pPr marL="0" indent="0">
              <a:lnSpc>
                <a:spcPct val="80000"/>
              </a:lnSpc>
              <a:buNone/>
            </a:pPr>
            <a:endParaRPr lang="en-GB" altLang="en-US" sz="2400" b="1" u="sng" dirty="0">
              <a:hlinkClick r:id="rId9"/>
            </a:endParaRPr>
          </a:p>
          <a:p>
            <a:pPr marL="0" indent="0">
              <a:lnSpc>
                <a:spcPct val="80000"/>
              </a:lnSpc>
              <a:buNone/>
            </a:pPr>
            <a:endParaRPr lang="en-GB" altLang="en-US" sz="2400" b="1" dirty="0"/>
          </a:p>
          <a:p>
            <a:pPr>
              <a:lnSpc>
                <a:spcPct val="80000"/>
              </a:lnSpc>
              <a:buFontTx/>
              <a:buNone/>
            </a:pPr>
            <a:endParaRPr lang="en-GB" altLang="en-US" sz="2400" b="1" dirty="0"/>
          </a:p>
          <a:p>
            <a:pPr>
              <a:lnSpc>
                <a:spcPct val="80000"/>
              </a:lnSpc>
            </a:pPr>
            <a:endParaRPr lang="en-GB" altLang="en-US" sz="2400" b="1" dirty="0"/>
          </a:p>
          <a:p>
            <a:pPr>
              <a:lnSpc>
                <a:spcPct val="80000"/>
              </a:lnSpc>
              <a:buFontTx/>
              <a:buNone/>
            </a:pPr>
            <a:endParaRPr lang="en-GB" altLang="en-US" sz="2400" b="1" dirty="0"/>
          </a:p>
          <a:p>
            <a:pPr>
              <a:lnSpc>
                <a:spcPct val="80000"/>
              </a:lnSpc>
            </a:pPr>
            <a:endParaRPr lang="en-GB" altLang="en-US" sz="2400" b="1" dirty="0"/>
          </a:p>
        </p:txBody>
      </p:sp>
      <p:pic>
        <p:nvPicPr>
          <p:cNvPr id="5" name="Picture 4">
            <a:extLst>
              <a:ext uri="{FF2B5EF4-FFF2-40B4-BE49-F238E27FC236}">
                <a16:creationId xmlns:a16="http://schemas.microsoft.com/office/drawing/2014/main" id="{87520BF4-73B8-4AD3-84C3-926C64C60018}"/>
              </a:ext>
            </a:extLst>
          </p:cNvPr>
          <p:cNvPicPr>
            <a:picLocks noChangeAspect="1"/>
          </p:cNvPicPr>
          <p:nvPr/>
        </p:nvPicPr>
        <p:blipFill>
          <a:blip r:embed="rId11"/>
          <a:stretch>
            <a:fillRect/>
          </a:stretch>
        </p:blipFill>
        <p:spPr>
          <a:xfrm rot="21354689">
            <a:off x="4115595" y="4189050"/>
            <a:ext cx="4875209" cy="2322694"/>
          </a:xfrm>
          <a:prstGeom prst="rect">
            <a:avLst/>
          </a:prstGeom>
        </p:spPr>
      </p:pic>
      <p:pic>
        <p:nvPicPr>
          <p:cNvPr id="6" name="Picture 5">
            <a:extLst>
              <a:ext uri="{FF2B5EF4-FFF2-40B4-BE49-F238E27FC236}">
                <a16:creationId xmlns:a16="http://schemas.microsoft.com/office/drawing/2014/main" id="{288022F6-4467-4733-B055-607BFCE49ED0}"/>
              </a:ext>
            </a:extLst>
          </p:cNvPr>
          <p:cNvPicPr>
            <a:picLocks noChangeAspect="1"/>
          </p:cNvPicPr>
          <p:nvPr/>
        </p:nvPicPr>
        <p:blipFill>
          <a:blip r:embed="rId12"/>
          <a:stretch>
            <a:fillRect/>
          </a:stretch>
        </p:blipFill>
        <p:spPr>
          <a:xfrm rot="431313">
            <a:off x="5389063" y="1144596"/>
            <a:ext cx="3506462" cy="2095146"/>
          </a:xfrm>
          <a:prstGeom prst="rect">
            <a:avLst/>
          </a:prstGeom>
        </p:spPr>
      </p:pic>
      <p:pic>
        <p:nvPicPr>
          <p:cNvPr id="7" name="Picture 6">
            <a:extLst>
              <a:ext uri="{FF2B5EF4-FFF2-40B4-BE49-F238E27FC236}">
                <a16:creationId xmlns:a16="http://schemas.microsoft.com/office/drawing/2014/main" id="{F604B482-FFCB-4861-BC17-7B83A79A98CB}"/>
              </a:ext>
            </a:extLst>
          </p:cNvPr>
          <p:cNvPicPr>
            <a:picLocks noChangeAspect="1"/>
          </p:cNvPicPr>
          <p:nvPr/>
        </p:nvPicPr>
        <p:blipFill>
          <a:blip r:embed="rId13"/>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634642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764704"/>
            <a:ext cx="8280920" cy="79714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alibri"/>
                <a:ea typeface="+mn-ea"/>
                <a:cs typeface="+mn-cs"/>
              </a:rPr>
              <a:t>Drugs are often presented as unnatural contaminants, pushed into a society from the outside or by deviant forces, and many people fear them and those who take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FFFF00"/>
                </a:solidFill>
                <a:latin typeface="Calibri"/>
              </a:rPr>
              <a:t>‘Evil drugs’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00"/>
              </a:solidFill>
              <a:effectLst/>
              <a:uLnTx/>
              <a:uFillTx/>
              <a:latin typeface="Calibri"/>
              <a:ea typeface="+mn-ea"/>
              <a:cs typeface="+mn-cs"/>
            </a:endParaRPr>
          </a:p>
          <a:p>
            <a:pPr>
              <a:defRPr/>
            </a:pPr>
            <a:r>
              <a:rPr kumimoji="0" lang="en-US" sz="3200" b="1" i="0" u="none" strike="noStrike" kern="1200" cap="none" spc="0" normalizeH="0" baseline="0" noProof="0" dirty="0">
                <a:ln>
                  <a:noFill/>
                </a:ln>
                <a:solidFill>
                  <a:srgbClr val="00FF00"/>
                </a:solidFill>
                <a:effectLst/>
                <a:uLnTx/>
                <a:uFillTx/>
                <a:latin typeface="Calibri"/>
                <a:ea typeface="+mn-ea"/>
                <a:cs typeface="+mn-cs"/>
              </a:rPr>
              <a:t>In reality,  taking substances to alter one’s mind seems to be a universal impulse, seen in almost all cultures around the world and across history (though the substances used vary).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FF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00"/>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3B7B3FA4-E5F6-426F-95ED-871C273F70A9}"/>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2851570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A806C8-8918-48C6-A975-19695E0683DB}"/>
              </a:ext>
            </a:extLst>
          </p:cNvPr>
          <p:cNvSpPr>
            <a:spLocks noGrp="1"/>
          </p:cNvSpPr>
          <p:nvPr>
            <p:ph idx="1"/>
          </p:nvPr>
        </p:nvSpPr>
        <p:spPr>
          <a:xfrm>
            <a:off x="457200" y="836712"/>
            <a:ext cx="8229600" cy="5289451"/>
          </a:xfrm>
        </p:spPr>
        <p:txBody>
          <a:bodyPr>
            <a:normAutofit lnSpcReduction="10000"/>
          </a:bodyPr>
          <a:lstStyle/>
          <a:p>
            <a:pPr marL="0" indent="0" algn="l" rtl="0" eaLnBrk="1" latinLnBrk="0" hangingPunct="1">
              <a:spcBef>
                <a:spcPts val="0"/>
              </a:spcBef>
              <a:spcAft>
                <a:spcPts val="0"/>
              </a:spcAft>
              <a:buNone/>
            </a:pPr>
            <a:r>
              <a:rPr lang="en-US" b="1" kern="1200" dirty="0">
                <a:solidFill>
                  <a:srgbClr val="FFFF00"/>
                </a:solidFill>
                <a:effectLst/>
                <a:latin typeface="Calibri" panose="020F0502020204030204" pitchFamily="34" charset="0"/>
                <a:ea typeface="+mn-ea"/>
                <a:cs typeface="+mn-cs"/>
              </a:rPr>
              <a:t>While there are risks involved in all drug use, the legal status of a drug </a:t>
            </a:r>
            <a:r>
              <a:rPr lang="en-US" b="1" kern="1200" dirty="0">
                <a:solidFill>
                  <a:srgbClr val="FFFFFF"/>
                </a:solidFill>
                <a:effectLst/>
                <a:latin typeface="Calibri" panose="020F0502020204030204" pitchFamily="34" charset="0"/>
                <a:ea typeface="+mn-ea"/>
                <a:cs typeface="+mn-cs"/>
              </a:rPr>
              <a:t>rarely corresponds to the potential harms</a:t>
            </a:r>
            <a:r>
              <a:rPr lang="en-US" b="1" kern="1200" dirty="0">
                <a:solidFill>
                  <a:srgbClr val="FFFF00"/>
                </a:solidFill>
                <a:effectLst/>
                <a:latin typeface="Calibri" panose="020F0502020204030204" pitchFamily="34" charset="0"/>
                <a:ea typeface="+mn-ea"/>
                <a:cs typeface="+mn-cs"/>
              </a:rPr>
              <a:t> of that drug. </a:t>
            </a:r>
          </a:p>
          <a:p>
            <a:pPr marL="0" indent="0" algn="l" rtl="0" eaLnBrk="1" latinLnBrk="0" hangingPunct="1">
              <a:spcBef>
                <a:spcPts val="0"/>
              </a:spcBef>
              <a:spcAft>
                <a:spcPts val="0"/>
              </a:spcAft>
              <a:buNone/>
            </a:pPr>
            <a:endParaRPr lang="en-GB" b="1" dirty="0">
              <a:effectLst/>
            </a:endParaRPr>
          </a:p>
          <a:p>
            <a:pPr marL="0" indent="0" algn="l" rtl="0" eaLnBrk="1" latinLnBrk="0" hangingPunct="1">
              <a:spcBef>
                <a:spcPts val="0"/>
              </a:spcBef>
              <a:spcAft>
                <a:spcPts val="0"/>
              </a:spcAft>
              <a:buNone/>
            </a:pPr>
            <a:r>
              <a:rPr lang="en-US" b="1" dirty="0">
                <a:solidFill>
                  <a:srgbClr val="00FF00"/>
                </a:solidFill>
                <a:latin typeface="Calibri" panose="020F0502020204030204" pitchFamily="34" charset="0"/>
              </a:rPr>
              <a:t>But paradoxically, t</a:t>
            </a:r>
            <a:r>
              <a:rPr lang="en-US" b="1" kern="1200" dirty="0">
                <a:solidFill>
                  <a:srgbClr val="00FF00"/>
                </a:solidFill>
                <a:effectLst/>
                <a:latin typeface="Calibri" panose="020F0502020204030204" pitchFamily="34" charset="0"/>
                <a:ea typeface="+mn-ea"/>
                <a:cs typeface="+mn-cs"/>
              </a:rPr>
              <a:t>he potential harms of a substance are </a:t>
            </a:r>
            <a:r>
              <a:rPr lang="en-US" b="1" kern="1200" dirty="0">
                <a:solidFill>
                  <a:srgbClr val="FFFFFF"/>
                </a:solidFill>
                <a:effectLst/>
                <a:latin typeface="Calibri" panose="020F0502020204030204" pitchFamily="34" charset="0"/>
                <a:ea typeface="+mn-ea"/>
                <a:cs typeface="+mn-cs"/>
              </a:rPr>
              <a:t>increased</a:t>
            </a:r>
            <a:r>
              <a:rPr lang="en-US" b="1" kern="1200" dirty="0">
                <a:solidFill>
                  <a:srgbClr val="00FF00"/>
                </a:solidFill>
                <a:effectLst/>
                <a:latin typeface="Calibri" panose="020F0502020204030204" pitchFamily="34" charset="0"/>
                <a:ea typeface="+mn-ea"/>
                <a:cs typeface="+mn-cs"/>
              </a:rPr>
              <a:t> when it is produced, obtained and consumed illegally.</a:t>
            </a:r>
          </a:p>
          <a:p>
            <a:pPr marL="0" indent="0" algn="l" rtl="0" eaLnBrk="1" latinLnBrk="0" hangingPunct="1">
              <a:spcBef>
                <a:spcPts val="0"/>
              </a:spcBef>
              <a:spcAft>
                <a:spcPts val="0"/>
              </a:spcAft>
              <a:buNone/>
            </a:pPr>
            <a:endParaRPr lang="en-US" sz="2400" b="1" dirty="0">
              <a:solidFill>
                <a:srgbClr val="00FF00"/>
              </a:solidFill>
              <a:effectLst/>
              <a:latin typeface="Calibri" panose="020F0502020204030204" pitchFamily="34" charset="0"/>
            </a:endParaRPr>
          </a:p>
          <a:p>
            <a:pPr marL="0" indent="0" algn="l" rtl="0" eaLnBrk="1" latinLnBrk="0" hangingPunct="1">
              <a:spcBef>
                <a:spcPts val="0"/>
              </a:spcBef>
              <a:spcAft>
                <a:spcPts val="0"/>
              </a:spcAft>
              <a:buNone/>
            </a:pPr>
            <a:endParaRPr lang="en-GB" sz="2400" b="1" dirty="0">
              <a:effectLst/>
            </a:endParaRPr>
          </a:p>
          <a:p>
            <a:pPr marL="0" indent="0" algn="ctr">
              <a:buNone/>
            </a:pPr>
            <a:r>
              <a:rPr lang="en-GB" sz="4000" b="1" dirty="0"/>
              <a:t>There is no quality control</a:t>
            </a:r>
          </a:p>
          <a:p>
            <a:pPr marL="0" indent="0" algn="ctr">
              <a:buNone/>
            </a:pPr>
            <a:r>
              <a:rPr lang="en-GB" sz="4000" b="1" dirty="0"/>
              <a:t>with illegally produced drugs.</a:t>
            </a:r>
          </a:p>
          <a:p>
            <a:pPr marL="0" indent="0" algn="ctr">
              <a:buNone/>
            </a:pPr>
            <a:endParaRPr lang="en-GB" dirty="0"/>
          </a:p>
        </p:txBody>
      </p:sp>
      <p:pic>
        <p:nvPicPr>
          <p:cNvPr id="4" name="Picture 3">
            <a:extLst>
              <a:ext uri="{FF2B5EF4-FFF2-40B4-BE49-F238E27FC236}">
                <a16:creationId xmlns:a16="http://schemas.microsoft.com/office/drawing/2014/main" id="{5DC1A081-678E-468D-A594-96F399E5C683}"/>
              </a:ext>
            </a:extLst>
          </p:cNvPr>
          <p:cNvPicPr>
            <a:picLocks noChangeAspect="1"/>
          </p:cNvPicPr>
          <p:nvPr/>
        </p:nvPicPr>
        <p:blipFill>
          <a:blip r:embed="rId3"/>
          <a:stretch>
            <a:fillRect/>
          </a:stretch>
        </p:blipFill>
        <p:spPr>
          <a:xfrm>
            <a:off x="6876256" y="0"/>
            <a:ext cx="2267744" cy="276225"/>
          </a:xfrm>
          <a:prstGeom prst="rect">
            <a:avLst/>
          </a:prstGeom>
        </p:spPr>
      </p:pic>
    </p:spTree>
    <p:extLst>
      <p:ext uri="{BB962C8B-B14F-4D97-AF65-F5344CB8AC3E}">
        <p14:creationId xmlns:p14="http://schemas.microsoft.com/office/powerpoint/2010/main" val="3852477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A806C8-8918-48C6-A975-19695E0683DB}"/>
              </a:ext>
            </a:extLst>
          </p:cNvPr>
          <p:cNvSpPr>
            <a:spLocks noGrp="1"/>
          </p:cNvSpPr>
          <p:nvPr>
            <p:ph idx="1"/>
          </p:nvPr>
        </p:nvSpPr>
        <p:spPr>
          <a:xfrm>
            <a:off x="457200" y="1124744"/>
            <a:ext cx="8229600" cy="5001419"/>
          </a:xfrm>
        </p:spPr>
        <p:txBody>
          <a:bodyPr/>
          <a:lstStyle/>
          <a:p>
            <a:pPr marL="0" indent="0" algn="ctr" rtl="0" eaLnBrk="1" latinLnBrk="0" hangingPunct="1">
              <a:spcBef>
                <a:spcPts val="0"/>
              </a:spcBef>
              <a:spcAft>
                <a:spcPts val="0"/>
              </a:spcAft>
              <a:buNone/>
            </a:pPr>
            <a:r>
              <a:rPr lang="en-GB" sz="5400" b="1" kern="1200" dirty="0">
                <a:solidFill>
                  <a:srgbClr val="FFFF00"/>
                </a:solidFill>
                <a:effectLst/>
                <a:latin typeface="Calibri" panose="020F0502020204030204" pitchFamily="34" charset="0"/>
                <a:ea typeface="+mn-ea"/>
                <a:cs typeface="+mn-cs"/>
              </a:rPr>
              <a:t>What is the earliest example of drugs or drug use that you can think of?</a:t>
            </a:r>
          </a:p>
          <a:p>
            <a:pPr marL="0" indent="0" algn="ctr" rtl="0" eaLnBrk="1" latinLnBrk="0" hangingPunct="1">
              <a:spcBef>
                <a:spcPts val="0"/>
              </a:spcBef>
              <a:spcAft>
                <a:spcPts val="0"/>
              </a:spcAft>
              <a:buNone/>
            </a:pPr>
            <a:endParaRPr lang="en-GB" sz="5400" b="1" dirty="0">
              <a:solidFill>
                <a:srgbClr val="FFFF00"/>
              </a:solidFill>
              <a:latin typeface="Calibri" panose="020F0502020204030204" pitchFamily="34" charset="0"/>
            </a:endParaRPr>
          </a:p>
          <a:p>
            <a:pPr marL="0" indent="0" algn="ctr">
              <a:buNone/>
            </a:pPr>
            <a:endParaRPr lang="en-GB" dirty="0"/>
          </a:p>
        </p:txBody>
      </p:sp>
      <p:pic>
        <p:nvPicPr>
          <p:cNvPr id="4" name="Picture 3">
            <a:extLst>
              <a:ext uri="{FF2B5EF4-FFF2-40B4-BE49-F238E27FC236}">
                <a16:creationId xmlns:a16="http://schemas.microsoft.com/office/drawing/2014/main" id="{97294070-C7E0-4C43-A606-2AEECF5625B7}"/>
              </a:ext>
            </a:extLst>
          </p:cNvPr>
          <p:cNvPicPr>
            <a:picLocks noChangeAspect="1"/>
          </p:cNvPicPr>
          <p:nvPr/>
        </p:nvPicPr>
        <p:blipFill>
          <a:blip r:embed="rId3"/>
          <a:stretch>
            <a:fillRect/>
          </a:stretch>
        </p:blipFill>
        <p:spPr>
          <a:xfrm>
            <a:off x="6876256" y="0"/>
            <a:ext cx="2267744" cy="276225"/>
          </a:xfrm>
          <a:prstGeom prst="rect">
            <a:avLst/>
          </a:prstGeom>
        </p:spPr>
      </p:pic>
    </p:spTree>
    <p:extLst>
      <p:ext uri="{BB962C8B-B14F-4D97-AF65-F5344CB8AC3E}">
        <p14:creationId xmlns:p14="http://schemas.microsoft.com/office/powerpoint/2010/main" val="2719689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b="1" dirty="0"/>
              <a:t>A Short History of Drugs  </a:t>
            </a:r>
          </a:p>
        </p:txBody>
      </p:sp>
      <p:sp>
        <p:nvSpPr>
          <p:cNvPr id="3" name="Content Placeholder 2"/>
          <p:cNvSpPr>
            <a:spLocks noGrp="1"/>
          </p:cNvSpPr>
          <p:nvPr>
            <p:ph idx="1"/>
          </p:nvPr>
        </p:nvSpPr>
        <p:spPr>
          <a:xfrm>
            <a:off x="457200" y="1340768"/>
            <a:ext cx="8229600" cy="5242594"/>
          </a:xfrm>
        </p:spPr>
        <p:txBody>
          <a:bodyPr>
            <a:normAutofit fontScale="92500"/>
          </a:bodyPr>
          <a:lstStyle/>
          <a:p>
            <a:r>
              <a:rPr lang="en-GB" dirty="0">
                <a:solidFill>
                  <a:srgbClr val="00FF00"/>
                </a:solidFill>
              </a:rPr>
              <a:t>5000–4000 BC</a:t>
            </a:r>
          </a:p>
          <a:p>
            <a:pPr marL="0" indent="0">
              <a:buNone/>
            </a:pPr>
            <a:r>
              <a:rPr lang="en-GB" dirty="0">
                <a:solidFill>
                  <a:srgbClr val="00FF00"/>
                </a:solidFill>
              </a:rPr>
              <a:t> -Descriptions of opium amongst the Sumerians (Mesopotamia) </a:t>
            </a:r>
          </a:p>
          <a:p>
            <a:pPr lvl="1"/>
            <a:r>
              <a:rPr lang="en-GB" dirty="0">
                <a:solidFill>
                  <a:srgbClr val="00FF00"/>
                </a:solidFill>
              </a:rPr>
              <a:t> the use of varieties of hallucinogenic fungi in India.</a:t>
            </a:r>
          </a:p>
          <a:p>
            <a:pPr lvl="1"/>
            <a:endParaRPr lang="en-GB" dirty="0">
              <a:solidFill>
                <a:srgbClr val="00FF00"/>
              </a:solidFill>
            </a:endParaRPr>
          </a:p>
          <a:p>
            <a:r>
              <a:rPr lang="en-GB" dirty="0"/>
              <a:t>Traces of opium found in Cyprus in a bronze-age vase shaped like an opium poppy.</a:t>
            </a:r>
          </a:p>
          <a:p>
            <a:endParaRPr lang="en-GB" dirty="0"/>
          </a:p>
          <a:p>
            <a:r>
              <a:rPr lang="en-GB" dirty="0">
                <a:solidFill>
                  <a:srgbClr val="00FF00"/>
                </a:solidFill>
              </a:rPr>
              <a:t>400 BC ancient Greeks used opium widely (the time of Hippocrates) the ‘joy plant’</a:t>
            </a:r>
          </a:p>
          <a:p>
            <a:endParaRPr lang="en-GB" dirty="0">
              <a:solidFill>
                <a:srgbClr val="00FF00"/>
              </a:solidFill>
            </a:endParaRPr>
          </a:p>
          <a:p>
            <a:endParaRPr lang="en-GB" dirty="0">
              <a:solidFill>
                <a:srgbClr val="FFFF00"/>
              </a:solidFill>
            </a:endParaRPr>
          </a:p>
          <a:p>
            <a:pPr marL="0" indent="0">
              <a:buNone/>
            </a:pPr>
            <a:endParaRPr lang="en-GB" dirty="0">
              <a:solidFill>
                <a:srgbClr val="FFFF00"/>
              </a:solidFill>
            </a:endParaRPr>
          </a:p>
          <a:p>
            <a:pPr marL="0" indent="0">
              <a:buNone/>
            </a:pPr>
            <a:endParaRPr lang="en-GB" dirty="0">
              <a:solidFill>
                <a:srgbClr val="FFFF00"/>
              </a:solidFill>
            </a:endParaRPr>
          </a:p>
          <a:p>
            <a:endParaRPr lang="en-GB" dirty="0"/>
          </a:p>
        </p:txBody>
      </p:sp>
      <p:pic>
        <p:nvPicPr>
          <p:cNvPr id="4" name="Picture 3">
            <a:extLst>
              <a:ext uri="{FF2B5EF4-FFF2-40B4-BE49-F238E27FC236}">
                <a16:creationId xmlns:a16="http://schemas.microsoft.com/office/drawing/2014/main" id="{621AABCC-6BAE-4ED9-AEF1-7ADA32403B50}"/>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4276459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052736"/>
            <a:ext cx="8640960" cy="5472608"/>
          </a:xfrm>
        </p:spPr>
        <p:txBody>
          <a:bodyPr>
            <a:normAutofit fontScale="92500" lnSpcReduction="20000"/>
          </a:bodyPr>
          <a:lstStyle/>
          <a:p>
            <a:pPr marL="0" indent="0">
              <a:buNone/>
            </a:pPr>
            <a:r>
              <a:rPr lang="en-GB" b="1" dirty="0"/>
              <a:t>16</a:t>
            </a:r>
            <a:r>
              <a:rPr lang="en-GB" b="1" baseline="30000" dirty="0"/>
              <a:t>th</a:t>
            </a:r>
            <a:r>
              <a:rPr lang="en-GB" b="1" dirty="0"/>
              <a:t> Century COFFEE is introduced and coffee houses are seen as </a:t>
            </a:r>
            <a:r>
              <a:rPr lang="en-GB" b="1" dirty="0">
                <a:solidFill>
                  <a:srgbClr val="FFFFFF"/>
                </a:solidFill>
              </a:rPr>
              <a:t>dens of iniquity</a:t>
            </a:r>
          </a:p>
          <a:p>
            <a:pPr marL="0" indent="0">
              <a:buNone/>
            </a:pPr>
            <a:endParaRPr lang="en-GB" dirty="0"/>
          </a:p>
          <a:p>
            <a:pPr marL="0" indent="0">
              <a:buNone/>
            </a:pPr>
            <a:r>
              <a:rPr lang="en-GB" dirty="0">
                <a:solidFill>
                  <a:srgbClr val="00FF00"/>
                </a:solidFill>
              </a:rPr>
              <a:t>16</a:t>
            </a:r>
            <a:r>
              <a:rPr lang="en-GB" baseline="30000" dirty="0">
                <a:solidFill>
                  <a:srgbClr val="00FF00"/>
                </a:solidFill>
              </a:rPr>
              <a:t>th</a:t>
            </a:r>
            <a:r>
              <a:rPr lang="en-GB" dirty="0">
                <a:solidFill>
                  <a:srgbClr val="00FF00"/>
                </a:solidFill>
              </a:rPr>
              <a:t> Century </a:t>
            </a:r>
            <a:r>
              <a:rPr lang="en-GB" b="1" dirty="0">
                <a:solidFill>
                  <a:srgbClr val="00FF00"/>
                </a:solidFill>
              </a:rPr>
              <a:t>TOBACCO ARRIVES IN BRITAIN </a:t>
            </a:r>
          </a:p>
          <a:p>
            <a:pPr marL="0" indent="0">
              <a:buNone/>
            </a:pPr>
            <a:r>
              <a:rPr lang="en-GB" dirty="0">
                <a:solidFill>
                  <a:srgbClr val="00FF00"/>
                </a:solidFill>
              </a:rPr>
              <a:t>Sir Walter Raleigh brings tobacco from America, originally only used by the wealthy but then gradually spread wider. </a:t>
            </a:r>
          </a:p>
          <a:p>
            <a:pPr marL="0" indent="0">
              <a:buNone/>
            </a:pPr>
            <a:endParaRPr lang="en-GB" dirty="0">
              <a:solidFill>
                <a:srgbClr val="00FF00"/>
              </a:solidFill>
            </a:endParaRPr>
          </a:p>
          <a:p>
            <a:pPr marL="0" indent="0">
              <a:buNone/>
            </a:pPr>
            <a:r>
              <a:rPr lang="en-GB" dirty="0">
                <a:solidFill>
                  <a:srgbClr val="00FF00"/>
                </a:solidFill>
              </a:rPr>
              <a:t>1720- 1751 The Gin ‘Epidemic’  </a:t>
            </a:r>
          </a:p>
          <a:p>
            <a:pPr marL="0" indent="0">
              <a:buNone/>
            </a:pPr>
            <a:r>
              <a:rPr lang="en-GB" dirty="0">
                <a:solidFill>
                  <a:srgbClr val="00FF00"/>
                </a:solidFill>
              </a:rPr>
              <a:t>1736 The Gin Act</a:t>
            </a:r>
            <a:endParaRPr lang="en-GB" baseline="30000" dirty="0"/>
          </a:p>
          <a:p>
            <a:pPr marL="0" indent="0">
              <a:buNone/>
            </a:pPr>
            <a:endParaRPr lang="en-GB" dirty="0"/>
          </a:p>
          <a:p>
            <a:pPr marL="0" indent="0">
              <a:buNone/>
            </a:pPr>
            <a:r>
              <a:rPr lang="en-GB" dirty="0"/>
              <a:t>1798 SYRINGE INVENTED</a:t>
            </a:r>
            <a:endParaRPr lang="en-GB" dirty="0">
              <a:solidFill>
                <a:srgbClr val="00FF00"/>
              </a:solidFill>
            </a:endParaRPr>
          </a:p>
        </p:txBody>
      </p:sp>
      <p:pic>
        <p:nvPicPr>
          <p:cNvPr id="4" name="Picture 3">
            <a:extLst>
              <a:ext uri="{FF2B5EF4-FFF2-40B4-BE49-F238E27FC236}">
                <a16:creationId xmlns:a16="http://schemas.microsoft.com/office/drawing/2014/main" id="{54BEBDBB-1C84-42C6-AA79-21E79830623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6000"/>
                    </a14:imgEffect>
                    <a14:imgEffect>
                      <a14:brightnessContrast bright="-8000" contrast="65000"/>
                    </a14:imgEffect>
                  </a14:imgLayer>
                </a14:imgProps>
              </a:ext>
            </a:extLst>
          </a:blip>
          <a:stretch>
            <a:fillRect/>
          </a:stretch>
        </p:blipFill>
        <p:spPr>
          <a:xfrm>
            <a:off x="5724128" y="3645024"/>
            <a:ext cx="2520280" cy="3056202"/>
          </a:xfrm>
          <a:prstGeom prst="rect">
            <a:avLst/>
          </a:prstGeom>
        </p:spPr>
      </p:pic>
      <p:sp>
        <p:nvSpPr>
          <p:cNvPr id="5" name="Title 1">
            <a:extLst>
              <a:ext uri="{FF2B5EF4-FFF2-40B4-BE49-F238E27FC236}">
                <a16:creationId xmlns:a16="http://schemas.microsoft.com/office/drawing/2014/main" id="{5DD129BF-3248-4183-A03A-2230DB9F011E}"/>
              </a:ext>
            </a:extLst>
          </p:cNvPr>
          <p:cNvSpPr>
            <a:spLocks noGrp="1"/>
          </p:cNvSpPr>
          <p:nvPr>
            <p:ph type="title"/>
          </p:nvPr>
        </p:nvSpPr>
        <p:spPr>
          <a:xfrm>
            <a:off x="457200" y="156774"/>
            <a:ext cx="8229600" cy="751946"/>
          </a:xfrm>
        </p:spPr>
        <p:txBody>
          <a:bodyPr>
            <a:noAutofit/>
          </a:bodyPr>
          <a:lstStyle/>
          <a:p>
            <a:r>
              <a:rPr lang="en-GB" sz="4800" b="1" dirty="0"/>
              <a:t>Constant evolution …</a:t>
            </a:r>
          </a:p>
        </p:txBody>
      </p:sp>
      <p:pic>
        <p:nvPicPr>
          <p:cNvPr id="6" name="Picture 5">
            <a:extLst>
              <a:ext uri="{FF2B5EF4-FFF2-40B4-BE49-F238E27FC236}">
                <a16:creationId xmlns:a16="http://schemas.microsoft.com/office/drawing/2014/main" id="{5CB4FC53-A4C3-430F-AA96-840056104574}"/>
              </a:ext>
            </a:extLst>
          </p:cNvPr>
          <p:cNvPicPr>
            <a:picLocks noChangeAspect="1"/>
          </p:cNvPicPr>
          <p:nvPr/>
        </p:nvPicPr>
        <p:blipFill>
          <a:blip r:embed="rId6"/>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1999389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c\root\home7\rhayton\Windows\Desktop\BDApics\170px-Apothecary_vessel_Opium_18-19_centu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357614"/>
            <a:ext cx="3888432" cy="614277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CBCE26C1-25CB-47F3-8884-A64588118BA8}"/>
              </a:ext>
            </a:extLst>
          </p:cNvPr>
          <p:cNvSpPr txBox="1">
            <a:spLocks/>
          </p:cNvSpPr>
          <p:nvPr/>
        </p:nvSpPr>
        <p:spPr>
          <a:xfrm>
            <a:off x="457200" y="274638"/>
            <a:ext cx="2674640" cy="286633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FFFF00"/>
                </a:solidFill>
                <a:effectLst/>
                <a:uLnTx/>
                <a:uFillTx/>
                <a:latin typeface="Calibri"/>
                <a:ea typeface="+mj-ea"/>
                <a:cs typeface="+mj-cs"/>
              </a:rPr>
              <a:t>Marketing, Packaging and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FFFF00"/>
                </a:solidFill>
                <a:effectLst/>
                <a:uLnTx/>
                <a:uFillTx/>
                <a:latin typeface="Calibri"/>
                <a:ea typeface="+mj-ea"/>
                <a:cs typeface="+mj-cs"/>
              </a:rPr>
              <a:t>Branding</a:t>
            </a:r>
          </a:p>
        </p:txBody>
      </p:sp>
      <p:pic>
        <p:nvPicPr>
          <p:cNvPr id="4" name="Picture 3">
            <a:extLst>
              <a:ext uri="{FF2B5EF4-FFF2-40B4-BE49-F238E27FC236}">
                <a16:creationId xmlns:a16="http://schemas.microsoft.com/office/drawing/2014/main" id="{856105FC-F0C9-48FB-BB9C-BFCCE74C761B}"/>
              </a:ext>
            </a:extLst>
          </p:cNvPr>
          <p:cNvPicPr>
            <a:picLocks noChangeAspect="1"/>
          </p:cNvPicPr>
          <p:nvPr/>
        </p:nvPicPr>
        <p:blipFill>
          <a:blip r:embed="rId5"/>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996045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0FE6-657F-415F-A5D1-862B001EDA34}"/>
              </a:ext>
            </a:extLst>
          </p:cNvPr>
          <p:cNvSpPr>
            <a:spLocks noGrp="1"/>
          </p:cNvSpPr>
          <p:nvPr>
            <p:ph type="title"/>
          </p:nvPr>
        </p:nvSpPr>
        <p:spPr>
          <a:xfrm>
            <a:off x="457200" y="274638"/>
            <a:ext cx="8229600" cy="706090"/>
          </a:xfrm>
        </p:spPr>
        <p:txBody>
          <a:bodyPr>
            <a:normAutofit fontScale="90000"/>
          </a:bodyPr>
          <a:lstStyle/>
          <a:p>
            <a:r>
              <a:rPr lang="en-GB" b="1" dirty="0"/>
              <a:t>Empire built on opium</a:t>
            </a:r>
          </a:p>
        </p:txBody>
      </p:sp>
      <p:sp>
        <p:nvSpPr>
          <p:cNvPr id="3" name="Content Placeholder 2"/>
          <p:cNvSpPr>
            <a:spLocks noGrp="1"/>
          </p:cNvSpPr>
          <p:nvPr>
            <p:ph idx="1"/>
          </p:nvPr>
        </p:nvSpPr>
        <p:spPr>
          <a:xfrm>
            <a:off x="457200" y="980728"/>
            <a:ext cx="8229600" cy="5602634"/>
          </a:xfrm>
        </p:spPr>
        <p:txBody>
          <a:bodyPr>
            <a:normAutofit fontScale="85000" lnSpcReduction="20000"/>
          </a:bodyPr>
          <a:lstStyle/>
          <a:p>
            <a:pPr marL="0" indent="0">
              <a:buNone/>
            </a:pPr>
            <a:r>
              <a:rPr lang="en-GB" dirty="0">
                <a:solidFill>
                  <a:srgbClr val="00FF00"/>
                </a:solidFill>
              </a:rPr>
              <a:t>1800s East India Company starts trafficking opium from India to China. </a:t>
            </a:r>
          </a:p>
          <a:p>
            <a:pPr marL="0" indent="0">
              <a:buNone/>
            </a:pPr>
            <a:endParaRPr lang="en-GB" dirty="0">
              <a:solidFill>
                <a:srgbClr val="00FF00"/>
              </a:solidFill>
            </a:endParaRPr>
          </a:p>
          <a:p>
            <a:pPr marL="0" indent="0">
              <a:buNone/>
            </a:pPr>
            <a:r>
              <a:rPr lang="en-GB" dirty="0">
                <a:solidFill>
                  <a:srgbClr val="00FF00"/>
                </a:solidFill>
              </a:rPr>
              <a:t>1839-1860 The Opium Wars </a:t>
            </a:r>
          </a:p>
          <a:p>
            <a:pPr marL="0" indent="0">
              <a:buNone/>
            </a:pPr>
            <a:endParaRPr lang="en-GB" dirty="0"/>
          </a:p>
          <a:p>
            <a:pPr marL="0" indent="0">
              <a:buNone/>
            </a:pPr>
            <a:r>
              <a:rPr lang="en-GB" dirty="0"/>
              <a:t>NAPOLEONIC SOLDIERS GET STONED </a:t>
            </a:r>
          </a:p>
          <a:p>
            <a:pPr marL="0" indent="0">
              <a:buNone/>
            </a:pPr>
            <a:r>
              <a:rPr lang="en-GB" dirty="0"/>
              <a:t>Napoleon’s army brings cannabis back from Egypt.</a:t>
            </a:r>
          </a:p>
          <a:p>
            <a:pPr marL="0" indent="0">
              <a:buNone/>
            </a:pPr>
            <a:r>
              <a:rPr lang="en-GB" sz="2100" dirty="0">
                <a:solidFill>
                  <a:srgbClr val="FFFFFF"/>
                </a:solidFill>
              </a:rPr>
              <a:t>“It is forbidden in all of Egypt to use certain Moslem beverages made with hashish or likewise to inhale the smoke from seeds of hashish. Habitual drinkers and smokers of this plant lose their reason and are victims of violent delirium which is the lot of those who give themselves full to excesses of all sorts.”</a:t>
            </a:r>
          </a:p>
          <a:p>
            <a:pPr marL="0" indent="0">
              <a:buNone/>
            </a:pPr>
            <a:endParaRPr lang="en-GB" sz="2100" dirty="0">
              <a:solidFill>
                <a:srgbClr val="FFFFFF"/>
              </a:solidFill>
            </a:endParaRPr>
          </a:p>
          <a:p>
            <a:pPr marL="0" indent="0">
              <a:buNone/>
            </a:pPr>
            <a:r>
              <a:rPr lang="en-GB" sz="2100" dirty="0">
                <a:solidFill>
                  <a:srgbClr val="FFFFFF"/>
                </a:solidFill>
              </a:rPr>
              <a:t>Use continued, even among scientists in his army, who brought it back for research purposes, caused popular fascination and use, and it began to blamed for “brutal actions … frenzy and violence.”</a:t>
            </a:r>
            <a:r>
              <a:rPr lang="en-GB" sz="1400" dirty="0"/>
              <a:t> </a:t>
            </a:r>
          </a:p>
          <a:p>
            <a:pPr marL="0" indent="0">
              <a:buNone/>
            </a:pPr>
            <a:endParaRPr lang="en-GB" sz="1400" dirty="0">
              <a:solidFill>
                <a:srgbClr val="00FF00"/>
              </a:solidFill>
            </a:endParaRPr>
          </a:p>
          <a:p>
            <a:pPr marL="0" indent="0">
              <a:buNone/>
            </a:pPr>
            <a:endParaRPr lang="en-GB" sz="1400" dirty="0">
              <a:solidFill>
                <a:srgbClr val="00FF00"/>
              </a:solidFill>
            </a:endParaRPr>
          </a:p>
          <a:p>
            <a:pPr marL="0" indent="0">
              <a:buNone/>
            </a:pPr>
            <a:r>
              <a:rPr lang="en-GB" dirty="0">
                <a:solidFill>
                  <a:srgbClr val="FFFF00"/>
                </a:solidFill>
              </a:rPr>
              <a:t>1820s Morphine – </a:t>
            </a:r>
            <a:r>
              <a:rPr lang="en-GB" dirty="0" err="1">
                <a:solidFill>
                  <a:srgbClr val="FFFF00"/>
                </a:solidFill>
              </a:rPr>
              <a:t>Morphomania</a:t>
            </a:r>
            <a:r>
              <a:rPr lang="en-GB" dirty="0">
                <a:solidFill>
                  <a:srgbClr val="FFFF00"/>
                </a:solidFill>
              </a:rPr>
              <a:t>. Women.</a:t>
            </a:r>
          </a:p>
          <a:p>
            <a:endParaRPr lang="en-GB" dirty="0"/>
          </a:p>
        </p:txBody>
      </p:sp>
      <p:pic>
        <p:nvPicPr>
          <p:cNvPr id="4" name="Picture 3">
            <a:extLst>
              <a:ext uri="{FF2B5EF4-FFF2-40B4-BE49-F238E27FC236}">
                <a16:creationId xmlns:a16="http://schemas.microsoft.com/office/drawing/2014/main" id="{A8BB8787-B348-46DD-8F33-68B1E4453618}"/>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2288968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964488" cy="6552728"/>
          </a:xfrm>
        </p:spPr>
        <p:txBody>
          <a:bodyPr>
            <a:normAutofit/>
          </a:bodyPr>
          <a:lstStyle/>
          <a:p>
            <a:pPr marL="0" indent="0">
              <a:buNone/>
            </a:pPr>
            <a:r>
              <a:rPr lang="en-GB" dirty="0">
                <a:solidFill>
                  <a:srgbClr val="FFFF00"/>
                </a:solidFill>
              </a:rPr>
              <a:t>1860</a:t>
            </a:r>
            <a:r>
              <a:rPr lang="en-GB" dirty="0">
                <a:solidFill>
                  <a:srgbClr val="00FF00"/>
                </a:solidFill>
              </a:rPr>
              <a:t> </a:t>
            </a:r>
            <a:r>
              <a:rPr lang="en-US" b="1" dirty="0"/>
              <a:t>Cocaine</a:t>
            </a:r>
            <a:r>
              <a:rPr lang="en-US" dirty="0"/>
              <a:t> was first isolated by the German chemist Albert Niemann in 1860, and rapidly gained popularity for both recreational and  medical use, as a local anaesthetic and in nasal surgery.</a:t>
            </a:r>
          </a:p>
          <a:p>
            <a:pPr marL="0" indent="0">
              <a:buNone/>
            </a:pPr>
            <a:endParaRPr lang="en-US" sz="800" dirty="0"/>
          </a:p>
          <a:p>
            <a:pPr marL="0" indent="0">
              <a:buNone/>
            </a:pPr>
            <a:r>
              <a:rPr lang="en-GB" dirty="0">
                <a:solidFill>
                  <a:srgbClr val="00FF00"/>
                </a:solidFill>
              </a:rPr>
              <a:t>THINGS GO BETTER WITH COKE? Coca-Cola </a:t>
            </a:r>
            <a:r>
              <a:rPr lang="en-GB" b="1" dirty="0">
                <a:solidFill>
                  <a:srgbClr val="FFFFFF"/>
                </a:solidFill>
              </a:rPr>
              <a:t>(originally containing cocaine) </a:t>
            </a:r>
            <a:r>
              <a:rPr lang="en-GB" dirty="0">
                <a:solidFill>
                  <a:srgbClr val="00FF00"/>
                </a:solidFill>
              </a:rPr>
              <a:t>introduced in the UK.</a:t>
            </a:r>
          </a:p>
          <a:p>
            <a:pPr marL="0" indent="0">
              <a:buNone/>
            </a:pPr>
            <a:r>
              <a:rPr lang="en-GB" sz="800" dirty="0">
                <a:solidFill>
                  <a:srgbClr val="00FF00"/>
                </a:solidFill>
              </a:rPr>
              <a:t> </a:t>
            </a:r>
          </a:p>
          <a:p>
            <a:pPr marL="0" lvl="0" indent="0" fontAlgn="base">
              <a:buNone/>
            </a:pPr>
            <a:r>
              <a:rPr lang="en-GB" dirty="0"/>
              <a:t>1868 – </a:t>
            </a:r>
            <a:r>
              <a:rPr lang="en-GB" dirty="0">
                <a:solidFill>
                  <a:srgbClr val="FFFFFF"/>
                </a:solidFill>
                <a:hlinkClick r:id="rId4" tooltip="Pharmacy Act 1868">
                  <a:extLst>
                    <a:ext uri="{A12FA001-AC4F-418D-AE19-62706E023703}">
                      <ahyp:hlinkClr xmlns:ahyp="http://schemas.microsoft.com/office/drawing/2018/hyperlinkcolor" val="tx"/>
                    </a:ext>
                  </a:extLst>
                </a:hlinkClick>
              </a:rPr>
              <a:t>Pharmacy Act</a:t>
            </a:r>
            <a:r>
              <a:rPr lang="en-GB" dirty="0"/>
              <a:t>. First regulation of poisons &amp; dangerous substances. Limited sales to chemists.</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7B17B742-A3ED-4B3D-9D1B-CA295BDDEA64}"/>
              </a:ext>
            </a:extLst>
          </p:cNvPr>
          <p:cNvPicPr>
            <a:picLocks noChangeAspect="1"/>
          </p:cNvPicPr>
          <p:nvPr/>
        </p:nvPicPr>
        <p:blipFill>
          <a:blip r:embed="rId5"/>
          <a:stretch>
            <a:fillRect/>
          </a:stretch>
        </p:blipFill>
        <p:spPr>
          <a:xfrm>
            <a:off x="154055" y="4653136"/>
            <a:ext cx="8784976" cy="2016224"/>
          </a:xfrm>
          <a:prstGeom prst="rect">
            <a:avLst/>
          </a:prstGeom>
        </p:spPr>
      </p:pic>
      <p:pic>
        <p:nvPicPr>
          <p:cNvPr id="5" name="Picture 4">
            <a:extLst>
              <a:ext uri="{FF2B5EF4-FFF2-40B4-BE49-F238E27FC236}">
                <a16:creationId xmlns:a16="http://schemas.microsoft.com/office/drawing/2014/main" id="{953895B8-83DC-453C-AA5A-F657337D8C5C}"/>
              </a:ext>
            </a:extLst>
          </p:cNvPr>
          <p:cNvPicPr>
            <a:picLocks noChangeAspect="1"/>
          </p:cNvPicPr>
          <p:nvPr/>
        </p:nvPicPr>
        <p:blipFill>
          <a:blip r:embed="rId6"/>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3371016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c\root\home7\rhayton\Windows\Desktop\BDApics\170px-Bayer_Heroin_bottle.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2000"/>
                    </a14:imgEffect>
                    <a14:imgEffect>
                      <a14:brightnessContrast bright="-7000" contrast="63000"/>
                    </a14:imgEffect>
                  </a14:imgLayer>
                </a14:imgProps>
              </a:ext>
              <a:ext uri="{28A0092B-C50C-407E-A947-70E740481C1C}">
                <a14:useLocalDpi xmlns:a14="http://schemas.microsoft.com/office/drawing/2010/main" val="0"/>
              </a:ext>
            </a:extLst>
          </a:blip>
          <a:srcRect/>
          <a:stretch>
            <a:fillRect/>
          </a:stretch>
        </p:blipFill>
        <p:spPr bwMode="auto">
          <a:xfrm>
            <a:off x="2195736" y="2411574"/>
            <a:ext cx="5058737" cy="42549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C86FB57-1D2C-4A1A-9FC4-EED188CC6C9E}"/>
              </a:ext>
            </a:extLst>
          </p:cNvPr>
          <p:cNvSpPr/>
          <p:nvPr/>
        </p:nvSpPr>
        <p:spPr>
          <a:xfrm>
            <a:off x="683568" y="392870"/>
            <a:ext cx="7776864" cy="1902059"/>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a:ea typeface="+mn-ea"/>
                <a:cs typeface="+mn-cs"/>
              </a:rPr>
              <a:t>1874 Heroin first synthesized – the strongest painkiller</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a:ea typeface="+mn-ea"/>
                <a:cs typeface="+mn-cs"/>
              </a:rPr>
              <a:t>1898 Heroin becomes available as an over-the-counter drug -</a:t>
            </a:r>
            <a:r>
              <a:rPr kumimoji="0" lang="en-GB" sz="2800" b="1" i="0" u="none" strike="noStrike" kern="1200" cap="none" spc="0" normalizeH="0" baseline="0" noProof="0" dirty="0">
                <a:ln>
                  <a:noFill/>
                </a:ln>
                <a:solidFill>
                  <a:srgbClr val="FFFF00"/>
                </a:solidFill>
                <a:effectLst/>
                <a:uLnTx/>
                <a:uFillTx/>
                <a:latin typeface="Calibri"/>
                <a:ea typeface="Times New Roman" panose="02020603050405020304" pitchFamily="18" charset="0"/>
                <a:cs typeface="+mn-cs"/>
              </a:rPr>
              <a:t>along with aspirin - in UK pharmacies</a:t>
            </a:r>
            <a:endParaRPr kumimoji="0" lang="en-US" sz="2800" b="1" i="0" u="none" strike="noStrike" kern="1200" cap="none" spc="0" normalizeH="0" baseline="0" noProof="0" dirty="0">
              <a:ln>
                <a:noFill/>
              </a:ln>
              <a:solidFill>
                <a:srgbClr val="FFFF00"/>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517DA532-EB07-4E98-A560-DC7B989A8E46}"/>
              </a:ext>
            </a:extLst>
          </p:cNvPr>
          <p:cNvPicPr>
            <a:picLocks noChangeAspect="1"/>
          </p:cNvPicPr>
          <p:nvPr/>
        </p:nvPicPr>
        <p:blipFill>
          <a:blip r:embed="rId6"/>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1919015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lstStyle/>
          <a:p>
            <a:r>
              <a:rPr lang="en-GB" b="1" dirty="0"/>
              <a:t>Introductory Session</a:t>
            </a:r>
          </a:p>
        </p:txBody>
      </p:sp>
      <p:sp>
        <p:nvSpPr>
          <p:cNvPr id="3" name="Content Placeholder 2"/>
          <p:cNvSpPr>
            <a:spLocks noGrp="1"/>
          </p:cNvSpPr>
          <p:nvPr>
            <p:ph idx="1"/>
          </p:nvPr>
        </p:nvSpPr>
        <p:spPr>
          <a:xfrm>
            <a:off x="457200" y="1988840"/>
            <a:ext cx="8229600" cy="4137323"/>
          </a:xfrm>
        </p:spPr>
        <p:txBody>
          <a:bodyPr/>
          <a:lstStyle/>
          <a:p>
            <a:r>
              <a:rPr lang="en-GB" sz="4000" dirty="0">
                <a:solidFill>
                  <a:srgbClr val="00FF00"/>
                </a:solidFill>
              </a:rPr>
              <a:t>Housekeeping </a:t>
            </a:r>
          </a:p>
          <a:p>
            <a:r>
              <a:rPr lang="en-GB" sz="4000" dirty="0"/>
              <a:t>Course Aims &amp; outcomes</a:t>
            </a:r>
          </a:p>
          <a:p>
            <a:r>
              <a:rPr lang="en-GB" sz="4000" dirty="0">
                <a:solidFill>
                  <a:srgbClr val="00FF00"/>
                </a:solidFill>
              </a:rPr>
              <a:t>Way we will work </a:t>
            </a:r>
          </a:p>
          <a:p>
            <a:r>
              <a:rPr lang="en-GB" sz="4000" dirty="0">
                <a:solidFill>
                  <a:srgbClr val="FFFF00"/>
                </a:solidFill>
              </a:rPr>
              <a:t>Breaks</a:t>
            </a:r>
          </a:p>
        </p:txBody>
      </p:sp>
    </p:spTree>
    <p:custDataLst>
      <p:tags r:id="rId1"/>
    </p:custDataLst>
    <p:extLst>
      <p:ext uri="{BB962C8B-B14F-4D97-AF65-F5344CB8AC3E}">
        <p14:creationId xmlns:p14="http://schemas.microsoft.com/office/powerpoint/2010/main" val="374755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08CDFF-7C12-40AC-A815-7D1BD08C39B4}"/>
              </a:ext>
            </a:extLst>
          </p:cNvPr>
          <p:cNvSpPr>
            <a:spLocks noGrp="1"/>
          </p:cNvSpPr>
          <p:nvPr>
            <p:ph idx="1"/>
          </p:nvPr>
        </p:nvSpPr>
        <p:spPr>
          <a:xfrm>
            <a:off x="179512" y="1124744"/>
            <a:ext cx="8784976" cy="5256584"/>
          </a:xfrm>
        </p:spPr>
        <p:txBody>
          <a:bodyPr>
            <a:noAutofit/>
          </a:bodyPr>
          <a:lstStyle/>
          <a:p>
            <a:pPr marL="0" indent="0" fontAlgn="base">
              <a:buNone/>
            </a:pPr>
            <a:r>
              <a:rPr lang="en-GB" sz="3100" dirty="0"/>
              <a:t>1908 – </a:t>
            </a:r>
            <a:r>
              <a:rPr lang="en-GB" sz="3100" dirty="0">
                <a:solidFill>
                  <a:srgbClr val="FFFFFF"/>
                </a:solidFill>
                <a:hlinkClick r:id="rId3">
                  <a:extLst>
                    <a:ext uri="{A12FA001-AC4F-418D-AE19-62706E023703}">
                      <ahyp:hlinkClr xmlns:ahyp="http://schemas.microsoft.com/office/drawing/2018/hyperlinkcolor" val="tx"/>
                    </a:ext>
                  </a:extLst>
                </a:hlinkClick>
              </a:rPr>
              <a:t>Poisons and Pharmacy Act</a:t>
            </a:r>
            <a:r>
              <a:rPr lang="en-GB" sz="3100" dirty="0"/>
              <a:t>. </a:t>
            </a:r>
          </a:p>
          <a:p>
            <a:pPr marL="0" indent="0" fontAlgn="base">
              <a:buNone/>
            </a:pPr>
            <a:r>
              <a:rPr lang="en-GB" sz="3100" dirty="0"/>
              <a:t>Regulations on sale and labelling, including coca.</a:t>
            </a:r>
          </a:p>
          <a:p>
            <a:pPr marL="0" indent="0" fontAlgn="base">
              <a:buNone/>
            </a:pPr>
            <a:r>
              <a:rPr lang="en-GB" sz="3100" dirty="0"/>
              <a:t>1912 </a:t>
            </a:r>
            <a:r>
              <a:rPr lang="en-GB" sz="3100" dirty="0">
                <a:solidFill>
                  <a:srgbClr val="00FF00"/>
                </a:solidFill>
              </a:rPr>
              <a:t>the Hague Treaty </a:t>
            </a:r>
            <a:r>
              <a:rPr lang="en-US" sz="3100" dirty="0"/>
              <a:t>discussed controlling opium traffic (also included cannabis)</a:t>
            </a:r>
          </a:p>
          <a:p>
            <a:pPr marL="0" indent="0">
              <a:buNone/>
            </a:pPr>
            <a:r>
              <a:rPr lang="en-GB" sz="3100" dirty="0">
                <a:solidFill>
                  <a:srgbClr val="00FF00"/>
                </a:solidFill>
              </a:rPr>
              <a:t>1916 Defence of the Realm Act: Cocaine &amp; the troops.</a:t>
            </a:r>
          </a:p>
          <a:p>
            <a:pPr marL="0" indent="0">
              <a:buNone/>
            </a:pPr>
            <a:r>
              <a:rPr lang="en-GB" sz="3100" dirty="0">
                <a:solidFill>
                  <a:srgbClr val="FFFF00"/>
                </a:solidFill>
              </a:rPr>
              <a:t>1916 Heroin banned, permanently in 1920.</a:t>
            </a:r>
          </a:p>
          <a:p>
            <a:pPr marL="0" indent="0">
              <a:buNone/>
            </a:pPr>
            <a:r>
              <a:rPr lang="en-GB" sz="3100" dirty="0">
                <a:solidFill>
                  <a:srgbClr val="00FF00"/>
                </a:solidFill>
              </a:rPr>
              <a:t>1920 Dangerous Drugs Act introduces punishment and compliance with international regulations.</a:t>
            </a:r>
          </a:p>
          <a:p>
            <a:pPr marL="0" indent="0">
              <a:buNone/>
            </a:pPr>
            <a:r>
              <a:rPr lang="en-GB" sz="3100" dirty="0"/>
              <a:t>1925 – Dangerous Drugs Act. </a:t>
            </a:r>
          </a:p>
          <a:p>
            <a:pPr marL="0" indent="0">
              <a:buNone/>
            </a:pPr>
            <a:r>
              <a:rPr lang="en-GB" sz="3100" dirty="0"/>
              <a:t>Controlled importation of coca leaf and cannabis.</a:t>
            </a:r>
          </a:p>
          <a:p>
            <a:pPr marL="0" indent="0">
              <a:buNone/>
            </a:pPr>
            <a:endParaRPr lang="en-GB" sz="3100" dirty="0"/>
          </a:p>
          <a:p>
            <a:pPr marL="0" indent="0" fontAlgn="base">
              <a:buNone/>
            </a:pPr>
            <a:endParaRPr lang="en-US" sz="3100" dirty="0"/>
          </a:p>
          <a:p>
            <a:pPr marL="0" indent="0" fontAlgn="base">
              <a:buNone/>
            </a:pPr>
            <a:endParaRPr lang="en-US" sz="3100" dirty="0"/>
          </a:p>
          <a:p>
            <a:pPr marL="0" indent="0" fontAlgn="base">
              <a:buNone/>
            </a:pPr>
            <a:endParaRPr lang="en-GB" sz="3100" dirty="0"/>
          </a:p>
          <a:p>
            <a:pPr marL="0" indent="0">
              <a:buNone/>
            </a:pPr>
            <a:endParaRPr lang="en-GB" sz="3100" dirty="0"/>
          </a:p>
        </p:txBody>
      </p:sp>
      <p:sp>
        <p:nvSpPr>
          <p:cNvPr id="5" name="Title 1">
            <a:extLst>
              <a:ext uri="{FF2B5EF4-FFF2-40B4-BE49-F238E27FC236}">
                <a16:creationId xmlns:a16="http://schemas.microsoft.com/office/drawing/2014/main" id="{8BDB6DB2-E2C0-4B54-97B3-E3124C197127}"/>
              </a:ext>
            </a:extLst>
          </p:cNvPr>
          <p:cNvSpPr>
            <a:spLocks noGrp="1"/>
          </p:cNvSpPr>
          <p:nvPr>
            <p:ph type="title"/>
          </p:nvPr>
        </p:nvSpPr>
        <p:spPr>
          <a:xfrm>
            <a:off x="457200" y="274638"/>
            <a:ext cx="8229600" cy="706090"/>
          </a:xfrm>
        </p:spPr>
        <p:txBody>
          <a:bodyPr>
            <a:normAutofit fontScale="90000"/>
          </a:bodyPr>
          <a:lstStyle/>
          <a:p>
            <a:r>
              <a:rPr lang="en-GB" b="1" dirty="0"/>
              <a:t>National and International Regulation</a:t>
            </a:r>
          </a:p>
        </p:txBody>
      </p:sp>
      <p:pic>
        <p:nvPicPr>
          <p:cNvPr id="4" name="Picture 3">
            <a:extLst>
              <a:ext uri="{FF2B5EF4-FFF2-40B4-BE49-F238E27FC236}">
                <a16:creationId xmlns:a16="http://schemas.microsoft.com/office/drawing/2014/main" id="{00EF0E1A-1688-43BC-80EF-8F675B017ED6}"/>
              </a:ext>
            </a:extLst>
          </p:cNvPr>
          <p:cNvPicPr>
            <a:picLocks noChangeAspect="1"/>
          </p:cNvPicPr>
          <p:nvPr/>
        </p:nvPicPr>
        <p:blipFill>
          <a:blip r:embed="rId4"/>
          <a:stretch>
            <a:fillRect/>
          </a:stretch>
        </p:blipFill>
        <p:spPr>
          <a:xfrm>
            <a:off x="6876256" y="0"/>
            <a:ext cx="2267744" cy="276225"/>
          </a:xfrm>
          <a:prstGeom prst="rect">
            <a:avLst/>
          </a:prstGeom>
        </p:spPr>
      </p:pic>
    </p:spTree>
    <p:extLst>
      <p:ext uri="{BB962C8B-B14F-4D97-AF65-F5344CB8AC3E}">
        <p14:creationId xmlns:p14="http://schemas.microsoft.com/office/powerpoint/2010/main" val="4081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919DBC-7943-47ED-8252-2C67F42A9E61}"/>
              </a:ext>
            </a:extLst>
          </p:cNvPr>
          <p:cNvSpPr>
            <a:spLocks noGrp="1"/>
          </p:cNvSpPr>
          <p:nvPr>
            <p:ph idx="1"/>
          </p:nvPr>
        </p:nvSpPr>
        <p:spPr>
          <a:xfrm>
            <a:off x="457200" y="404664"/>
            <a:ext cx="8229600" cy="6048672"/>
          </a:xfrm>
        </p:spPr>
        <p:txBody>
          <a:bodyPr>
            <a:normAutofit fontScale="85000" lnSpcReduction="10000"/>
          </a:bodyPr>
          <a:lstStyle/>
          <a:p>
            <a:pPr marL="0" indent="0">
              <a:buNone/>
            </a:pPr>
            <a:r>
              <a:rPr lang="en-GB" dirty="0">
                <a:solidFill>
                  <a:srgbClr val="00FF00"/>
                </a:solidFill>
              </a:rPr>
              <a:t>1926 </a:t>
            </a:r>
            <a:r>
              <a:rPr lang="en-GB" b="1" dirty="0">
                <a:solidFill>
                  <a:srgbClr val="FFFFFF"/>
                </a:solidFill>
              </a:rPr>
              <a:t>HEROIN ON THE STATE </a:t>
            </a:r>
            <a:r>
              <a:rPr lang="en-GB" dirty="0">
                <a:solidFill>
                  <a:srgbClr val="00FF00"/>
                </a:solidFill>
              </a:rPr>
              <a:t>The Rolleston committee decided that there were circumstances in which heroin addicts should be given the drug on prescription. </a:t>
            </a:r>
            <a:r>
              <a:rPr lang="en-GB" b="1" dirty="0">
                <a:solidFill>
                  <a:srgbClr val="00FF00"/>
                </a:solidFill>
              </a:rPr>
              <a:t>The ‘British System’ </a:t>
            </a:r>
            <a:r>
              <a:rPr lang="en-GB" b="1" i="1" dirty="0">
                <a:solidFill>
                  <a:srgbClr val="FFFFFF"/>
                </a:solidFill>
              </a:rPr>
              <a:t>(cf. HAT: Heroin Assisted Treatment)</a:t>
            </a:r>
          </a:p>
          <a:p>
            <a:pPr marL="0" indent="0">
              <a:buNone/>
            </a:pPr>
            <a:endParaRPr lang="en-GB" dirty="0">
              <a:solidFill>
                <a:srgbClr val="00FF00"/>
              </a:solidFill>
            </a:endParaRPr>
          </a:p>
          <a:p>
            <a:pPr marL="0" indent="0">
              <a:buNone/>
            </a:pPr>
            <a:r>
              <a:rPr lang="en-GB" dirty="0"/>
              <a:t>1926 </a:t>
            </a:r>
            <a:r>
              <a:rPr lang="en-GB" b="1" dirty="0">
                <a:solidFill>
                  <a:srgbClr val="FFFFFF"/>
                </a:solidFill>
              </a:rPr>
              <a:t>METHADONE PATENTED </a:t>
            </a:r>
            <a:r>
              <a:rPr lang="en-GB" dirty="0"/>
              <a:t>Although it was not used to treat drug dependency until the 1960’s.</a:t>
            </a:r>
          </a:p>
          <a:p>
            <a:pPr marL="0" indent="0">
              <a:buNone/>
            </a:pPr>
            <a:endParaRPr lang="en-GB" dirty="0"/>
          </a:p>
          <a:p>
            <a:pPr marL="0" indent="0">
              <a:buNone/>
            </a:pPr>
            <a:r>
              <a:rPr lang="en-GB" dirty="0"/>
              <a:t>1928 – Amendment to Dangerous Drugs Act </a:t>
            </a:r>
            <a:r>
              <a:rPr lang="en-GB" b="1" dirty="0">
                <a:solidFill>
                  <a:srgbClr val="FFFFFF"/>
                </a:solidFill>
              </a:rPr>
              <a:t>criminalising possession of cannabis</a:t>
            </a:r>
            <a:r>
              <a:rPr lang="en-GB" dirty="0"/>
              <a:t>. Doctors continued to be able to prescribe </a:t>
            </a:r>
            <a:r>
              <a:rPr lang="en-GB" b="1" dirty="0"/>
              <a:t>any drugs </a:t>
            </a:r>
            <a:r>
              <a:rPr lang="en-GB" dirty="0"/>
              <a:t>as treatments, including for addiction</a:t>
            </a:r>
          </a:p>
          <a:p>
            <a:pPr marL="0" indent="0">
              <a:buNone/>
            </a:pPr>
            <a:endParaRPr lang="en-GB" dirty="0">
              <a:solidFill>
                <a:srgbClr val="00FF00"/>
              </a:solidFill>
            </a:endParaRPr>
          </a:p>
          <a:p>
            <a:pPr marL="0" indent="0">
              <a:buNone/>
            </a:pPr>
            <a:r>
              <a:rPr lang="en-GB" dirty="0">
                <a:solidFill>
                  <a:srgbClr val="00FF00"/>
                </a:solidFill>
              </a:rPr>
              <a:t>1938 </a:t>
            </a:r>
            <a:r>
              <a:rPr lang="en-GB" b="1" dirty="0">
                <a:solidFill>
                  <a:srgbClr val="FFFFFF"/>
                </a:solidFill>
              </a:rPr>
              <a:t>LSD First produced </a:t>
            </a:r>
            <a:r>
              <a:rPr lang="en-GB" dirty="0">
                <a:solidFill>
                  <a:srgbClr val="00FF00"/>
                </a:solidFill>
              </a:rPr>
              <a:t>to treat high blood pressure</a:t>
            </a:r>
          </a:p>
          <a:p>
            <a:pPr marL="0" indent="0">
              <a:buNone/>
            </a:pPr>
            <a:r>
              <a:rPr lang="en-GB" i="1" dirty="0">
                <a:solidFill>
                  <a:srgbClr val="FFFFFF"/>
                </a:solidFill>
                <a:hlinkClick r:id="rId3">
                  <a:extLst>
                    <a:ext uri="{A12FA001-AC4F-418D-AE19-62706E023703}">
                      <ahyp:hlinkClr xmlns:ahyp="http://schemas.microsoft.com/office/drawing/2018/hyperlinkcolor" val="tx"/>
                    </a:ext>
                  </a:extLst>
                </a:hlinkClick>
              </a:rPr>
              <a:t>Now being researched as a Mental Health medication</a:t>
            </a:r>
            <a:endParaRPr lang="en-GB" i="1" dirty="0">
              <a:solidFill>
                <a:srgbClr val="FFFFFF"/>
              </a:solidFill>
            </a:endParaRPr>
          </a:p>
          <a:p>
            <a:pPr marL="0" indent="0">
              <a:buNone/>
            </a:pPr>
            <a:endParaRPr lang="en-GB" dirty="0"/>
          </a:p>
        </p:txBody>
      </p:sp>
      <p:pic>
        <p:nvPicPr>
          <p:cNvPr id="3" name="Picture 2">
            <a:extLst>
              <a:ext uri="{FF2B5EF4-FFF2-40B4-BE49-F238E27FC236}">
                <a16:creationId xmlns:a16="http://schemas.microsoft.com/office/drawing/2014/main" id="{282A631D-9CB4-44F1-8A20-C130619891F8}"/>
              </a:ext>
            </a:extLst>
          </p:cNvPr>
          <p:cNvPicPr>
            <a:picLocks noChangeAspect="1"/>
          </p:cNvPicPr>
          <p:nvPr/>
        </p:nvPicPr>
        <p:blipFill>
          <a:blip r:embed="rId4"/>
          <a:stretch>
            <a:fillRect/>
          </a:stretch>
        </p:blipFill>
        <p:spPr>
          <a:xfrm>
            <a:off x="6876256" y="0"/>
            <a:ext cx="2267744" cy="276225"/>
          </a:xfrm>
          <a:prstGeom prst="rect">
            <a:avLst/>
          </a:prstGeom>
        </p:spPr>
      </p:pic>
    </p:spTree>
    <p:extLst>
      <p:ext uri="{BB962C8B-B14F-4D97-AF65-F5344CB8AC3E}">
        <p14:creationId xmlns:p14="http://schemas.microsoft.com/office/powerpoint/2010/main" val="9264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8784976" cy="5904656"/>
          </a:xfrm>
        </p:spPr>
        <p:txBody>
          <a:bodyPr>
            <a:noAutofit/>
          </a:bodyPr>
          <a:lstStyle/>
          <a:p>
            <a:pPr marL="0" indent="0">
              <a:buNone/>
            </a:pPr>
            <a:r>
              <a:rPr lang="en-GB" sz="2800" dirty="0"/>
              <a:t>1943 </a:t>
            </a:r>
            <a:r>
              <a:rPr lang="en-GB" sz="2800" b="1" dirty="0">
                <a:solidFill>
                  <a:srgbClr val="FFFFFF"/>
                </a:solidFill>
              </a:rPr>
              <a:t>MOTHERS’ LITTLE HELPERS </a:t>
            </a:r>
            <a:r>
              <a:rPr lang="en-GB" sz="2800" dirty="0"/>
              <a:t>Valium and Librium, the first benzodiazepines. Originally described as safe and non-addictive! </a:t>
            </a:r>
          </a:p>
          <a:p>
            <a:pPr marL="0" indent="0">
              <a:buNone/>
            </a:pPr>
            <a:endParaRPr lang="en-GB" sz="800" dirty="0"/>
          </a:p>
          <a:p>
            <a:pPr marL="0" indent="0">
              <a:buNone/>
            </a:pPr>
            <a:endParaRPr lang="en-GB" sz="800" dirty="0"/>
          </a:p>
          <a:p>
            <a:pPr marL="0" indent="0">
              <a:buNone/>
            </a:pPr>
            <a:endParaRPr lang="en-GB" sz="800" dirty="0"/>
          </a:p>
          <a:p>
            <a:pPr marL="0" indent="0">
              <a:buNone/>
            </a:pPr>
            <a:r>
              <a:rPr lang="en-GB" sz="2800" dirty="0"/>
              <a:t>1958 The 1st Brain Committee: </a:t>
            </a:r>
            <a:r>
              <a:rPr lang="en-GB" sz="2800" dirty="0">
                <a:solidFill>
                  <a:srgbClr val="FFFFFF"/>
                </a:solidFill>
              </a:rPr>
              <a:t>Low levels of addiction </a:t>
            </a:r>
            <a:r>
              <a:rPr lang="en-GB" sz="2800" dirty="0"/>
              <a:t>(UK)</a:t>
            </a:r>
          </a:p>
          <a:p>
            <a:pPr marL="0" indent="0">
              <a:buNone/>
            </a:pPr>
            <a:endParaRPr lang="en-GB" sz="800" dirty="0"/>
          </a:p>
          <a:p>
            <a:pPr marL="0" indent="0">
              <a:buNone/>
            </a:pPr>
            <a:endParaRPr lang="en-GB" sz="800" dirty="0"/>
          </a:p>
          <a:p>
            <a:pPr marL="0" indent="0">
              <a:buNone/>
            </a:pPr>
            <a:endParaRPr lang="en-GB" sz="800" dirty="0"/>
          </a:p>
          <a:p>
            <a:pPr marL="0" indent="0">
              <a:buNone/>
            </a:pPr>
            <a:r>
              <a:rPr lang="en-GB" sz="2800" dirty="0">
                <a:solidFill>
                  <a:srgbClr val="00FF00"/>
                </a:solidFill>
              </a:rPr>
              <a:t>1961 The UN Convention on Narcotic Drugs </a:t>
            </a:r>
          </a:p>
          <a:p>
            <a:pPr marL="0" indent="0">
              <a:buNone/>
            </a:pPr>
            <a:endParaRPr lang="en-GB" sz="800" dirty="0">
              <a:solidFill>
                <a:srgbClr val="00FF00"/>
              </a:solidFill>
            </a:endParaRPr>
          </a:p>
          <a:p>
            <a:pPr marL="0" indent="0">
              <a:buNone/>
            </a:pPr>
            <a:endParaRPr lang="en-GB" sz="800" dirty="0">
              <a:solidFill>
                <a:srgbClr val="00FF00"/>
              </a:solidFill>
            </a:endParaRPr>
          </a:p>
          <a:p>
            <a:pPr marL="0" indent="0">
              <a:buNone/>
            </a:pPr>
            <a:endParaRPr lang="en-GB" sz="800" dirty="0">
              <a:solidFill>
                <a:srgbClr val="00FF00"/>
              </a:solidFill>
            </a:endParaRPr>
          </a:p>
          <a:p>
            <a:pPr marL="0" indent="0">
              <a:buNone/>
            </a:pPr>
            <a:r>
              <a:rPr lang="en-GB" sz="2800" dirty="0"/>
              <a:t>1964 The 2</a:t>
            </a:r>
            <a:r>
              <a:rPr lang="en-GB" sz="2800" baseline="30000" dirty="0"/>
              <a:t>nd</a:t>
            </a:r>
            <a:r>
              <a:rPr lang="en-GB" sz="2800" dirty="0"/>
              <a:t> Brain Committee: </a:t>
            </a:r>
            <a:r>
              <a:rPr lang="en-GB" sz="2800" dirty="0">
                <a:solidFill>
                  <a:srgbClr val="FFFFFF"/>
                </a:solidFill>
              </a:rPr>
              <a:t>Increased levels </a:t>
            </a:r>
            <a:r>
              <a:rPr lang="en-GB" sz="2800" dirty="0"/>
              <a:t>of addiction to Cocaine &amp; Heroin </a:t>
            </a:r>
            <a:r>
              <a:rPr lang="en-GB" sz="2800" dirty="0">
                <a:solidFill>
                  <a:srgbClr val="FFFFFF"/>
                </a:solidFill>
              </a:rPr>
              <a:t>via medical prescribing</a:t>
            </a:r>
            <a:r>
              <a:rPr lang="en-GB" sz="2800" dirty="0"/>
              <a:t> by a few Doctors in just 6 years.</a:t>
            </a:r>
          </a:p>
          <a:p>
            <a:pPr marL="0" indent="0">
              <a:buNone/>
            </a:pPr>
            <a:endParaRPr lang="en-GB" sz="800" dirty="0"/>
          </a:p>
          <a:p>
            <a:pPr marL="0" indent="0">
              <a:buNone/>
            </a:pPr>
            <a:endParaRPr lang="en-GB" sz="800" dirty="0"/>
          </a:p>
          <a:p>
            <a:pPr marL="0" indent="0">
              <a:buNone/>
            </a:pPr>
            <a:endParaRPr lang="en-GB" sz="800" dirty="0"/>
          </a:p>
          <a:p>
            <a:pPr marL="0" indent="0">
              <a:buNone/>
            </a:pPr>
            <a:r>
              <a:rPr lang="en-GB" sz="2800" dirty="0">
                <a:solidFill>
                  <a:srgbClr val="00FF00"/>
                </a:solidFill>
              </a:rPr>
              <a:t>1964 The Drugs (Prevention of Misuse) Act: </a:t>
            </a:r>
            <a:r>
              <a:rPr lang="en-GB" sz="2800" dirty="0">
                <a:solidFill>
                  <a:srgbClr val="FFFFFF"/>
                </a:solidFill>
              </a:rPr>
              <a:t>Amphetamines</a:t>
            </a:r>
          </a:p>
        </p:txBody>
      </p:sp>
      <p:pic>
        <p:nvPicPr>
          <p:cNvPr id="4" name="Picture 3">
            <a:extLst>
              <a:ext uri="{FF2B5EF4-FFF2-40B4-BE49-F238E27FC236}">
                <a16:creationId xmlns:a16="http://schemas.microsoft.com/office/drawing/2014/main" id="{DA090834-12DB-464A-9C6C-540BE3A16CBA}"/>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290412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264696"/>
          </a:xfrm>
        </p:spPr>
        <p:txBody>
          <a:bodyPr>
            <a:noAutofit/>
          </a:bodyPr>
          <a:lstStyle/>
          <a:p>
            <a:pPr marL="0" indent="0">
              <a:buNone/>
            </a:pPr>
            <a:r>
              <a:rPr lang="en-GB" sz="2800" i="1" dirty="0">
                <a:solidFill>
                  <a:srgbClr val="FFFFFF"/>
                </a:solidFill>
              </a:rPr>
              <a:t>1924 – 1926: The Rolleston Committee had defined addiction, mainly seen among 500 middle class women</a:t>
            </a:r>
          </a:p>
          <a:p>
            <a:pPr marL="0" indent="0">
              <a:buNone/>
            </a:pPr>
            <a:endParaRPr lang="en-GB" sz="2800" dirty="0"/>
          </a:p>
          <a:p>
            <a:pPr marL="0" indent="0">
              <a:buNone/>
            </a:pPr>
            <a:r>
              <a:rPr lang="en-GB" sz="2800" dirty="0"/>
              <a:t>1964 The 2</a:t>
            </a:r>
            <a:r>
              <a:rPr lang="en-GB" sz="2800" baseline="30000" dirty="0"/>
              <a:t>nd</a:t>
            </a:r>
            <a:r>
              <a:rPr lang="en-GB" sz="2800" dirty="0"/>
              <a:t> Brain Committee reacted to the new trend of misfit drug users, and recommended the establishment of special treatment centres these became known as </a:t>
            </a:r>
            <a:r>
              <a:rPr lang="en-GB" sz="2800" b="1" dirty="0">
                <a:solidFill>
                  <a:srgbClr val="FFFFFF"/>
                </a:solidFill>
              </a:rPr>
              <a:t>Drug Dependency Units</a:t>
            </a:r>
            <a:r>
              <a:rPr lang="en-GB" sz="2800" dirty="0">
                <a:solidFill>
                  <a:srgbClr val="FFFFFF"/>
                </a:solidFill>
              </a:rPr>
              <a:t>, or DDUs</a:t>
            </a:r>
            <a:r>
              <a:rPr lang="en-GB" sz="2800" dirty="0"/>
              <a:t>.</a:t>
            </a:r>
          </a:p>
          <a:p>
            <a:pPr marL="0" indent="0">
              <a:buNone/>
            </a:pPr>
            <a:endParaRPr lang="en-GB" sz="2800" dirty="0"/>
          </a:p>
          <a:p>
            <a:pPr marL="0" lvl="0" indent="0" fontAlgn="base">
              <a:buNone/>
            </a:pPr>
            <a:r>
              <a:rPr lang="en-GB" sz="2800" dirty="0"/>
              <a:t>1964 – </a:t>
            </a:r>
            <a:r>
              <a:rPr lang="en-GB" sz="2800" dirty="0">
                <a:solidFill>
                  <a:srgbClr val="FFFFFF"/>
                </a:solidFill>
                <a:hlinkClick r:id="rId4" tooltip="Dangerous Drugs Act 1964 (page does not exist)">
                  <a:extLst>
                    <a:ext uri="{A12FA001-AC4F-418D-AE19-62706E023703}">
                      <ahyp:hlinkClr xmlns:ahyp="http://schemas.microsoft.com/office/drawing/2018/hyperlinkcolor" val="tx"/>
                    </a:ext>
                  </a:extLst>
                </a:hlinkClick>
              </a:rPr>
              <a:t>Dangerous Drugs Act</a:t>
            </a:r>
            <a:r>
              <a:rPr lang="en-GB" sz="2800" dirty="0"/>
              <a:t>, following UN 1961 Single Convention. Criminalised cultivation of Cannabis.</a:t>
            </a:r>
          </a:p>
          <a:p>
            <a:pPr marL="0" lvl="0" indent="0" fontAlgn="base">
              <a:buNone/>
            </a:pPr>
            <a:endParaRPr lang="en-GB" sz="2800" dirty="0"/>
          </a:p>
          <a:p>
            <a:pPr marL="0" lvl="0" indent="0" fontAlgn="base">
              <a:buNone/>
            </a:pPr>
            <a:r>
              <a:rPr lang="en-GB" sz="2800" dirty="0"/>
              <a:t>1964 - </a:t>
            </a:r>
            <a:r>
              <a:rPr lang="en-GB" sz="2800" dirty="0">
                <a:solidFill>
                  <a:srgbClr val="FFFFFF"/>
                </a:solidFill>
                <a:hlinkClick r:id="rId5" tooltip="Drugs (Prevention of Misuse Act) (page does not exist)">
                  <a:extLst>
                    <a:ext uri="{A12FA001-AC4F-418D-AE19-62706E023703}">
                      <ahyp:hlinkClr xmlns:ahyp="http://schemas.microsoft.com/office/drawing/2018/hyperlinkcolor" val="tx"/>
                    </a:ext>
                  </a:extLst>
                </a:hlinkClick>
              </a:rPr>
              <a:t>Drugs (Prevention of Misuse Act)</a:t>
            </a:r>
            <a:r>
              <a:rPr lang="en-GB" sz="2800" dirty="0">
                <a:solidFill>
                  <a:srgbClr val="FFFFFF"/>
                </a:solidFill>
              </a:rPr>
              <a:t> </a:t>
            </a:r>
          </a:p>
          <a:p>
            <a:pPr marL="0" lvl="0" indent="0" fontAlgn="base">
              <a:buNone/>
            </a:pPr>
            <a:r>
              <a:rPr lang="en-GB" sz="2800" dirty="0"/>
              <a:t>Criminalised possession of Amphetamines.</a:t>
            </a:r>
          </a:p>
          <a:p>
            <a:pPr marL="0" indent="0">
              <a:buNone/>
            </a:pPr>
            <a:endParaRPr lang="en-GB" sz="2800" dirty="0"/>
          </a:p>
          <a:p>
            <a:pPr marL="0" indent="0">
              <a:buNone/>
            </a:pPr>
            <a:endParaRPr lang="en-GB" sz="2400" dirty="0"/>
          </a:p>
        </p:txBody>
      </p:sp>
      <p:pic>
        <p:nvPicPr>
          <p:cNvPr id="4" name="Picture 3">
            <a:extLst>
              <a:ext uri="{FF2B5EF4-FFF2-40B4-BE49-F238E27FC236}">
                <a16:creationId xmlns:a16="http://schemas.microsoft.com/office/drawing/2014/main" id="{077F4727-B29E-41B6-8BDC-2D6DD576A352}"/>
              </a:ext>
            </a:extLst>
          </p:cNvPr>
          <p:cNvPicPr>
            <a:picLocks noChangeAspect="1"/>
          </p:cNvPicPr>
          <p:nvPr/>
        </p:nvPicPr>
        <p:blipFill>
          <a:blip r:embed="rId6"/>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46966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472608"/>
          </a:xfrm>
        </p:spPr>
        <p:txBody>
          <a:bodyPr>
            <a:normAutofit fontScale="92500"/>
          </a:bodyPr>
          <a:lstStyle/>
          <a:p>
            <a:pPr marL="0" indent="0">
              <a:buNone/>
            </a:pPr>
            <a:r>
              <a:rPr lang="en-GB" dirty="0">
                <a:solidFill>
                  <a:srgbClr val="00FF00"/>
                </a:solidFill>
              </a:rPr>
              <a:t>1968 The Medicines Act</a:t>
            </a:r>
          </a:p>
          <a:p>
            <a:pPr marL="0" indent="0">
              <a:buNone/>
            </a:pPr>
            <a:endParaRPr lang="en-GB" dirty="0">
              <a:solidFill>
                <a:srgbClr val="00FF00"/>
              </a:solidFill>
            </a:endParaRPr>
          </a:p>
          <a:p>
            <a:pPr marL="0" indent="0">
              <a:buNone/>
            </a:pPr>
            <a:r>
              <a:rPr lang="en-GB" dirty="0"/>
              <a:t>1968 RISING HEROIN USE </a:t>
            </a:r>
          </a:p>
          <a:p>
            <a:pPr marL="0" indent="0">
              <a:buNone/>
            </a:pPr>
            <a:endParaRPr lang="en-GB" dirty="0"/>
          </a:p>
          <a:p>
            <a:pPr marL="0" indent="0">
              <a:buNone/>
            </a:pPr>
            <a:r>
              <a:rPr lang="en-GB" dirty="0"/>
              <a:t>1971 The Misuse of Drugs Act  - ACMD established; (UN Convention on Psychotropic Substances)</a:t>
            </a:r>
          </a:p>
          <a:p>
            <a:pPr marL="0" indent="0">
              <a:buNone/>
            </a:pPr>
            <a:endParaRPr lang="en-GB" dirty="0"/>
          </a:p>
          <a:p>
            <a:pPr marL="0" indent="0">
              <a:buNone/>
            </a:pPr>
            <a:r>
              <a:rPr lang="en-GB" dirty="0">
                <a:solidFill>
                  <a:srgbClr val="00FF00"/>
                </a:solidFill>
              </a:rPr>
              <a:t>1982 ACMD </a:t>
            </a:r>
            <a:r>
              <a:rPr lang="en-GB" b="1" dirty="0">
                <a:solidFill>
                  <a:srgbClr val="00FF00"/>
                </a:solidFill>
              </a:rPr>
              <a:t>Treatment </a:t>
            </a:r>
            <a:r>
              <a:rPr lang="en-GB" dirty="0">
                <a:solidFill>
                  <a:srgbClr val="00FF00"/>
                </a:solidFill>
              </a:rPr>
              <a:t>report</a:t>
            </a:r>
          </a:p>
          <a:p>
            <a:pPr marL="0" indent="0">
              <a:buNone/>
            </a:pPr>
            <a:endParaRPr lang="en-GB" dirty="0">
              <a:solidFill>
                <a:srgbClr val="00FF00"/>
              </a:solidFill>
            </a:endParaRPr>
          </a:p>
          <a:p>
            <a:pPr marL="0" indent="0">
              <a:buNone/>
            </a:pPr>
            <a:r>
              <a:rPr lang="en-GB" dirty="0"/>
              <a:t>1986 Drug </a:t>
            </a:r>
            <a:r>
              <a:rPr lang="en-GB" b="1" dirty="0"/>
              <a:t>Trafficking Offences </a:t>
            </a:r>
            <a:r>
              <a:rPr lang="en-GB" dirty="0"/>
              <a:t>Act</a:t>
            </a:r>
          </a:p>
        </p:txBody>
      </p:sp>
      <p:sp>
        <p:nvSpPr>
          <p:cNvPr id="5" name="Title 1">
            <a:extLst>
              <a:ext uri="{FF2B5EF4-FFF2-40B4-BE49-F238E27FC236}">
                <a16:creationId xmlns:a16="http://schemas.microsoft.com/office/drawing/2014/main" id="{CA5662E2-35BC-4158-8C0D-0E7C07438892}"/>
              </a:ext>
            </a:extLst>
          </p:cNvPr>
          <p:cNvSpPr>
            <a:spLocks noGrp="1"/>
          </p:cNvSpPr>
          <p:nvPr>
            <p:ph type="title"/>
          </p:nvPr>
        </p:nvSpPr>
        <p:spPr>
          <a:xfrm>
            <a:off x="107504" y="274638"/>
            <a:ext cx="8856984" cy="706090"/>
          </a:xfrm>
        </p:spPr>
        <p:txBody>
          <a:bodyPr>
            <a:noAutofit/>
          </a:bodyPr>
          <a:lstStyle/>
          <a:p>
            <a:r>
              <a:rPr lang="en-GB" sz="3200" b="1" i="1" dirty="0">
                <a:solidFill>
                  <a:srgbClr val="FFFFFF"/>
                </a:solidFill>
              </a:rPr>
              <a:t>So, is this a Health or a Criminal Justice issue … ???</a:t>
            </a:r>
          </a:p>
        </p:txBody>
      </p:sp>
      <p:pic>
        <p:nvPicPr>
          <p:cNvPr id="3074" name="Picture 2" descr="EdTechSandyK: Easily Add Emoji to Google Docs &amp;amp; Slides to ...">
            <a:extLst>
              <a:ext uri="{FF2B5EF4-FFF2-40B4-BE49-F238E27FC236}">
                <a16:creationId xmlns:a16="http://schemas.microsoft.com/office/drawing/2014/main" id="{5B29CF34-7C38-4B32-97FF-CBB8D66894F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51000"/>
                    </a14:imgEffect>
                  </a14:imgLayer>
                </a14:imgProps>
              </a:ext>
              <a:ext uri="{28A0092B-C50C-407E-A947-70E740481C1C}">
                <a14:useLocalDpi xmlns:a14="http://schemas.microsoft.com/office/drawing/2010/main" val="0"/>
              </a:ext>
            </a:extLst>
          </a:blip>
          <a:srcRect/>
          <a:stretch>
            <a:fillRect/>
          </a:stretch>
        </p:blipFill>
        <p:spPr bwMode="auto">
          <a:xfrm flipH="1">
            <a:off x="6156176" y="980728"/>
            <a:ext cx="2376264" cy="22333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ADA739B-D318-4BCA-AE73-18C88F00A106}"/>
              </a:ext>
            </a:extLst>
          </p:cNvPr>
          <p:cNvPicPr>
            <a:picLocks noChangeAspect="1"/>
          </p:cNvPicPr>
          <p:nvPr/>
        </p:nvPicPr>
        <p:blipFill>
          <a:blip r:embed="rId6"/>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55453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8E184-94E3-44DC-BB16-14E253663E54}"/>
              </a:ext>
            </a:extLst>
          </p:cNvPr>
          <p:cNvSpPr>
            <a:spLocks noGrp="1"/>
          </p:cNvSpPr>
          <p:nvPr>
            <p:ph type="title"/>
          </p:nvPr>
        </p:nvSpPr>
        <p:spPr>
          <a:xfrm>
            <a:off x="457200" y="188640"/>
            <a:ext cx="8229600" cy="720080"/>
          </a:xfrm>
        </p:spPr>
        <p:txBody>
          <a:bodyPr>
            <a:normAutofit fontScale="90000"/>
          </a:bodyPr>
          <a:lstStyle/>
          <a:p>
            <a:r>
              <a:rPr lang="en-GB" b="1" dirty="0"/>
              <a:t>1980’s Harm Reduction</a:t>
            </a:r>
          </a:p>
        </p:txBody>
      </p:sp>
      <p:sp>
        <p:nvSpPr>
          <p:cNvPr id="3" name="Content Placeholder 2"/>
          <p:cNvSpPr>
            <a:spLocks noGrp="1"/>
          </p:cNvSpPr>
          <p:nvPr>
            <p:ph idx="1"/>
          </p:nvPr>
        </p:nvSpPr>
        <p:spPr>
          <a:xfrm>
            <a:off x="179512" y="1052736"/>
            <a:ext cx="8784976" cy="5616624"/>
          </a:xfrm>
        </p:spPr>
        <p:txBody>
          <a:bodyPr>
            <a:normAutofit/>
          </a:bodyPr>
          <a:lstStyle/>
          <a:p>
            <a:pPr marL="0" indent="0">
              <a:buNone/>
            </a:pPr>
            <a:r>
              <a:rPr lang="en-GB" sz="3000" dirty="0">
                <a:solidFill>
                  <a:srgbClr val="00FF00"/>
                </a:solidFill>
              </a:rPr>
              <a:t>1980’s FIRST UK </a:t>
            </a:r>
            <a:r>
              <a:rPr lang="en-GB" sz="3000" b="1" dirty="0">
                <a:solidFill>
                  <a:srgbClr val="FFFFFF"/>
                </a:solidFill>
              </a:rPr>
              <a:t>NEEDLE EXCHANGE </a:t>
            </a:r>
            <a:r>
              <a:rPr lang="en-GB" sz="3000" dirty="0">
                <a:solidFill>
                  <a:srgbClr val="00FF00"/>
                </a:solidFill>
              </a:rPr>
              <a:t>ESTABLISHED </a:t>
            </a:r>
          </a:p>
          <a:p>
            <a:pPr marL="0" indent="0">
              <a:buNone/>
            </a:pPr>
            <a:endParaRPr lang="en-GB" sz="800" dirty="0">
              <a:solidFill>
                <a:srgbClr val="00FF00"/>
              </a:solidFill>
            </a:endParaRPr>
          </a:p>
          <a:p>
            <a:pPr marL="0" indent="0">
              <a:buNone/>
            </a:pPr>
            <a:r>
              <a:rPr lang="en-GB" sz="3000" b="1" dirty="0">
                <a:solidFill>
                  <a:srgbClr val="FFFFFF"/>
                </a:solidFill>
              </a:rPr>
              <a:t>Ecstasy</a:t>
            </a:r>
            <a:r>
              <a:rPr lang="en-GB" sz="3000" dirty="0">
                <a:solidFill>
                  <a:srgbClr val="FFFF00"/>
                </a:solidFill>
              </a:rPr>
              <a:t> use becomes widespread on the dance scene and becomes a Class A drug.</a:t>
            </a:r>
          </a:p>
          <a:p>
            <a:pPr marL="0" indent="0">
              <a:buNone/>
            </a:pPr>
            <a:endParaRPr lang="en-GB" sz="800" dirty="0">
              <a:solidFill>
                <a:srgbClr val="FFFF00"/>
              </a:solidFill>
            </a:endParaRPr>
          </a:p>
          <a:p>
            <a:pPr marL="0" indent="0">
              <a:buNone/>
            </a:pPr>
            <a:r>
              <a:rPr lang="en-GB" sz="3000" dirty="0">
                <a:solidFill>
                  <a:srgbClr val="00FF00"/>
                </a:solidFill>
              </a:rPr>
              <a:t>1988 ACMD </a:t>
            </a:r>
            <a:r>
              <a:rPr lang="en-GB" sz="3000" b="1" dirty="0">
                <a:solidFill>
                  <a:srgbClr val="FFFFFF"/>
                </a:solidFill>
              </a:rPr>
              <a:t>AIDS and Drugs report </a:t>
            </a:r>
            <a:r>
              <a:rPr lang="en-GB" sz="3000" dirty="0">
                <a:solidFill>
                  <a:srgbClr val="00FF00"/>
                </a:solidFill>
              </a:rPr>
              <a:t>‘ The threat of AIDS a greater threat to public health than Drugs Misuse’</a:t>
            </a:r>
          </a:p>
          <a:p>
            <a:pPr marL="0" indent="0">
              <a:buNone/>
            </a:pPr>
            <a:endParaRPr lang="en-GB" sz="800" dirty="0">
              <a:solidFill>
                <a:srgbClr val="00FF00"/>
              </a:solidFill>
            </a:endParaRPr>
          </a:p>
          <a:p>
            <a:pPr marL="0" indent="0">
              <a:buNone/>
            </a:pPr>
            <a:r>
              <a:rPr lang="en-GB" sz="3000" dirty="0">
                <a:solidFill>
                  <a:srgbClr val="FFFF00"/>
                </a:solidFill>
              </a:rPr>
              <a:t>1995 ‘Tackling Drugs Together ‘ </a:t>
            </a:r>
          </a:p>
          <a:p>
            <a:pPr marL="0" indent="0">
              <a:buNone/>
            </a:pPr>
            <a:r>
              <a:rPr lang="en-GB" sz="3000" b="1" dirty="0">
                <a:solidFill>
                  <a:srgbClr val="FFFFFF"/>
                </a:solidFill>
              </a:rPr>
              <a:t>First joint ministerial strategy</a:t>
            </a:r>
          </a:p>
          <a:p>
            <a:pPr marL="0" indent="0">
              <a:buNone/>
            </a:pPr>
            <a:endParaRPr lang="en-GB" sz="800" b="1" dirty="0">
              <a:solidFill>
                <a:srgbClr val="FFFFFF"/>
              </a:solidFill>
            </a:endParaRPr>
          </a:p>
          <a:p>
            <a:pPr marL="0" indent="0">
              <a:buNone/>
            </a:pPr>
            <a:r>
              <a:rPr lang="en-GB" sz="3000" dirty="0">
                <a:solidFill>
                  <a:srgbClr val="00FF00"/>
                </a:solidFill>
              </a:rPr>
              <a:t>1990’s DRUG PRODUCERS WORK AROUND LEGISLATION ‘</a:t>
            </a:r>
            <a:r>
              <a:rPr lang="en-GB" sz="3000" b="1" dirty="0">
                <a:solidFill>
                  <a:srgbClr val="FFFFFF"/>
                </a:solidFill>
              </a:rPr>
              <a:t>Legal highs</a:t>
            </a:r>
            <a:r>
              <a:rPr lang="en-GB" sz="3000" dirty="0">
                <a:solidFill>
                  <a:srgbClr val="00FF00"/>
                </a:solidFill>
              </a:rPr>
              <a:t>’ and ‘club drugs’</a:t>
            </a:r>
          </a:p>
          <a:p>
            <a:endParaRPr lang="en-GB" sz="3000" dirty="0"/>
          </a:p>
        </p:txBody>
      </p:sp>
      <p:pic>
        <p:nvPicPr>
          <p:cNvPr id="4" name="Picture 3">
            <a:extLst>
              <a:ext uri="{FF2B5EF4-FFF2-40B4-BE49-F238E27FC236}">
                <a16:creationId xmlns:a16="http://schemas.microsoft.com/office/drawing/2014/main" id="{FCCD53F6-2739-4D90-9D9B-A7434485E10D}"/>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360934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4E0E-325D-4AC0-B75A-8F0DE39D0714}"/>
              </a:ext>
            </a:extLst>
          </p:cNvPr>
          <p:cNvSpPr>
            <a:spLocks noGrp="1"/>
          </p:cNvSpPr>
          <p:nvPr>
            <p:ph type="title"/>
          </p:nvPr>
        </p:nvSpPr>
        <p:spPr>
          <a:xfrm>
            <a:off x="457200" y="116632"/>
            <a:ext cx="8229600" cy="1301006"/>
          </a:xfrm>
        </p:spPr>
        <p:txBody>
          <a:bodyPr>
            <a:normAutofit fontScale="90000"/>
          </a:bodyPr>
          <a:lstStyle/>
          <a:p>
            <a:r>
              <a:rPr lang="en-GB" b="1" dirty="0">
                <a:solidFill>
                  <a:srgbClr val="FFFFFF"/>
                </a:solidFill>
              </a:rPr>
              <a:t>1990’s Drugs &amp; Crime</a:t>
            </a:r>
            <a:br>
              <a:rPr lang="en-GB" b="1" dirty="0">
                <a:solidFill>
                  <a:srgbClr val="FFFFFF"/>
                </a:solidFill>
              </a:rPr>
            </a:br>
            <a:r>
              <a:rPr lang="en-GB" b="1" dirty="0">
                <a:solidFill>
                  <a:srgbClr val="00FF00"/>
                </a:solidFill>
              </a:rPr>
              <a:t>A mess of reactive legislation</a:t>
            </a:r>
          </a:p>
        </p:txBody>
      </p:sp>
      <p:sp>
        <p:nvSpPr>
          <p:cNvPr id="3" name="Content Placeholder 2">
            <a:extLst>
              <a:ext uri="{FF2B5EF4-FFF2-40B4-BE49-F238E27FC236}">
                <a16:creationId xmlns:a16="http://schemas.microsoft.com/office/drawing/2014/main" id="{CB654713-551A-471F-AE87-122BE0F09A67}"/>
              </a:ext>
            </a:extLst>
          </p:cNvPr>
          <p:cNvSpPr>
            <a:spLocks noGrp="1"/>
          </p:cNvSpPr>
          <p:nvPr>
            <p:ph idx="1"/>
          </p:nvPr>
        </p:nvSpPr>
        <p:spPr>
          <a:xfrm>
            <a:off x="457200" y="1556792"/>
            <a:ext cx="8229600" cy="4968552"/>
          </a:xfrm>
        </p:spPr>
        <p:txBody>
          <a:bodyPr>
            <a:normAutofit/>
          </a:bodyPr>
          <a:lstStyle/>
          <a:p>
            <a:pPr marL="0" lvl="0" indent="0" fontAlgn="base">
              <a:buNone/>
            </a:pPr>
            <a:r>
              <a:rPr lang="en-GB" dirty="0"/>
              <a:t>1991 – </a:t>
            </a:r>
            <a:r>
              <a:rPr lang="en-GB" dirty="0">
                <a:solidFill>
                  <a:srgbClr val="FFFFFF"/>
                </a:solidFill>
                <a:hlinkClick r:id="rId3" tooltip="Criminal Justice Act 1991">
                  <a:extLst>
                    <a:ext uri="{A12FA001-AC4F-418D-AE19-62706E023703}">
                      <ahyp:hlinkClr xmlns:ahyp="http://schemas.microsoft.com/office/drawing/2018/hyperlinkcolor" val="tx"/>
                    </a:ext>
                  </a:extLst>
                </a:hlinkClick>
              </a:rPr>
              <a:t>Criminal Justice Act 1991</a:t>
            </a:r>
            <a:r>
              <a:rPr lang="en-GB" dirty="0">
                <a:solidFill>
                  <a:srgbClr val="FFFFFF"/>
                </a:solidFill>
              </a:rPr>
              <a:t> </a:t>
            </a:r>
            <a:r>
              <a:rPr lang="en-GB" dirty="0"/>
              <a:t>a probation order could have attached a condition of attending drug treatment.</a:t>
            </a:r>
          </a:p>
          <a:p>
            <a:pPr marL="0" lvl="0" indent="0" fontAlgn="base">
              <a:buNone/>
            </a:pPr>
            <a:r>
              <a:rPr lang="en-GB" sz="800" dirty="0"/>
              <a:t> </a:t>
            </a:r>
          </a:p>
          <a:p>
            <a:pPr marL="0" lvl="0" indent="0" fontAlgn="base">
              <a:buNone/>
            </a:pPr>
            <a:r>
              <a:rPr lang="en-GB" dirty="0"/>
              <a:t>1998 – </a:t>
            </a:r>
            <a:r>
              <a:rPr lang="en-GB" dirty="0">
                <a:solidFill>
                  <a:srgbClr val="FFFFFF"/>
                </a:solidFill>
                <a:hlinkClick r:id="rId4" tooltip="Crime and Disorder Act 1998">
                  <a:extLst>
                    <a:ext uri="{A12FA001-AC4F-418D-AE19-62706E023703}">
                      <ahyp:hlinkClr xmlns:ahyp="http://schemas.microsoft.com/office/drawing/2018/hyperlinkcolor" val="tx"/>
                    </a:ext>
                  </a:extLst>
                </a:hlinkClick>
              </a:rPr>
              <a:t>Crime and Disorder Act</a:t>
            </a:r>
            <a:r>
              <a:rPr lang="en-GB" dirty="0">
                <a:solidFill>
                  <a:srgbClr val="FFFFFF"/>
                </a:solidFill>
              </a:rPr>
              <a:t>.</a:t>
            </a:r>
            <a:r>
              <a:rPr lang="en-GB" dirty="0"/>
              <a:t> Created the Drug Treatment and </a:t>
            </a:r>
            <a:r>
              <a:rPr lang="en-GB" dirty="0">
                <a:solidFill>
                  <a:srgbClr val="FFFFFF"/>
                </a:solidFill>
                <a:hlinkClick r:id="rId5" tooltip="Drug testing">
                  <a:extLst>
                    <a:ext uri="{A12FA001-AC4F-418D-AE19-62706E023703}">
                      <ahyp:hlinkClr xmlns:ahyp="http://schemas.microsoft.com/office/drawing/2018/hyperlinkcolor" val="tx"/>
                    </a:ext>
                  </a:extLst>
                </a:hlinkClick>
              </a:rPr>
              <a:t>Testing</a:t>
            </a:r>
            <a:r>
              <a:rPr lang="en-GB" dirty="0"/>
              <a:t> Order (DTTO).</a:t>
            </a:r>
          </a:p>
          <a:p>
            <a:pPr marL="0" lvl="0" indent="0" fontAlgn="base">
              <a:buNone/>
            </a:pPr>
            <a:endParaRPr lang="en-GB" sz="800" dirty="0"/>
          </a:p>
          <a:p>
            <a:pPr marL="0" lvl="0" indent="0" fontAlgn="base">
              <a:buNone/>
            </a:pPr>
            <a:r>
              <a:rPr lang="en-GB" dirty="0"/>
              <a:t>2000 – </a:t>
            </a:r>
            <a:r>
              <a:rPr lang="en-GB" dirty="0">
                <a:solidFill>
                  <a:srgbClr val="FFFFFF"/>
                </a:solidFill>
                <a:hlinkClick r:id="rId6" tooltip="Criminal Justice and Court Services Act">
                  <a:extLst>
                    <a:ext uri="{A12FA001-AC4F-418D-AE19-62706E023703}">
                      <ahyp:hlinkClr xmlns:ahyp="http://schemas.microsoft.com/office/drawing/2018/hyperlinkcolor" val="tx"/>
                    </a:ext>
                  </a:extLst>
                </a:hlinkClick>
              </a:rPr>
              <a:t>Criminal Justice and Court Services Act</a:t>
            </a:r>
            <a:r>
              <a:rPr lang="en-GB" dirty="0">
                <a:solidFill>
                  <a:srgbClr val="FFFFFF"/>
                </a:solidFill>
              </a:rPr>
              <a:t>. </a:t>
            </a:r>
            <a:r>
              <a:rPr lang="en-GB" dirty="0"/>
              <a:t>People charged with certain offences could be tested for drugs by police. Introduced testing for prisoners released subject to supervision.</a:t>
            </a:r>
          </a:p>
          <a:p>
            <a:pPr marL="0" indent="0">
              <a:buNone/>
            </a:pPr>
            <a:endParaRPr lang="en-GB" dirty="0"/>
          </a:p>
        </p:txBody>
      </p:sp>
      <p:pic>
        <p:nvPicPr>
          <p:cNvPr id="4" name="Picture 3">
            <a:extLst>
              <a:ext uri="{FF2B5EF4-FFF2-40B4-BE49-F238E27FC236}">
                <a16:creationId xmlns:a16="http://schemas.microsoft.com/office/drawing/2014/main" id="{E3CF0C04-F674-4281-999B-95EDD92B4A36}"/>
              </a:ext>
            </a:extLst>
          </p:cNvPr>
          <p:cNvPicPr>
            <a:picLocks noChangeAspect="1"/>
          </p:cNvPicPr>
          <p:nvPr/>
        </p:nvPicPr>
        <p:blipFill>
          <a:blip r:embed="rId7"/>
          <a:stretch>
            <a:fillRect/>
          </a:stretch>
        </p:blipFill>
        <p:spPr>
          <a:xfrm>
            <a:off x="6876256" y="0"/>
            <a:ext cx="2267744" cy="276225"/>
          </a:xfrm>
          <a:prstGeom prst="rect">
            <a:avLst/>
          </a:prstGeom>
        </p:spPr>
      </p:pic>
    </p:spTree>
    <p:extLst>
      <p:ext uri="{BB962C8B-B14F-4D97-AF65-F5344CB8AC3E}">
        <p14:creationId xmlns:p14="http://schemas.microsoft.com/office/powerpoint/2010/main" val="3995741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630903-991D-4109-B395-616F63703BE7}"/>
              </a:ext>
            </a:extLst>
          </p:cNvPr>
          <p:cNvSpPr>
            <a:spLocks noGrp="1"/>
          </p:cNvSpPr>
          <p:nvPr>
            <p:ph idx="1"/>
          </p:nvPr>
        </p:nvSpPr>
        <p:spPr>
          <a:xfrm>
            <a:off x="251520" y="188640"/>
            <a:ext cx="8712968" cy="6552728"/>
          </a:xfrm>
        </p:spPr>
        <p:txBody>
          <a:bodyPr>
            <a:noAutofit/>
          </a:bodyPr>
          <a:lstStyle/>
          <a:p>
            <a:pPr marL="0" lvl="0" indent="0" fontAlgn="base">
              <a:buNone/>
            </a:pPr>
            <a:r>
              <a:rPr lang="en-GB" sz="2000" dirty="0"/>
              <a:t>2003 - </a:t>
            </a:r>
            <a:r>
              <a:rPr lang="en-GB" sz="2000" dirty="0">
                <a:solidFill>
                  <a:srgbClr val="FFFFFF"/>
                </a:solidFill>
                <a:hlinkClick r:id="rId3" tooltip="Anti-Social Behaviour Act 2003">
                  <a:extLst>
                    <a:ext uri="{A12FA001-AC4F-418D-AE19-62706E023703}">
                      <ahyp:hlinkClr xmlns:ahyp="http://schemas.microsoft.com/office/drawing/2018/hyperlinkcolor" val="tx"/>
                    </a:ext>
                  </a:extLst>
                </a:hlinkClick>
              </a:rPr>
              <a:t>Anti-Social Behaviour Act</a:t>
            </a:r>
            <a:r>
              <a:rPr lang="en-GB" sz="2000" dirty="0"/>
              <a:t>. Premises used for Class A drugs supply could be closed.</a:t>
            </a:r>
          </a:p>
          <a:p>
            <a:pPr marL="0" lvl="0" indent="0" fontAlgn="base">
              <a:buNone/>
            </a:pPr>
            <a:r>
              <a:rPr lang="en-GB" sz="2000" dirty="0"/>
              <a:t>2005 – </a:t>
            </a:r>
            <a:r>
              <a:rPr lang="en-GB" sz="2000" dirty="0">
                <a:solidFill>
                  <a:srgbClr val="FFFFFF"/>
                </a:solidFill>
                <a:hlinkClick r:id="rId4" tooltip="Drugs Act 2005">
                  <a:extLst>
                    <a:ext uri="{A12FA001-AC4F-418D-AE19-62706E023703}">
                      <ahyp:hlinkClr xmlns:ahyp="http://schemas.microsoft.com/office/drawing/2018/hyperlinkcolor" val="tx"/>
                    </a:ext>
                  </a:extLst>
                </a:hlinkClick>
              </a:rPr>
              <a:t>Drugs Act</a:t>
            </a:r>
            <a:r>
              <a:rPr lang="en-GB" sz="2000" dirty="0"/>
              <a:t>. Introduced drug testing on arrest. Classified</a:t>
            </a:r>
            <a:r>
              <a:rPr lang="en-GB" sz="2000" dirty="0">
                <a:solidFill>
                  <a:srgbClr val="FFFFFF"/>
                </a:solidFill>
              </a:rPr>
              <a:t> </a:t>
            </a:r>
            <a:r>
              <a:rPr lang="en-GB" sz="2000" dirty="0">
                <a:solidFill>
                  <a:srgbClr val="FFFFFF"/>
                </a:solidFill>
                <a:hlinkClick r:id="rId5" tooltip="Psilocybin">
                  <a:extLst>
                    <a:ext uri="{A12FA001-AC4F-418D-AE19-62706E023703}">
                      <ahyp:hlinkClr xmlns:ahyp="http://schemas.microsoft.com/office/drawing/2018/hyperlinkcolor" val="tx"/>
                    </a:ext>
                  </a:extLst>
                </a:hlinkClick>
              </a:rPr>
              <a:t>psilocybin</a:t>
            </a:r>
            <a:r>
              <a:rPr lang="en-GB" sz="2000" dirty="0">
                <a:solidFill>
                  <a:srgbClr val="FFFFFF"/>
                </a:solidFill>
              </a:rPr>
              <a:t> </a:t>
            </a:r>
            <a:r>
              <a:rPr lang="en-GB" sz="2000" dirty="0"/>
              <a:t>mushrooms as drugs. Required treatment assessment could not be refused. Penalties for dealing near schools increased.</a:t>
            </a:r>
          </a:p>
          <a:p>
            <a:pPr marL="0" lvl="0" indent="0" fontAlgn="base">
              <a:buNone/>
            </a:pPr>
            <a:r>
              <a:rPr lang="en-GB" sz="2000" dirty="0"/>
              <a:t>2006 – </a:t>
            </a:r>
            <a:r>
              <a:rPr lang="en-GB" sz="2000" dirty="0">
                <a:solidFill>
                  <a:srgbClr val="FFFFFF"/>
                </a:solidFill>
                <a:hlinkClick r:id="rId6" tooltip="Police and Justice Act">
                  <a:extLst>
                    <a:ext uri="{A12FA001-AC4F-418D-AE19-62706E023703}">
                      <ahyp:hlinkClr xmlns:ahyp="http://schemas.microsoft.com/office/drawing/2018/hyperlinkcolor" val="tx"/>
                    </a:ext>
                  </a:extLst>
                </a:hlinkClick>
              </a:rPr>
              <a:t>Police and Justice Act</a:t>
            </a:r>
            <a:r>
              <a:rPr lang="en-GB" sz="2000" dirty="0"/>
              <a:t>. Punitive conditions can be attached to conditional cautioning.</a:t>
            </a:r>
          </a:p>
          <a:p>
            <a:pPr marL="0" lvl="0" indent="0" fontAlgn="base">
              <a:buNone/>
            </a:pPr>
            <a:r>
              <a:rPr lang="en-GB" sz="2000" dirty="0"/>
              <a:t>2007 –</a:t>
            </a:r>
            <a:r>
              <a:rPr lang="en-GB" sz="2000" dirty="0">
                <a:solidFill>
                  <a:srgbClr val="FFFFFF"/>
                </a:solidFill>
              </a:rPr>
              <a:t> </a:t>
            </a:r>
            <a:r>
              <a:rPr lang="en-GB" sz="2000" dirty="0">
                <a:solidFill>
                  <a:srgbClr val="FFFFFF"/>
                </a:solidFill>
                <a:hlinkClick r:id="rId7" tooltip="Drugs Act 2005">
                  <a:extLst>
                    <a:ext uri="{A12FA001-AC4F-418D-AE19-62706E023703}">
                      <ahyp:hlinkClr xmlns:ahyp="http://schemas.microsoft.com/office/drawing/2018/hyperlinkcolor" val="tx"/>
                    </a:ext>
                  </a:extLst>
                </a:hlinkClick>
              </a:rPr>
              <a:t>Drugs Act 2005</a:t>
            </a:r>
            <a:r>
              <a:rPr lang="en-GB" sz="2000" dirty="0">
                <a:solidFill>
                  <a:srgbClr val="FFFFFF"/>
                </a:solidFill>
              </a:rPr>
              <a:t> </a:t>
            </a:r>
            <a:r>
              <a:rPr lang="en-GB" sz="2000" dirty="0"/>
              <a:t>(Commencement No. 5) Order 2007 </a:t>
            </a:r>
            <a:r>
              <a:rPr lang="en-GB" sz="2000" dirty="0">
                <a:solidFill>
                  <a:srgbClr val="FFFFFF"/>
                </a:solidFill>
              </a:rPr>
              <a:t>(</a:t>
            </a:r>
            <a:r>
              <a:rPr lang="en-GB" sz="2000" dirty="0">
                <a:solidFill>
                  <a:srgbClr val="FFFFFF"/>
                </a:solidFill>
                <a:hlinkClick r:id="rId8">
                  <a:extLst>
                    <a:ext uri="{A12FA001-AC4F-418D-AE19-62706E023703}">
                      <ahyp:hlinkClr xmlns:ahyp="http://schemas.microsoft.com/office/drawing/2018/hyperlinkcolor" val="tx"/>
                    </a:ext>
                  </a:extLst>
                </a:hlinkClick>
              </a:rPr>
              <a:t>S.I. 2007/562</a:t>
            </a:r>
            <a:r>
              <a:rPr lang="en-GB" sz="2000" dirty="0"/>
              <a:t>)</a:t>
            </a:r>
          </a:p>
          <a:p>
            <a:pPr marL="0" lvl="0" indent="0" fontAlgn="base">
              <a:buNone/>
            </a:pPr>
            <a:r>
              <a:rPr lang="en-GB" sz="2000" dirty="0"/>
              <a:t>2008 – Controlled Drugs (Drug Precursors) (Intra-Community Trade) Regulations 2008 (</a:t>
            </a:r>
            <a:r>
              <a:rPr lang="en-GB" sz="2000" dirty="0">
                <a:solidFill>
                  <a:srgbClr val="FFFFFF"/>
                </a:solidFill>
                <a:hlinkClick r:id="rId9">
                  <a:extLst>
                    <a:ext uri="{A12FA001-AC4F-418D-AE19-62706E023703}">
                      <ahyp:hlinkClr xmlns:ahyp="http://schemas.microsoft.com/office/drawing/2018/hyperlinkcolor" val="tx"/>
                    </a:ext>
                  </a:extLst>
                </a:hlinkClick>
              </a:rPr>
              <a:t>S.I. 2008/295</a:t>
            </a:r>
            <a:r>
              <a:rPr lang="en-GB" sz="2000" dirty="0"/>
              <a:t>)</a:t>
            </a:r>
          </a:p>
          <a:p>
            <a:pPr marL="0" lvl="0" indent="0" fontAlgn="base">
              <a:buNone/>
            </a:pPr>
            <a:r>
              <a:rPr lang="en-GB" sz="2000" dirty="0"/>
              <a:t>Controlled Drugs (Drug Precursors) (Community External Trade) Regulations 2008 (</a:t>
            </a:r>
            <a:r>
              <a:rPr lang="en-GB" sz="2000" dirty="0">
                <a:solidFill>
                  <a:srgbClr val="FFFFFF"/>
                </a:solidFill>
                <a:hlinkClick r:id="rId10">
                  <a:extLst>
                    <a:ext uri="{A12FA001-AC4F-418D-AE19-62706E023703}">
                      <ahyp:hlinkClr xmlns:ahyp="http://schemas.microsoft.com/office/drawing/2018/hyperlinkcolor" val="tx"/>
                    </a:ext>
                  </a:extLst>
                </a:hlinkClick>
              </a:rPr>
              <a:t>S.I. 2008/296</a:t>
            </a:r>
            <a:r>
              <a:rPr lang="en-GB" sz="2000" dirty="0"/>
              <a:t>)</a:t>
            </a:r>
          </a:p>
          <a:p>
            <a:pPr marL="0" lvl="0" indent="0" fontAlgn="base">
              <a:buNone/>
            </a:pPr>
            <a:r>
              <a:rPr lang="en-GB" sz="2000" dirty="0"/>
              <a:t>2008 – The Misuse of Drugs Act 1971 (Amendment) Order 2008 (</a:t>
            </a:r>
            <a:r>
              <a:rPr lang="en-GB" sz="2000" dirty="0">
                <a:solidFill>
                  <a:srgbClr val="FFFFFF"/>
                </a:solidFill>
                <a:hlinkClick r:id="rId11">
                  <a:extLst>
                    <a:ext uri="{A12FA001-AC4F-418D-AE19-62706E023703}">
                      <ahyp:hlinkClr xmlns:ahyp="http://schemas.microsoft.com/office/drawing/2018/hyperlinkcolor" val="tx"/>
                    </a:ext>
                  </a:extLst>
                </a:hlinkClick>
              </a:rPr>
              <a:t>S.I. 2008/3130</a:t>
            </a:r>
            <a:r>
              <a:rPr lang="en-GB" sz="2000" dirty="0"/>
              <a:t>)</a:t>
            </a:r>
          </a:p>
          <a:p>
            <a:pPr marL="0" lvl="0" indent="0" fontAlgn="base">
              <a:buNone/>
            </a:pPr>
            <a:r>
              <a:rPr lang="en-GB" sz="2000" dirty="0"/>
              <a:t>2009 –The Misuse of Drugs (Designation) (Amendment) (England, Wales and Scotland) Order (SI 2009/3135)</a:t>
            </a:r>
          </a:p>
          <a:p>
            <a:pPr marL="0" lvl="0" indent="0" fontAlgn="base">
              <a:buNone/>
            </a:pPr>
            <a:r>
              <a:rPr lang="en-GB" sz="2000" dirty="0"/>
              <a:t>2009 –The Misuse of Drugs (Amendment) (England, Wales and Scotland) Regulations (SI 2009/3136)</a:t>
            </a:r>
          </a:p>
          <a:p>
            <a:pPr marL="0" lvl="0" indent="0" fontAlgn="base">
              <a:buNone/>
            </a:pPr>
            <a:r>
              <a:rPr lang="en-GB" sz="2000" dirty="0"/>
              <a:t>2009 –The Misuse of Drugs Act 1971 (Amendment) Order (SI 2009/3209)</a:t>
            </a:r>
          </a:p>
          <a:p>
            <a:pPr marL="0" lvl="0" indent="0" fontAlgn="base">
              <a:buNone/>
            </a:pPr>
            <a:r>
              <a:rPr lang="en-GB" sz="2000" dirty="0"/>
              <a:t>2016 -</a:t>
            </a:r>
            <a:r>
              <a:rPr lang="en-GB" sz="2000" dirty="0">
                <a:solidFill>
                  <a:srgbClr val="FFFFFF"/>
                </a:solidFill>
              </a:rPr>
              <a:t> </a:t>
            </a:r>
            <a:r>
              <a:rPr lang="en-GB" sz="2000" dirty="0">
                <a:solidFill>
                  <a:srgbClr val="FFFFFF"/>
                </a:solidFill>
                <a:hlinkClick r:id="rId12" tooltip="Psychoactive Substances Act 2016">
                  <a:extLst>
                    <a:ext uri="{A12FA001-AC4F-418D-AE19-62706E023703}">
                      <ahyp:hlinkClr xmlns:ahyp="http://schemas.microsoft.com/office/drawing/2018/hyperlinkcolor" val="tx"/>
                    </a:ext>
                  </a:extLst>
                </a:hlinkClick>
              </a:rPr>
              <a:t>Psychoactive Substances Act 2016</a:t>
            </a:r>
            <a:endParaRPr lang="en-GB" sz="2000" dirty="0">
              <a:solidFill>
                <a:srgbClr val="FFFFFF"/>
              </a:solidFill>
            </a:endParaRPr>
          </a:p>
          <a:p>
            <a:endParaRPr lang="en-GB" sz="2000" dirty="0"/>
          </a:p>
        </p:txBody>
      </p:sp>
      <p:pic>
        <p:nvPicPr>
          <p:cNvPr id="4" name="Picture 3">
            <a:extLst>
              <a:ext uri="{FF2B5EF4-FFF2-40B4-BE49-F238E27FC236}">
                <a16:creationId xmlns:a16="http://schemas.microsoft.com/office/drawing/2014/main" id="{49D741B6-AD8F-4537-ABB0-E63AA83F86DE}"/>
              </a:ext>
            </a:extLst>
          </p:cNvPr>
          <p:cNvPicPr>
            <a:picLocks noChangeAspect="1"/>
          </p:cNvPicPr>
          <p:nvPr/>
        </p:nvPicPr>
        <p:blipFill>
          <a:blip r:embed="rId13"/>
          <a:stretch>
            <a:fillRect/>
          </a:stretch>
        </p:blipFill>
        <p:spPr>
          <a:xfrm>
            <a:off x="6876256" y="0"/>
            <a:ext cx="2267744" cy="276225"/>
          </a:xfrm>
          <a:prstGeom prst="rect">
            <a:avLst/>
          </a:prstGeom>
        </p:spPr>
      </p:pic>
    </p:spTree>
    <p:extLst>
      <p:ext uri="{BB962C8B-B14F-4D97-AF65-F5344CB8AC3E}">
        <p14:creationId xmlns:p14="http://schemas.microsoft.com/office/powerpoint/2010/main" val="1578297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Great drug users in history</a:t>
            </a:r>
          </a:p>
        </p:txBody>
      </p:sp>
      <p:sp>
        <p:nvSpPr>
          <p:cNvPr id="3" name="Content Placeholder 2"/>
          <p:cNvSpPr>
            <a:spLocks noGrp="1"/>
          </p:cNvSpPr>
          <p:nvPr>
            <p:ph idx="1"/>
          </p:nvPr>
        </p:nvSpPr>
        <p:spPr>
          <a:xfrm>
            <a:off x="107504" y="1628800"/>
            <a:ext cx="8856984" cy="4497363"/>
          </a:xfrm>
        </p:spPr>
        <p:txBody>
          <a:bodyPr>
            <a:normAutofit fontScale="70000" lnSpcReduction="20000"/>
          </a:bodyPr>
          <a:lstStyle/>
          <a:p>
            <a:r>
              <a:rPr lang="en-US" b="1" dirty="0">
                <a:solidFill>
                  <a:srgbClr val="00FF00"/>
                </a:solidFill>
              </a:rPr>
              <a:t>Francis Crick</a:t>
            </a:r>
          </a:p>
          <a:p>
            <a:r>
              <a:rPr lang="en-US" b="1" dirty="0"/>
              <a:t>John C. Lilly</a:t>
            </a:r>
          </a:p>
          <a:p>
            <a:r>
              <a:rPr lang="en-US" b="1" dirty="0">
                <a:solidFill>
                  <a:srgbClr val="00FF00"/>
                </a:solidFill>
              </a:rPr>
              <a:t>Kary Mullis</a:t>
            </a:r>
          </a:p>
          <a:p>
            <a:r>
              <a:rPr lang="en-US" b="1" dirty="0"/>
              <a:t>Sigmund Freud</a:t>
            </a:r>
          </a:p>
          <a:p>
            <a:r>
              <a:rPr lang="en-US" b="1" dirty="0">
                <a:solidFill>
                  <a:srgbClr val="00FF00"/>
                </a:solidFill>
              </a:rPr>
              <a:t>Winston Churchill</a:t>
            </a:r>
          </a:p>
          <a:p>
            <a:r>
              <a:rPr lang="en-US" b="1" dirty="0"/>
              <a:t>Steve Jobs</a:t>
            </a:r>
          </a:p>
          <a:p>
            <a:r>
              <a:rPr lang="en-US" b="1" dirty="0">
                <a:solidFill>
                  <a:srgbClr val="00FF00"/>
                </a:solidFill>
              </a:rPr>
              <a:t>Paul </a:t>
            </a:r>
            <a:r>
              <a:rPr lang="en-US" b="1" dirty="0" err="1">
                <a:solidFill>
                  <a:srgbClr val="00FF00"/>
                </a:solidFill>
              </a:rPr>
              <a:t>Erdos</a:t>
            </a:r>
            <a:endParaRPr lang="en-US" b="1" dirty="0">
              <a:solidFill>
                <a:srgbClr val="00FF00"/>
              </a:solidFill>
            </a:endParaRPr>
          </a:p>
          <a:p>
            <a:r>
              <a:rPr lang="en-GB" b="1" dirty="0"/>
              <a:t>Robert Louis Stevenson</a:t>
            </a:r>
            <a:endParaRPr lang="en-GB" dirty="0"/>
          </a:p>
          <a:p>
            <a:r>
              <a:rPr lang="en-GB" b="1" dirty="0">
                <a:solidFill>
                  <a:srgbClr val="00FF00"/>
                </a:solidFill>
              </a:rPr>
              <a:t>Samuel Taylor Coleridge</a:t>
            </a:r>
            <a:endParaRPr lang="en-GB" dirty="0">
              <a:solidFill>
                <a:srgbClr val="00FF00"/>
              </a:solidFill>
            </a:endParaRPr>
          </a:p>
          <a:p>
            <a:r>
              <a:rPr lang="en-GB" b="1" dirty="0"/>
              <a:t>Charles Dickens</a:t>
            </a:r>
          </a:p>
          <a:p>
            <a:r>
              <a:rPr lang="en-GB" b="1" dirty="0">
                <a:solidFill>
                  <a:srgbClr val="00FF00"/>
                </a:solidFill>
              </a:rPr>
              <a:t>Richard Feynman</a:t>
            </a:r>
          </a:p>
          <a:p>
            <a:r>
              <a:rPr lang="en-GB" b="1" dirty="0"/>
              <a:t>Arthur Conan-Doyle</a:t>
            </a:r>
          </a:p>
          <a:p>
            <a:endParaRPr lang="en-GB" b="1" dirty="0"/>
          </a:p>
          <a:p>
            <a:pPr marL="0" indent="0">
              <a:buNone/>
            </a:pPr>
            <a:endParaRPr lang="en-US" b="1" dirty="0"/>
          </a:p>
          <a:p>
            <a:pPr marL="0" indent="0">
              <a:buNone/>
            </a:pPr>
            <a:endParaRPr lang="en-GB" dirty="0"/>
          </a:p>
        </p:txBody>
      </p:sp>
      <p:sp>
        <p:nvSpPr>
          <p:cNvPr id="4" name="Title 1">
            <a:extLst>
              <a:ext uri="{FF2B5EF4-FFF2-40B4-BE49-F238E27FC236}">
                <a16:creationId xmlns:a16="http://schemas.microsoft.com/office/drawing/2014/main" id="{79236D6C-43E7-4576-9C11-20CE5E52D330}"/>
              </a:ext>
            </a:extLst>
          </p:cNvPr>
          <p:cNvSpPr txBox="1">
            <a:spLocks/>
          </p:cNvSpPr>
          <p:nvPr/>
        </p:nvSpPr>
        <p:spPr>
          <a:xfrm>
            <a:off x="457200" y="5877272"/>
            <a:ext cx="8229600" cy="70609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400" b="1" i="0" u="none" strike="noStrike" kern="1200" cap="none" spc="0" normalizeH="0" baseline="0" noProof="0" dirty="0">
              <a:ln>
                <a:noFill/>
              </a:ln>
              <a:solidFill>
                <a:srgbClr val="FFFFFF"/>
              </a:solidFill>
              <a:effectLst/>
              <a:uLnTx/>
              <a:uFillTx/>
              <a:latin typeface="Calibri"/>
              <a:ea typeface="+mj-ea"/>
              <a:cs typeface="+mj-cs"/>
            </a:endParaRPr>
          </a:p>
        </p:txBody>
      </p:sp>
      <p:pic>
        <p:nvPicPr>
          <p:cNvPr id="5" name="Picture 4">
            <a:extLst>
              <a:ext uri="{FF2B5EF4-FFF2-40B4-BE49-F238E27FC236}">
                <a16:creationId xmlns:a16="http://schemas.microsoft.com/office/drawing/2014/main" id="{FE149443-2BFF-4FFB-BDF0-A1D69F1C6CBE}"/>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1576734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Great drug users in history</a:t>
            </a:r>
          </a:p>
        </p:txBody>
      </p:sp>
      <p:sp>
        <p:nvSpPr>
          <p:cNvPr id="3" name="Content Placeholder 2"/>
          <p:cNvSpPr>
            <a:spLocks noGrp="1"/>
          </p:cNvSpPr>
          <p:nvPr>
            <p:ph idx="1"/>
          </p:nvPr>
        </p:nvSpPr>
        <p:spPr>
          <a:xfrm>
            <a:off x="107504" y="1628800"/>
            <a:ext cx="8856984" cy="4497363"/>
          </a:xfrm>
        </p:spPr>
        <p:txBody>
          <a:bodyPr>
            <a:normAutofit fontScale="70000" lnSpcReduction="20000"/>
          </a:bodyPr>
          <a:lstStyle/>
          <a:p>
            <a:r>
              <a:rPr lang="en-US" b="1" dirty="0">
                <a:solidFill>
                  <a:srgbClr val="00FF00"/>
                </a:solidFill>
              </a:rPr>
              <a:t>Francis Crick: </a:t>
            </a:r>
            <a:r>
              <a:rPr lang="en-US" b="1" dirty="0">
                <a:solidFill>
                  <a:srgbClr val="FFFFFF"/>
                </a:solidFill>
              </a:rPr>
              <a:t>Molecular Biologist, DNA, used LSD</a:t>
            </a:r>
          </a:p>
          <a:p>
            <a:r>
              <a:rPr lang="en-US" b="1" dirty="0"/>
              <a:t>John C. Lilly: </a:t>
            </a:r>
            <a:r>
              <a:rPr lang="en-US" b="1" dirty="0">
                <a:solidFill>
                  <a:srgbClr val="00FF00"/>
                </a:solidFill>
              </a:rPr>
              <a:t>Neuroscientist - LSD and Ketamine</a:t>
            </a:r>
          </a:p>
          <a:p>
            <a:r>
              <a:rPr lang="en-US" b="1" dirty="0">
                <a:solidFill>
                  <a:srgbClr val="00FF00"/>
                </a:solidFill>
              </a:rPr>
              <a:t>Kary Mullis: </a:t>
            </a:r>
            <a:r>
              <a:rPr lang="en-US" b="1" dirty="0">
                <a:solidFill>
                  <a:srgbClr val="FFFFFF"/>
                </a:solidFill>
              </a:rPr>
              <a:t>DNA and the polymerase chain reaction (PCR) - LSD</a:t>
            </a:r>
          </a:p>
          <a:p>
            <a:r>
              <a:rPr lang="en-US" b="1" dirty="0"/>
              <a:t>Sigmund Freud: </a:t>
            </a:r>
            <a:r>
              <a:rPr lang="en-US" b="1" dirty="0">
                <a:solidFill>
                  <a:srgbClr val="00FF00"/>
                </a:solidFill>
              </a:rPr>
              <a:t>Psychoanalysis - Cocaine</a:t>
            </a:r>
          </a:p>
          <a:p>
            <a:r>
              <a:rPr lang="en-US" b="1" dirty="0">
                <a:solidFill>
                  <a:srgbClr val="00FF00"/>
                </a:solidFill>
              </a:rPr>
              <a:t>Winston Churchill: </a:t>
            </a:r>
            <a:r>
              <a:rPr lang="en-US" b="1" dirty="0">
                <a:solidFill>
                  <a:srgbClr val="FFFFFF"/>
                </a:solidFill>
              </a:rPr>
              <a:t>War time leader - Amphetamines</a:t>
            </a:r>
          </a:p>
          <a:p>
            <a:r>
              <a:rPr lang="en-US" b="1" dirty="0"/>
              <a:t>Steve Jobs: </a:t>
            </a:r>
            <a:r>
              <a:rPr lang="en-US" b="1" dirty="0">
                <a:solidFill>
                  <a:srgbClr val="00FF00"/>
                </a:solidFill>
              </a:rPr>
              <a:t>Apple - LSD</a:t>
            </a:r>
          </a:p>
          <a:p>
            <a:r>
              <a:rPr lang="en-US" b="1" dirty="0">
                <a:solidFill>
                  <a:srgbClr val="00FF00"/>
                </a:solidFill>
              </a:rPr>
              <a:t>Paul </a:t>
            </a:r>
            <a:r>
              <a:rPr lang="en-US" b="1" dirty="0" err="1">
                <a:solidFill>
                  <a:srgbClr val="00FF00"/>
                </a:solidFill>
              </a:rPr>
              <a:t>Erdos</a:t>
            </a:r>
            <a:r>
              <a:rPr lang="en-US" b="1" dirty="0">
                <a:solidFill>
                  <a:srgbClr val="00FF00"/>
                </a:solidFill>
              </a:rPr>
              <a:t>: </a:t>
            </a:r>
            <a:r>
              <a:rPr lang="en-US" b="1" dirty="0">
                <a:solidFill>
                  <a:srgbClr val="FFFFFF"/>
                </a:solidFill>
              </a:rPr>
              <a:t>Mathematician / Author - Amphetamine</a:t>
            </a:r>
          </a:p>
          <a:p>
            <a:r>
              <a:rPr lang="en-GB" b="1" dirty="0"/>
              <a:t>Robert Louis Stevenson: </a:t>
            </a:r>
            <a:r>
              <a:rPr lang="en-GB" b="1" dirty="0">
                <a:solidFill>
                  <a:srgbClr val="00FF00"/>
                </a:solidFill>
              </a:rPr>
              <a:t>Author - Cocaine</a:t>
            </a:r>
            <a:endParaRPr lang="en-GB" dirty="0">
              <a:solidFill>
                <a:srgbClr val="00FF00"/>
              </a:solidFill>
            </a:endParaRPr>
          </a:p>
          <a:p>
            <a:r>
              <a:rPr lang="en-GB" b="1" dirty="0">
                <a:solidFill>
                  <a:srgbClr val="00FF00"/>
                </a:solidFill>
              </a:rPr>
              <a:t>Samuel Taylor Coleridge: </a:t>
            </a:r>
            <a:r>
              <a:rPr lang="en-GB" b="1" dirty="0">
                <a:solidFill>
                  <a:srgbClr val="FFFFFF"/>
                </a:solidFill>
              </a:rPr>
              <a:t>Poet / Philosopher - Opium</a:t>
            </a:r>
            <a:endParaRPr lang="en-GB" dirty="0">
              <a:solidFill>
                <a:srgbClr val="FFFFFF"/>
              </a:solidFill>
            </a:endParaRPr>
          </a:p>
          <a:p>
            <a:r>
              <a:rPr lang="en-GB" b="1" dirty="0"/>
              <a:t>Charles Dickens: </a:t>
            </a:r>
            <a:r>
              <a:rPr lang="en-GB" b="1" dirty="0">
                <a:solidFill>
                  <a:srgbClr val="00FF00"/>
                </a:solidFill>
              </a:rPr>
              <a:t>Author - Opium</a:t>
            </a:r>
          </a:p>
          <a:p>
            <a:r>
              <a:rPr lang="en-GB" b="1" dirty="0">
                <a:solidFill>
                  <a:srgbClr val="00FF00"/>
                </a:solidFill>
              </a:rPr>
              <a:t>Richard Feynman: </a:t>
            </a:r>
            <a:r>
              <a:rPr lang="en-GB" b="1" dirty="0">
                <a:solidFill>
                  <a:srgbClr val="FFFFFF"/>
                </a:solidFill>
              </a:rPr>
              <a:t>Quantum Physicist - LSD, Marijuana, Ketamine</a:t>
            </a:r>
          </a:p>
          <a:p>
            <a:r>
              <a:rPr lang="en-GB" b="1" dirty="0"/>
              <a:t>Arthur Conan-Doyle: </a:t>
            </a:r>
            <a:r>
              <a:rPr lang="en-GB" b="1" dirty="0">
                <a:solidFill>
                  <a:srgbClr val="00FF00"/>
                </a:solidFill>
              </a:rPr>
              <a:t>Creator of Sherlock, who used Cocaine, Opium, etc</a:t>
            </a:r>
          </a:p>
          <a:p>
            <a:endParaRPr lang="en-GB" b="1" dirty="0">
              <a:solidFill>
                <a:srgbClr val="00FF00"/>
              </a:solidFill>
            </a:endParaRPr>
          </a:p>
          <a:p>
            <a:pPr marL="0" indent="0">
              <a:buNone/>
            </a:pPr>
            <a:endParaRPr lang="en-US" b="1" dirty="0"/>
          </a:p>
          <a:p>
            <a:pPr marL="0" indent="0">
              <a:buNone/>
            </a:pPr>
            <a:endParaRPr lang="en-GB" dirty="0"/>
          </a:p>
        </p:txBody>
      </p:sp>
      <p:pic>
        <p:nvPicPr>
          <p:cNvPr id="4" name="Picture 3">
            <a:extLst>
              <a:ext uri="{FF2B5EF4-FFF2-40B4-BE49-F238E27FC236}">
                <a16:creationId xmlns:a16="http://schemas.microsoft.com/office/drawing/2014/main" id="{65B4F60C-BDBC-4B7D-80D0-8436F0A3439D}"/>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3238162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6E91-56AD-4CB5-AB4E-F0A54D066894}"/>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E2D571B9-275D-4F09-BD12-9B46C66828D3}"/>
              </a:ext>
            </a:extLst>
          </p:cNvPr>
          <p:cNvSpPr>
            <a:spLocks noGrp="1"/>
          </p:cNvSpPr>
          <p:nvPr>
            <p:ph idx="1"/>
          </p:nvPr>
        </p:nvSpPr>
        <p:spPr>
          <a:xfrm>
            <a:off x="457200" y="1600200"/>
            <a:ext cx="8229600" cy="4983162"/>
          </a:xfrm>
        </p:spPr>
        <p:txBody>
          <a:bodyPr>
            <a:normAutofit/>
          </a:bodyPr>
          <a:lstStyle/>
          <a:p>
            <a:pPr marL="0" indent="0">
              <a:buNone/>
            </a:pPr>
            <a:endParaRPr lang="en-GB" dirty="0">
              <a:solidFill>
                <a:srgbClr val="00FF00"/>
              </a:solidFill>
            </a:endParaRPr>
          </a:p>
          <a:p>
            <a:r>
              <a:rPr lang="en-GB" dirty="0">
                <a:solidFill>
                  <a:srgbClr val="00FF00"/>
                </a:solidFill>
              </a:rPr>
              <a:t>Slides and follow up materials will be circulated afterwards … </a:t>
            </a:r>
            <a:r>
              <a:rPr lang="en-GB" dirty="0"/>
              <a:t>after you’ve submitted your evaluation form!</a:t>
            </a:r>
          </a:p>
        </p:txBody>
      </p:sp>
      <p:pic>
        <p:nvPicPr>
          <p:cNvPr id="4" name="Picture 3">
            <a:extLst>
              <a:ext uri="{FF2B5EF4-FFF2-40B4-BE49-F238E27FC236}">
                <a16:creationId xmlns:a16="http://schemas.microsoft.com/office/drawing/2014/main" id="{E16FEAE7-0D16-4AF4-B66D-954A47CD81DB}"/>
              </a:ext>
            </a:extLst>
          </p:cNvPr>
          <p:cNvPicPr>
            <a:picLocks noChangeAspect="1"/>
          </p:cNvPicPr>
          <p:nvPr/>
        </p:nvPicPr>
        <p:blipFill>
          <a:blip r:embed="rId3"/>
          <a:stretch>
            <a:fillRect/>
          </a:stretch>
        </p:blipFill>
        <p:spPr>
          <a:xfrm>
            <a:off x="6876256" y="0"/>
            <a:ext cx="2267744" cy="276225"/>
          </a:xfrm>
          <a:prstGeom prst="rect">
            <a:avLst/>
          </a:prstGeom>
        </p:spPr>
      </p:pic>
    </p:spTree>
    <p:extLst>
      <p:ext uri="{BB962C8B-B14F-4D97-AF65-F5344CB8AC3E}">
        <p14:creationId xmlns:p14="http://schemas.microsoft.com/office/powerpoint/2010/main" val="190113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Attitudes</a:t>
            </a:r>
          </a:p>
        </p:txBody>
      </p:sp>
      <p:sp>
        <p:nvSpPr>
          <p:cNvPr id="3" name="Content Placeholder 2"/>
          <p:cNvSpPr>
            <a:spLocks noGrp="1"/>
          </p:cNvSpPr>
          <p:nvPr>
            <p:ph idx="1"/>
          </p:nvPr>
        </p:nvSpPr>
        <p:spPr/>
        <p:txBody>
          <a:bodyPr>
            <a:normAutofit/>
          </a:bodyPr>
          <a:lstStyle/>
          <a:p>
            <a:pPr marL="0" indent="0">
              <a:buNone/>
            </a:pPr>
            <a:r>
              <a:rPr lang="en-GB" dirty="0"/>
              <a:t>Exercise</a:t>
            </a:r>
          </a:p>
          <a:p>
            <a:pPr marL="514350" indent="-514350">
              <a:buAutoNum type="arabicPeriod"/>
            </a:pPr>
            <a:r>
              <a:rPr lang="en-GB" dirty="0"/>
              <a:t>Pick a substance you have chosen or decided not to use</a:t>
            </a:r>
          </a:p>
          <a:p>
            <a:pPr marL="0" indent="0">
              <a:buNone/>
            </a:pPr>
            <a:endParaRPr lang="en-GB" dirty="0"/>
          </a:p>
          <a:p>
            <a:pPr marL="0" indent="0">
              <a:buNone/>
            </a:pPr>
            <a:endParaRPr lang="en-GB" dirty="0"/>
          </a:p>
        </p:txBody>
      </p:sp>
    </p:spTree>
    <p:custDataLst>
      <p:tags r:id="rId1"/>
    </p:custDataLst>
    <p:extLst>
      <p:ext uri="{BB962C8B-B14F-4D97-AF65-F5344CB8AC3E}">
        <p14:creationId xmlns:p14="http://schemas.microsoft.com/office/powerpoint/2010/main" val="3367314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35280" cy="4525963"/>
          </a:xfrm>
        </p:spPr>
        <p:txBody>
          <a:bodyPr>
            <a:normAutofit fontScale="92500" lnSpcReduction="10000"/>
          </a:bodyPr>
          <a:lstStyle/>
          <a:p>
            <a:pPr marL="0" indent="0">
              <a:buNone/>
            </a:pPr>
            <a:r>
              <a:rPr lang="en-GB" b="1" dirty="0"/>
              <a:t>2. What </a:t>
            </a:r>
            <a:r>
              <a:rPr lang="en-GB" b="1" u="sng" dirty="0">
                <a:solidFill>
                  <a:srgbClr val="00FF00"/>
                </a:solidFill>
              </a:rPr>
              <a:t>information</a:t>
            </a:r>
            <a:r>
              <a:rPr lang="en-GB" b="1" dirty="0"/>
              <a:t> led you to make that decision?</a:t>
            </a:r>
          </a:p>
          <a:p>
            <a:pPr marL="0" indent="0">
              <a:buNone/>
            </a:pPr>
            <a:endParaRPr lang="en-GB" sz="3500" dirty="0"/>
          </a:p>
          <a:p>
            <a:pPr lvl="2"/>
            <a:r>
              <a:rPr lang="en-GB" sz="3500" dirty="0"/>
              <a:t>Parent?</a:t>
            </a:r>
          </a:p>
          <a:p>
            <a:pPr lvl="2"/>
            <a:r>
              <a:rPr lang="en-GB" sz="3500" dirty="0"/>
              <a:t>School?</a:t>
            </a:r>
          </a:p>
          <a:p>
            <a:pPr lvl="2"/>
            <a:r>
              <a:rPr lang="en-GB" sz="3500" dirty="0"/>
              <a:t>Media?</a:t>
            </a:r>
          </a:p>
          <a:p>
            <a:pPr lvl="2"/>
            <a:r>
              <a:rPr lang="en-GB" sz="3500" dirty="0"/>
              <a:t>Personal experience?</a:t>
            </a:r>
          </a:p>
          <a:p>
            <a:endParaRPr lang="en-GB" b="1" dirty="0"/>
          </a:p>
          <a:p>
            <a:r>
              <a:rPr lang="en-GB" b="1" dirty="0">
                <a:solidFill>
                  <a:srgbClr val="FFFFFF"/>
                </a:solidFill>
              </a:rPr>
              <a:t>How did you judge the credibility of the </a:t>
            </a:r>
            <a:r>
              <a:rPr lang="en-GB" b="1" u="sng" dirty="0">
                <a:solidFill>
                  <a:srgbClr val="00FF00"/>
                </a:solidFill>
              </a:rPr>
              <a:t>source</a:t>
            </a:r>
            <a:r>
              <a:rPr lang="en-GB" b="1" dirty="0">
                <a:solidFill>
                  <a:srgbClr val="FFFFFF"/>
                </a:solidFill>
              </a:rPr>
              <a:t>?</a:t>
            </a:r>
          </a:p>
          <a:p>
            <a:pPr marL="0" indent="0">
              <a:buNone/>
            </a:pPr>
            <a:endParaRPr lang="en-GB" dirty="0"/>
          </a:p>
        </p:txBody>
      </p:sp>
      <p:sp>
        <p:nvSpPr>
          <p:cNvPr id="4" name="Title 1">
            <a:extLst>
              <a:ext uri="{FF2B5EF4-FFF2-40B4-BE49-F238E27FC236}">
                <a16:creationId xmlns:a16="http://schemas.microsoft.com/office/drawing/2014/main" id="{992DC2E0-BCA5-4B01-9EDE-AF85F9323CA9}"/>
              </a:ext>
            </a:extLst>
          </p:cNvPr>
          <p:cNvSpPr>
            <a:spLocks noGrp="1"/>
          </p:cNvSpPr>
          <p:nvPr>
            <p:ph type="title"/>
          </p:nvPr>
        </p:nvSpPr>
        <p:spPr>
          <a:xfrm>
            <a:off x="457200" y="274638"/>
            <a:ext cx="8229600" cy="1143000"/>
          </a:xfrm>
        </p:spPr>
        <p:txBody>
          <a:bodyPr/>
          <a:lstStyle/>
          <a:p>
            <a:r>
              <a:rPr lang="en-GB" b="1" dirty="0">
                <a:solidFill>
                  <a:srgbClr val="FFFFFF"/>
                </a:solidFill>
              </a:rPr>
              <a:t>Attitudes</a:t>
            </a:r>
          </a:p>
        </p:txBody>
      </p:sp>
      <p:pic>
        <p:nvPicPr>
          <p:cNvPr id="5" name="Picture 4">
            <a:extLst>
              <a:ext uri="{FF2B5EF4-FFF2-40B4-BE49-F238E27FC236}">
                <a16:creationId xmlns:a16="http://schemas.microsoft.com/office/drawing/2014/main" id="{F6A8F271-089C-46F0-BB6A-ECAA6446E1B2}"/>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3533302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FFFF"/>
                </a:solidFill>
              </a:rPr>
              <a:t>Attitudes to Drugs &amp; Drugs Users</a:t>
            </a:r>
          </a:p>
        </p:txBody>
      </p:sp>
      <p:sp>
        <p:nvSpPr>
          <p:cNvPr id="3" name="Content Placeholder 2"/>
          <p:cNvSpPr>
            <a:spLocks noGrp="1"/>
          </p:cNvSpPr>
          <p:nvPr>
            <p:ph idx="1"/>
          </p:nvPr>
        </p:nvSpPr>
        <p:spPr>
          <a:xfrm>
            <a:off x="457200" y="1412776"/>
            <a:ext cx="8229600" cy="5170586"/>
          </a:xfrm>
        </p:spPr>
        <p:txBody>
          <a:bodyPr>
            <a:normAutofit fontScale="92500" lnSpcReduction="10000"/>
          </a:bodyPr>
          <a:lstStyle/>
          <a:p>
            <a:pPr marL="0" indent="0">
              <a:buNone/>
            </a:pPr>
            <a:r>
              <a:rPr lang="en-GB" sz="3500" dirty="0">
                <a:solidFill>
                  <a:srgbClr val="00FF00"/>
                </a:solidFill>
              </a:rPr>
              <a:t>That attitudes to drug use are so strongly held and often so tenuously tied to facts should be a matter of no small concern. </a:t>
            </a:r>
          </a:p>
          <a:p>
            <a:pPr marL="0" indent="0">
              <a:buNone/>
            </a:pPr>
            <a:endParaRPr lang="en-GB" sz="3500" dirty="0">
              <a:solidFill>
                <a:srgbClr val="00FF00"/>
              </a:solidFill>
            </a:endParaRPr>
          </a:p>
          <a:p>
            <a:pPr marL="0" indent="0">
              <a:buNone/>
            </a:pPr>
            <a:r>
              <a:rPr lang="en-GB" sz="3500" dirty="0">
                <a:solidFill>
                  <a:schemeClr val="tx2">
                    <a:lumMod val="60000"/>
                    <a:lumOff val="40000"/>
                  </a:schemeClr>
                </a:solidFill>
              </a:rPr>
              <a:t>How drugs are seen has an important bearing on how drug takers are perceived. </a:t>
            </a:r>
          </a:p>
          <a:p>
            <a:pPr marL="0" indent="0">
              <a:buNone/>
            </a:pPr>
            <a:endParaRPr lang="en-GB" sz="3500" b="1" dirty="0">
              <a:solidFill>
                <a:schemeClr val="tx2">
                  <a:lumMod val="60000"/>
                  <a:lumOff val="40000"/>
                </a:schemeClr>
              </a:solidFill>
            </a:endParaRPr>
          </a:p>
          <a:p>
            <a:pPr marL="0" indent="0">
              <a:buNone/>
            </a:pPr>
            <a:r>
              <a:rPr lang="en-GB" sz="3500" b="1" dirty="0">
                <a:solidFill>
                  <a:srgbClr val="FFFFFF"/>
                </a:solidFill>
              </a:rPr>
              <a:t>Negative and ill-informed beliefs about drugs can be expected to translate themselves into negative and ill-judged reactions to drug users.</a:t>
            </a:r>
            <a:r>
              <a:rPr lang="en-GB" dirty="0">
                <a:solidFill>
                  <a:schemeClr val="tx2">
                    <a:lumMod val="60000"/>
                    <a:lumOff val="40000"/>
                  </a:schemeClr>
                </a:solidFill>
              </a:rPr>
              <a:t> </a:t>
            </a:r>
          </a:p>
          <a:p>
            <a:pPr marL="0" indent="0">
              <a:buNone/>
            </a:pPr>
            <a:r>
              <a:rPr lang="en-GB" sz="1800" dirty="0"/>
              <a:t>Griffiths and Pearson, 1988</a:t>
            </a:r>
            <a:endParaRPr lang="en-GB" dirty="0"/>
          </a:p>
        </p:txBody>
      </p:sp>
      <p:pic>
        <p:nvPicPr>
          <p:cNvPr id="4" name="Picture 3">
            <a:extLst>
              <a:ext uri="{FF2B5EF4-FFF2-40B4-BE49-F238E27FC236}">
                <a16:creationId xmlns:a16="http://schemas.microsoft.com/office/drawing/2014/main" id="{8884B45D-C56C-4C09-85F3-2884D90F9FA3}"/>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169160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FFFF"/>
                </a:solidFill>
              </a:rPr>
              <a:t>Attitudes to Drugs and Drug Users</a:t>
            </a:r>
          </a:p>
        </p:txBody>
      </p:sp>
      <p:graphicFrame>
        <p:nvGraphicFramePr>
          <p:cNvPr id="4" name="Content Placeholder 3"/>
          <p:cNvGraphicFramePr>
            <a:graphicFrameLocks noGrp="1"/>
          </p:cNvGraphicFramePr>
          <p:nvPr>
            <p:ph idx="1"/>
          </p:nvPr>
        </p:nvGraphicFramePr>
        <p:xfrm>
          <a:off x="395536" y="1484784"/>
          <a:ext cx="8229600" cy="4023360"/>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4341168">
                  <a:extLst>
                    <a:ext uri="{9D8B030D-6E8A-4147-A177-3AD203B41FA5}">
                      <a16:colId xmlns:a16="http://schemas.microsoft.com/office/drawing/2014/main" val="20001"/>
                    </a:ext>
                  </a:extLst>
                </a:gridCol>
              </a:tblGrid>
              <a:tr h="370840">
                <a:tc>
                  <a:txBody>
                    <a:bodyPr/>
                    <a:lstStyle/>
                    <a:p>
                      <a:r>
                        <a:rPr lang="en-GB" b="1" dirty="0"/>
                        <a:t>RELIGIOUS                MORAL</a:t>
                      </a:r>
                    </a:p>
                    <a:p>
                      <a:r>
                        <a:rPr lang="en-GB" b="0" dirty="0"/>
                        <a:t>Weak</a:t>
                      </a:r>
                    </a:p>
                    <a:p>
                      <a:r>
                        <a:rPr lang="en-GB" b="0" dirty="0"/>
                        <a:t>Evil</a:t>
                      </a:r>
                    </a:p>
                    <a:p>
                      <a:r>
                        <a:rPr lang="en-GB" b="0" dirty="0"/>
                        <a:t>Depraved</a:t>
                      </a:r>
                    </a:p>
                    <a:p>
                      <a:r>
                        <a:rPr lang="en-GB" b="0" dirty="0"/>
                        <a:t>Sinner</a:t>
                      </a:r>
                    </a:p>
                    <a:p>
                      <a:endParaRPr lang="en-GB" b="0" dirty="0"/>
                    </a:p>
                    <a:p>
                      <a:endParaRPr lang="en-GB" b="1" dirty="0"/>
                    </a:p>
                    <a:p>
                      <a:r>
                        <a:rPr lang="en-GB" b="1" dirty="0"/>
                        <a:t>NEED</a:t>
                      </a:r>
                      <a:r>
                        <a:rPr lang="en-GB" b="1" baseline="0" dirty="0"/>
                        <a:t> SAVING</a:t>
                      </a:r>
                      <a:endParaRPr lang="en-GB" b="1" dirty="0"/>
                    </a:p>
                  </a:txBody>
                  <a:tcPr/>
                </a:tc>
                <a:tc>
                  <a:txBody>
                    <a:bodyPr/>
                    <a:lstStyle/>
                    <a:p>
                      <a:r>
                        <a:rPr lang="en-GB" dirty="0"/>
                        <a:t>MEDICAL</a:t>
                      </a:r>
                    </a:p>
                    <a:p>
                      <a:r>
                        <a:rPr lang="en-GB" b="0" dirty="0"/>
                        <a:t>Sick</a:t>
                      </a:r>
                    </a:p>
                    <a:p>
                      <a:r>
                        <a:rPr lang="en-GB" b="0" dirty="0"/>
                        <a:t>Disease</a:t>
                      </a:r>
                    </a:p>
                    <a:p>
                      <a:r>
                        <a:rPr lang="en-GB" b="0" dirty="0"/>
                        <a:t>Mentally</a:t>
                      </a:r>
                      <a:r>
                        <a:rPr lang="en-GB" b="0" baseline="0" dirty="0"/>
                        <a:t> deficient</a:t>
                      </a:r>
                    </a:p>
                    <a:p>
                      <a:r>
                        <a:rPr lang="en-GB" b="0" baseline="0" dirty="0"/>
                        <a:t>Crazy</a:t>
                      </a:r>
                    </a:p>
                    <a:p>
                      <a:endParaRPr lang="en-GB" baseline="0" dirty="0"/>
                    </a:p>
                    <a:p>
                      <a:endParaRPr lang="en-GB" baseline="0" dirty="0"/>
                    </a:p>
                    <a:p>
                      <a:r>
                        <a:rPr lang="en-GB" baseline="0" dirty="0"/>
                        <a:t>                                              NEED TREATMENT</a:t>
                      </a:r>
                      <a:endParaRPr lang="en-GB" dirty="0"/>
                    </a:p>
                  </a:txBody>
                  <a:tcPr/>
                </a:tc>
                <a:extLst>
                  <a:ext uri="{0D108BD9-81ED-4DB2-BD59-A6C34878D82A}">
                    <a16:rowId xmlns:a16="http://schemas.microsoft.com/office/drawing/2014/main" val="10000"/>
                  </a:ext>
                </a:extLst>
              </a:tr>
              <a:tr h="370840">
                <a:tc>
                  <a:txBody>
                    <a:bodyPr/>
                    <a:lstStyle/>
                    <a:p>
                      <a:r>
                        <a:rPr lang="en-GB" b="1" dirty="0">
                          <a:solidFill>
                            <a:schemeClr val="bg1"/>
                          </a:solidFill>
                        </a:rPr>
                        <a:t>LEGAL</a:t>
                      </a:r>
                    </a:p>
                    <a:p>
                      <a:r>
                        <a:rPr lang="en-GB" b="0" dirty="0">
                          <a:solidFill>
                            <a:schemeClr val="bg1"/>
                          </a:solidFill>
                        </a:rPr>
                        <a:t>Criminals</a:t>
                      </a:r>
                    </a:p>
                    <a:p>
                      <a:r>
                        <a:rPr lang="en-GB" b="0" dirty="0">
                          <a:solidFill>
                            <a:schemeClr val="bg1"/>
                          </a:solidFill>
                        </a:rPr>
                        <a:t>Bad</a:t>
                      </a:r>
                    </a:p>
                    <a:p>
                      <a:endParaRPr lang="en-GB" b="0" dirty="0">
                        <a:solidFill>
                          <a:schemeClr val="bg1"/>
                        </a:solidFill>
                      </a:endParaRPr>
                    </a:p>
                    <a:p>
                      <a:r>
                        <a:rPr lang="en-GB" b="1" dirty="0">
                          <a:solidFill>
                            <a:schemeClr val="bg1"/>
                          </a:solidFill>
                        </a:rPr>
                        <a:t>NEED PUNISHMENT</a:t>
                      </a:r>
                    </a:p>
                    <a:p>
                      <a:endParaRPr lang="en-GB" b="1" dirty="0">
                        <a:solidFill>
                          <a:schemeClr val="bg1"/>
                        </a:solidFill>
                      </a:endParaRPr>
                    </a:p>
                  </a:txBody>
                  <a:tcPr/>
                </a:tc>
                <a:tc>
                  <a:txBody>
                    <a:bodyPr/>
                    <a:lstStyle/>
                    <a:p>
                      <a:r>
                        <a:rPr lang="en-GB" b="1" dirty="0">
                          <a:solidFill>
                            <a:schemeClr val="bg1"/>
                          </a:solidFill>
                        </a:rPr>
                        <a:t>                                                              SOCIAL</a:t>
                      </a:r>
                    </a:p>
                    <a:p>
                      <a:r>
                        <a:rPr lang="en-GB" b="0" dirty="0">
                          <a:solidFill>
                            <a:schemeClr val="bg1"/>
                          </a:solidFill>
                        </a:rPr>
                        <a:t>                                                              Normal</a:t>
                      </a:r>
                    </a:p>
                    <a:p>
                      <a:r>
                        <a:rPr lang="en-GB" b="0" dirty="0">
                          <a:solidFill>
                            <a:schemeClr val="bg1"/>
                          </a:solidFill>
                        </a:rPr>
                        <a:t>                                                              Victim</a:t>
                      </a:r>
                    </a:p>
                    <a:p>
                      <a:r>
                        <a:rPr lang="en-GB" b="0" dirty="0">
                          <a:solidFill>
                            <a:schemeClr val="bg1"/>
                          </a:solidFill>
                        </a:rPr>
                        <a:t>                                              Lack</a:t>
                      </a:r>
                      <a:r>
                        <a:rPr lang="en-GB" b="0" baseline="0" dirty="0">
                          <a:solidFill>
                            <a:schemeClr val="bg1"/>
                          </a:solidFill>
                        </a:rPr>
                        <a:t> of resilience</a:t>
                      </a:r>
                    </a:p>
                    <a:p>
                      <a:endParaRPr lang="en-GB" b="0" baseline="0" dirty="0">
                        <a:solidFill>
                          <a:schemeClr val="bg1"/>
                        </a:solidFill>
                      </a:endParaRPr>
                    </a:p>
                    <a:p>
                      <a:r>
                        <a:rPr lang="en-GB" b="1" baseline="0" dirty="0">
                          <a:solidFill>
                            <a:schemeClr val="bg1"/>
                          </a:solidFill>
                        </a:rPr>
                        <a:t>                                                           NEED HELP</a:t>
                      </a:r>
                      <a:endParaRPr lang="en-GB" b="1" dirty="0">
                        <a:solidFill>
                          <a:schemeClr val="bg1"/>
                        </a:solidFill>
                      </a:endParaRPr>
                    </a:p>
                  </a:txBody>
                  <a:tcPr/>
                </a:tc>
                <a:extLst>
                  <a:ext uri="{0D108BD9-81ED-4DB2-BD59-A6C34878D82A}">
                    <a16:rowId xmlns:a16="http://schemas.microsoft.com/office/drawing/2014/main" val="10001"/>
                  </a:ext>
                </a:extLst>
              </a:tr>
            </a:tbl>
          </a:graphicData>
        </a:graphic>
      </p:graphicFrame>
      <p:sp>
        <p:nvSpPr>
          <p:cNvPr id="5" name="Oval 4"/>
          <p:cNvSpPr/>
          <p:nvPr/>
        </p:nvSpPr>
        <p:spPr>
          <a:xfrm>
            <a:off x="3635896" y="3212976"/>
            <a:ext cx="1512168"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a:ea typeface="+mn-ea"/>
                <a:cs typeface="+mn-cs"/>
              </a:rPr>
              <a:t>Drug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a:ea typeface="+mn-ea"/>
                <a:cs typeface="+mn-cs"/>
              </a:rPr>
              <a:t>User</a:t>
            </a:r>
          </a:p>
        </p:txBody>
      </p:sp>
      <p:pic>
        <p:nvPicPr>
          <p:cNvPr id="6" name="Picture 5">
            <a:extLst>
              <a:ext uri="{FF2B5EF4-FFF2-40B4-BE49-F238E27FC236}">
                <a16:creationId xmlns:a16="http://schemas.microsoft.com/office/drawing/2014/main" id="{961F4174-A8A0-4F58-B6FA-57DD76B5B801}"/>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370155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marL="0" indent="0" algn="ctr">
              <a:buNone/>
            </a:pPr>
            <a:r>
              <a:rPr lang="en-GB" sz="6000" b="1" dirty="0"/>
              <a:t>Attitudes affect behaviour</a:t>
            </a:r>
          </a:p>
          <a:p>
            <a:pPr marL="0" indent="0" algn="ctr">
              <a:buNone/>
            </a:pPr>
            <a:endParaRPr lang="en-GB" sz="6000" b="1" dirty="0"/>
          </a:p>
          <a:p>
            <a:pPr marL="0" indent="0" algn="ctr">
              <a:buNone/>
            </a:pPr>
            <a:r>
              <a:rPr lang="en-GB" sz="6000" b="1" dirty="0">
                <a:solidFill>
                  <a:srgbClr val="00FF00"/>
                </a:solidFill>
              </a:rPr>
              <a:t>Behaviour contributes to stigmatisation</a:t>
            </a:r>
          </a:p>
          <a:p>
            <a:pPr marL="0" indent="0" algn="ctr">
              <a:buNone/>
            </a:pPr>
            <a:endParaRPr lang="en-GB" sz="6000" b="1" dirty="0">
              <a:solidFill>
                <a:srgbClr val="00FF00"/>
              </a:solidFill>
            </a:endParaRPr>
          </a:p>
          <a:p>
            <a:pPr marL="0" indent="0" algn="ctr">
              <a:buNone/>
            </a:pPr>
            <a:endParaRPr lang="en-GB" b="1" dirty="0"/>
          </a:p>
          <a:p>
            <a:endParaRPr lang="en-GB" b="1" dirty="0"/>
          </a:p>
        </p:txBody>
      </p:sp>
    </p:spTree>
    <p:custDataLst>
      <p:tags r:id="rId1"/>
    </p:custDataLst>
    <p:extLst>
      <p:ext uri="{BB962C8B-B14F-4D97-AF65-F5344CB8AC3E}">
        <p14:creationId xmlns:p14="http://schemas.microsoft.com/office/powerpoint/2010/main" val="2269895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864096"/>
          </a:xfrm>
        </p:spPr>
        <p:txBody>
          <a:bodyPr/>
          <a:lstStyle/>
          <a:p>
            <a:r>
              <a:rPr lang="en-GB" b="1" dirty="0"/>
              <a:t>Stigma</a:t>
            </a:r>
          </a:p>
        </p:txBody>
      </p:sp>
      <p:sp>
        <p:nvSpPr>
          <p:cNvPr id="3" name="Content Placeholder 2"/>
          <p:cNvSpPr>
            <a:spLocks noGrp="1"/>
          </p:cNvSpPr>
          <p:nvPr>
            <p:ph idx="1"/>
          </p:nvPr>
        </p:nvSpPr>
        <p:spPr>
          <a:xfrm>
            <a:off x="179512" y="1412776"/>
            <a:ext cx="8784976" cy="5184576"/>
          </a:xfrm>
        </p:spPr>
        <p:txBody>
          <a:bodyPr>
            <a:normAutofit/>
          </a:bodyPr>
          <a:lstStyle/>
          <a:p>
            <a:r>
              <a:rPr lang="en-GB" dirty="0"/>
              <a:t>Derived from a Greek word for a </a:t>
            </a:r>
            <a:r>
              <a:rPr lang="en-GB" b="1" dirty="0"/>
              <a:t>mark</a:t>
            </a:r>
            <a:r>
              <a:rPr lang="en-GB" dirty="0"/>
              <a:t> or </a:t>
            </a:r>
            <a:r>
              <a:rPr lang="en-GB" b="1" dirty="0"/>
              <a:t>stain</a:t>
            </a:r>
          </a:p>
          <a:p>
            <a:r>
              <a:rPr lang="en-GB" dirty="0">
                <a:solidFill>
                  <a:srgbClr val="00FF00"/>
                </a:solidFill>
              </a:rPr>
              <a:t>Refers to beliefs and/or attitudes. </a:t>
            </a:r>
          </a:p>
          <a:p>
            <a:r>
              <a:rPr lang="en-GB" dirty="0"/>
              <a:t>Can be described as </a:t>
            </a:r>
            <a:r>
              <a:rPr lang="en-GB" b="1" dirty="0"/>
              <a:t>a dynamic process of devaluation</a:t>
            </a:r>
            <a:r>
              <a:rPr lang="en-GB" dirty="0"/>
              <a:t> that </a:t>
            </a:r>
            <a:r>
              <a:rPr lang="en-GB" b="1" dirty="0"/>
              <a:t>significantly </a:t>
            </a:r>
            <a:r>
              <a:rPr lang="en-GB" b="1" dirty="0">
                <a:solidFill>
                  <a:srgbClr val="FFFFFF"/>
                </a:solidFill>
              </a:rPr>
              <a:t>discredits an individual in the eyes of others</a:t>
            </a:r>
          </a:p>
          <a:p>
            <a:r>
              <a:rPr lang="en-GB" dirty="0">
                <a:solidFill>
                  <a:srgbClr val="00FF00"/>
                </a:solidFill>
              </a:rPr>
              <a:t>Stigma can be diminished when people believe that an individual is not responsible</a:t>
            </a:r>
            <a:r>
              <a:rPr lang="en-GB" dirty="0"/>
              <a:t> (“It is not their fault”) or their behaviour is beyond their control (“They cannot help it”). </a:t>
            </a:r>
          </a:p>
          <a:p>
            <a:endParaRPr lang="en-GB" dirty="0"/>
          </a:p>
        </p:txBody>
      </p:sp>
      <p:pic>
        <p:nvPicPr>
          <p:cNvPr id="4" name="Picture 3">
            <a:extLst>
              <a:ext uri="{FF2B5EF4-FFF2-40B4-BE49-F238E27FC236}">
                <a16:creationId xmlns:a16="http://schemas.microsoft.com/office/drawing/2014/main" id="{B1D7ADCE-D6F0-4794-849B-391652C7AC2B}"/>
              </a:ext>
            </a:extLst>
          </p:cNvPr>
          <p:cNvPicPr>
            <a:picLocks noChangeAspect="1"/>
          </p:cNvPicPr>
          <p:nvPr/>
        </p:nvPicPr>
        <p:blipFill>
          <a:blip r:embed="rId3"/>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1305965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c\root\home7\rhayton\Windows\Desktop\BDApics\g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4624"/>
            <a:ext cx="6813376" cy="68133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27740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c\root\home7\rhayton\Windows\Desktop\BDApics\LLP-111DruggedIntoSinbyPeterJenki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336" y="238336"/>
            <a:ext cx="6381328" cy="638132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39880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c\root\home7\rhayton\Windows\Desktop\BDApics\junk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60648"/>
            <a:ext cx="6336704" cy="633670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70360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340768"/>
            <a:ext cx="8712968" cy="5040560"/>
          </a:xfrm>
        </p:spPr>
        <p:txBody>
          <a:bodyPr>
            <a:normAutofit lnSpcReduction="10000"/>
          </a:bodyPr>
          <a:lstStyle/>
          <a:p>
            <a:r>
              <a:rPr lang="en-GB" dirty="0">
                <a:solidFill>
                  <a:srgbClr val="00FF00"/>
                </a:solidFill>
              </a:rPr>
              <a:t>When stigma is acted upon, the result is </a:t>
            </a:r>
            <a:r>
              <a:rPr lang="en-GB" b="1" dirty="0">
                <a:solidFill>
                  <a:srgbClr val="FFFFFF"/>
                </a:solidFill>
              </a:rPr>
              <a:t>discrimination</a:t>
            </a:r>
            <a:r>
              <a:rPr lang="en-GB" dirty="0">
                <a:solidFill>
                  <a:srgbClr val="00FF00"/>
                </a:solidFill>
              </a:rPr>
              <a:t>. </a:t>
            </a:r>
          </a:p>
          <a:p>
            <a:pPr marL="0" indent="0">
              <a:buNone/>
            </a:pPr>
            <a:endParaRPr lang="en-GB" dirty="0">
              <a:solidFill>
                <a:srgbClr val="00FF00"/>
              </a:solidFill>
            </a:endParaRPr>
          </a:p>
          <a:p>
            <a:r>
              <a:rPr lang="en-GB" dirty="0"/>
              <a:t>Discrimination refers to any form of </a:t>
            </a:r>
            <a:r>
              <a:rPr lang="en-GB" b="1" dirty="0">
                <a:solidFill>
                  <a:srgbClr val="FFFFFF"/>
                </a:solidFill>
              </a:rPr>
              <a:t>arbitrary</a:t>
            </a:r>
            <a:r>
              <a:rPr lang="en-GB" dirty="0"/>
              <a:t> distinction, because of an inherent personal characteristic or perceived membership of a particular group. </a:t>
            </a:r>
          </a:p>
          <a:p>
            <a:pPr marL="0" indent="0">
              <a:buNone/>
            </a:pPr>
            <a:endParaRPr lang="en-GB" dirty="0"/>
          </a:p>
          <a:p>
            <a:r>
              <a:rPr lang="en-GB" dirty="0">
                <a:solidFill>
                  <a:srgbClr val="00FF00"/>
                </a:solidFill>
              </a:rPr>
              <a:t>It is a human rights violation. </a:t>
            </a:r>
          </a:p>
          <a:p>
            <a:r>
              <a:rPr lang="en-GB" b="1" dirty="0">
                <a:solidFill>
                  <a:srgbClr val="FFFFFF"/>
                </a:solidFill>
              </a:rPr>
              <a:t>Stigmatisation kills</a:t>
            </a:r>
          </a:p>
          <a:p>
            <a:endParaRPr lang="en-GB" dirty="0"/>
          </a:p>
        </p:txBody>
      </p:sp>
      <p:sp>
        <p:nvSpPr>
          <p:cNvPr id="4" name="Title 1">
            <a:extLst>
              <a:ext uri="{FF2B5EF4-FFF2-40B4-BE49-F238E27FC236}">
                <a16:creationId xmlns:a16="http://schemas.microsoft.com/office/drawing/2014/main" id="{CA1D7685-98B3-4AE5-9165-679B8414B15E}"/>
              </a:ext>
            </a:extLst>
          </p:cNvPr>
          <p:cNvSpPr>
            <a:spLocks noGrp="1"/>
          </p:cNvSpPr>
          <p:nvPr>
            <p:ph type="title"/>
          </p:nvPr>
        </p:nvSpPr>
        <p:spPr>
          <a:xfrm>
            <a:off x="539552" y="476672"/>
            <a:ext cx="8229600" cy="864096"/>
          </a:xfrm>
        </p:spPr>
        <p:txBody>
          <a:bodyPr/>
          <a:lstStyle/>
          <a:p>
            <a:r>
              <a:rPr lang="en-GB" b="1" dirty="0"/>
              <a:t>Stigma</a:t>
            </a:r>
          </a:p>
        </p:txBody>
      </p:sp>
      <p:pic>
        <p:nvPicPr>
          <p:cNvPr id="5" name="Picture 4">
            <a:extLst>
              <a:ext uri="{FF2B5EF4-FFF2-40B4-BE49-F238E27FC236}">
                <a16:creationId xmlns:a16="http://schemas.microsoft.com/office/drawing/2014/main" id="{7D0B8F2A-DA24-468F-9088-0166065C9929}"/>
              </a:ext>
            </a:extLst>
          </p:cNvPr>
          <p:cNvPicPr>
            <a:picLocks noChangeAspect="1"/>
          </p:cNvPicPr>
          <p:nvPr/>
        </p:nvPicPr>
        <p:blipFill>
          <a:blip r:embed="rId3"/>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4213355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950"/>
            <a:ext cx="8229600" cy="1143000"/>
          </a:xfrm>
        </p:spPr>
        <p:txBody>
          <a:bodyPr/>
          <a:lstStyle/>
          <a:p>
            <a:r>
              <a:rPr lang="en-GB" b="1" dirty="0"/>
              <a:t>Course Aims &amp; Outcomes</a:t>
            </a:r>
          </a:p>
        </p:txBody>
      </p:sp>
      <p:sp>
        <p:nvSpPr>
          <p:cNvPr id="3" name="Content Placeholder 2"/>
          <p:cNvSpPr>
            <a:spLocks noGrp="1"/>
          </p:cNvSpPr>
          <p:nvPr>
            <p:ph idx="1"/>
          </p:nvPr>
        </p:nvSpPr>
        <p:spPr>
          <a:xfrm>
            <a:off x="457200" y="1340768"/>
            <a:ext cx="8229600" cy="5242594"/>
          </a:xfrm>
        </p:spPr>
        <p:txBody>
          <a:bodyPr>
            <a:normAutofit fontScale="92500" lnSpcReduction="20000"/>
          </a:bodyPr>
          <a:lstStyle/>
          <a:p>
            <a:r>
              <a:rPr lang="en-GB" b="1" dirty="0"/>
              <a:t>Drugs and drug use in context –history</a:t>
            </a:r>
          </a:p>
          <a:p>
            <a:pPr marL="0" indent="0">
              <a:buNone/>
            </a:pPr>
            <a:endParaRPr lang="en-GB" b="1" dirty="0"/>
          </a:p>
          <a:p>
            <a:r>
              <a:rPr lang="en-GB" dirty="0">
                <a:solidFill>
                  <a:srgbClr val="FF438B"/>
                </a:solidFill>
              </a:rPr>
              <a:t>Attitudes to drugs and drug users</a:t>
            </a:r>
          </a:p>
          <a:p>
            <a:pPr marL="0" indent="0">
              <a:buNone/>
            </a:pPr>
            <a:endParaRPr lang="en-GB" dirty="0"/>
          </a:p>
          <a:p>
            <a:r>
              <a:rPr lang="en-GB" dirty="0"/>
              <a:t>Commonly used </a:t>
            </a:r>
            <a:r>
              <a:rPr lang="en-GB" b="1" dirty="0"/>
              <a:t>drugs, their effects and relative harms</a:t>
            </a:r>
            <a:r>
              <a:rPr lang="en-GB" dirty="0"/>
              <a:t>.</a:t>
            </a:r>
          </a:p>
          <a:p>
            <a:pPr marL="0" indent="0">
              <a:buNone/>
            </a:pPr>
            <a:endParaRPr lang="en-GB" dirty="0">
              <a:solidFill>
                <a:srgbClr val="FF438B"/>
              </a:solidFill>
            </a:endParaRPr>
          </a:p>
          <a:p>
            <a:r>
              <a:rPr lang="en-GB" dirty="0">
                <a:solidFill>
                  <a:srgbClr val="FF438B"/>
                </a:solidFill>
              </a:rPr>
              <a:t>Clarify some common terms associated with drug use and their meaning terms</a:t>
            </a:r>
          </a:p>
          <a:p>
            <a:pPr marL="0" indent="0">
              <a:buNone/>
            </a:pPr>
            <a:endParaRPr lang="en-GB" dirty="0"/>
          </a:p>
          <a:p>
            <a:r>
              <a:rPr lang="en-GB" dirty="0"/>
              <a:t>Responses, resources and Interventions available</a:t>
            </a:r>
          </a:p>
        </p:txBody>
      </p:sp>
      <p:pic>
        <p:nvPicPr>
          <p:cNvPr id="4" name="Picture 3">
            <a:extLst>
              <a:ext uri="{FF2B5EF4-FFF2-40B4-BE49-F238E27FC236}">
                <a16:creationId xmlns:a16="http://schemas.microsoft.com/office/drawing/2014/main" id="{1AB9C8D1-7F63-49EA-8849-EAC9A400BA6B}"/>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346602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B5D523E-DBB0-47E5-8F4C-0236D00207F4}"/>
              </a:ext>
            </a:extLst>
          </p:cNvPr>
          <p:cNvSpPr>
            <a:spLocks noGrp="1"/>
          </p:cNvSpPr>
          <p:nvPr>
            <p:ph idx="1"/>
          </p:nvPr>
        </p:nvSpPr>
        <p:spPr>
          <a:xfrm>
            <a:off x="457200" y="188640"/>
            <a:ext cx="8229600" cy="720080"/>
          </a:xfrm>
        </p:spPr>
        <p:txBody>
          <a:bodyPr/>
          <a:lstStyle/>
          <a:p>
            <a:pPr marL="0" indent="0" algn="ctr">
              <a:buNone/>
            </a:pPr>
            <a:r>
              <a:rPr lang="en-GB" b="1" dirty="0"/>
              <a:t>Drug Classifications, Schedules and Types:</a:t>
            </a:r>
          </a:p>
        </p:txBody>
      </p:sp>
      <p:sp>
        <p:nvSpPr>
          <p:cNvPr id="9" name="Content Placeholder 3">
            <a:extLst>
              <a:ext uri="{FF2B5EF4-FFF2-40B4-BE49-F238E27FC236}">
                <a16:creationId xmlns:a16="http://schemas.microsoft.com/office/drawing/2014/main" id="{D59F0FF8-896E-47D6-97F5-FCAEE2B8507B}"/>
              </a:ext>
            </a:extLst>
          </p:cNvPr>
          <p:cNvSpPr txBox="1">
            <a:spLocks/>
          </p:cNvSpPr>
          <p:nvPr/>
        </p:nvSpPr>
        <p:spPr>
          <a:xfrm>
            <a:off x="457200" y="1196752"/>
            <a:ext cx="843528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3600" b="1" i="0" u="none" strike="noStrike" baseline="0" dirty="0">
                <a:solidFill>
                  <a:srgbClr val="FFFFFF"/>
                </a:solidFill>
                <a:latin typeface="Lato" panose="020F0502020204030203" pitchFamily="34" charset="0"/>
              </a:rPr>
              <a:t>Classes are intended to define the legal consequences based on potential harms </a:t>
            </a:r>
            <a:r>
              <a:rPr lang="en-GB" sz="3600" b="0" i="0" u="none" strike="noStrike" baseline="0" dirty="0">
                <a:solidFill>
                  <a:srgbClr val="FFFFFF"/>
                </a:solidFill>
                <a:latin typeface="Lato" panose="020F0502020204030203" pitchFamily="34" charset="0"/>
              </a:rPr>
              <a:t>	</a:t>
            </a:r>
          </a:p>
          <a:p>
            <a:pPr marL="0" indent="0">
              <a:buNone/>
            </a:pPr>
            <a:endParaRPr lang="en-GB" sz="3600" b="1" i="0" u="none" strike="noStrike" baseline="0" dirty="0">
              <a:solidFill>
                <a:srgbClr val="FFFFFF"/>
              </a:solidFill>
              <a:latin typeface="Lato" panose="020F0502020204030203" pitchFamily="34" charset="0"/>
            </a:endParaRPr>
          </a:p>
          <a:p>
            <a:pPr marL="0" indent="0">
              <a:buNone/>
            </a:pPr>
            <a:endParaRPr lang="en-GB" sz="3600" b="1" dirty="0">
              <a:solidFill>
                <a:srgbClr val="FFFFFF"/>
              </a:solidFill>
              <a:latin typeface="Lato" panose="020F0502020204030203" pitchFamily="34" charset="0"/>
            </a:endParaRPr>
          </a:p>
          <a:p>
            <a:pPr marL="0" indent="0">
              <a:buNone/>
            </a:pPr>
            <a:endParaRPr lang="en-GB" sz="3600" b="1" i="0" u="none" strike="noStrike" baseline="0" dirty="0">
              <a:solidFill>
                <a:srgbClr val="FFFFFF"/>
              </a:solidFill>
              <a:latin typeface="Lato" panose="020F0502020204030203" pitchFamily="34" charset="0"/>
            </a:endParaRPr>
          </a:p>
          <a:p>
            <a:pPr marL="0" indent="0">
              <a:buNone/>
            </a:pPr>
            <a:endParaRPr lang="en-GB" sz="3600" b="1" dirty="0">
              <a:solidFill>
                <a:srgbClr val="FFFFFF"/>
              </a:solidFill>
              <a:latin typeface="Lato" panose="020F0502020204030203" pitchFamily="34" charset="0"/>
            </a:endParaRPr>
          </a:p>
        </p:txBody>
      </p:sp>
      <p:pic>
        <p:nvPicPr>
          <p:cNvPr id="5" name="Picture 4">
            <a:extLst>
              <a:ext uri="{FF2B5EF4-FFF2-40B4-BE49-F238E27FC236}">
                <a16:creationId xmlns:a16="http://schemas.microsoft.com/office/drawing/2014/main" id="{821BC5F5-D263-4EA1-957F-71AD659909AF}"/>
              </a:ext>
            </a:extLst>
          </p:cNvPr>
          <p:cNvPicPr>
            <a:picLocks noChangeAspect="1"/>
          </p:cNvPicPr>
          <p:nvPr/>
        </p:nvPicPr>
        <p:blipFill>
          <a:blip r:embed="rId3"/>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1902911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B5D523E-DBB0-47E5-8F4C-0236D00207F4}"/>
              </a:ext>
            </a:extLst>
          </p:cNvPr>
          <p:cNvSpPr>
            <a:spLocks noGrp="1"/>
          </p:cNvSpPr>
          <p:nvPr>
            <p:ph idx="1"/>
          </p:nvPr>
        </p:nvSpPr>
        <p:spPr>
          <a:xfrm>
            <a:off x="457200" y="188640"/>
            <a:ext cx="8229600" cy="720080"/>
          </a:xfrm>
        </p:spPr>
        <p:txBody>
          <a:bodyPr/>
          <a:lstStyle/>
          <a:p>
            <a:pPr marL="0" indent="0" algn="ctr">
              <a:buNone/>
            </a:pPr>
            <a:r>
              <a:rPr lang="en-GB" b="1" dirty="0"/>
              <a:t>Drug Classifications, Schedules and Types:</a:t>
            </a:r>
          </a:p>
        </p:txBody>
      </p:sp>
      <p:sp>
        <p:nvSpPr>
          <p:cNvPr id="9" name="Content Placeholder 3">
            <a:extLst>
              <a:ext uri="{FF2B5EF4-FFF2-40B4-BE49-F238E27FC236}">
                <a16:creationId xmlns:a16="http://schemas.microsoft.com/office/drawing/2014/main" id="{D59F0FF8-896E-47D6-97F5-FCAEE2B8507B}"/>
              </a:ext>
            </a:extLst>
          </p:cNvPr>
          <p:cNvSpPr txBox="1">
            <a:spLocks/>
          </p:cNvSpPr>
          <p:nvPr/>
        </p:nvSpPr>
        <p:spPr>
          <a:xfrm>
            <a:off x="457200" y="1196752"/>
            <a:ext cx="843528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3600" b="1" i="0" u="none" strike="noStrike" baseline="0" dirty="0">
                <a:solidFill>
                  <a:srgbClr val="FFFFFF"/>
                </a:solidFill>
                <a:latin typeface="Lato" panose="020F0502020204030203" pitchFamily="34" charset="0"/>
              </a:rPr>
              <a:t>Classes are intended to define the legal consequences based on potential harms </a:t>
            </a:r>
            <a:r>
              <a:rPr lang="en-GB" sz="3600" b="0" i="0" u="none" strike="noStrike" baseline="0" dirty="0">
                <a:solidFill>
                  <a:srgbClr val="FFFFFF"/>
                </a:solidFill>
                <a:latin typeface="Lato" panose="020F0502020204030203" pitchFamily="34" charset="0"/>
              </a:rPr>
              <a:t>	</a:t>
            </a:r>
          </a:p>
          <a:p>
            <a:endParaRPr lang="en-GB" sz="3600" b="1" i="0" u="none" strike="noStrike" baseline="0" dirty="0">
              <a:solidFill>
                <a:srgbClr val="FFFFFF"/>
              </a:solidFill>
              <a:latin typeface="Lato" panose="020F0502020204030203" pitchFamily="34" charset="0"/>
            </a:endParaRPr>
          </a:p>
          <a:p>
            <a:pPr marL="0" indent="0">
              <a:buNone/>
            </a:pPr>
            <a:r>
              <a:rPr lang="en-GB" sz="3600" b="1" i="0" u="none" strike="noStrike" baseline="0" dirty="0">
                <a:solidFill>
                  <a:srgbClr val="00FF00"/>
                </a:solidFill>
                <a:latin typeface="Lato" panose="020F0502020204030203" pitchFamily="34" charset="0"/>
              </a:rPr>
              <a:t>The 5 Schedules define the level of control needed, covering import, export, production, supply, possession, prescribing, and record keeping which apply to them. </a:t>
            </a:r>
            <a:endParaRPr lang="en-GB" sz="3600" b="1" dirty="0">
              <a:solidFill>
                <a:srgbClr val="00FF00"/>
              </a:solidFill>
              <a:latin typeface="Lato" panose="020F0502020204030203" pitchFamily="34" charset="0"/>
            </a:endParaRPr>
          </a:p>
          <a:p>
            <a:pPr marL="0" indent="0">
              <a:buNone/>
            </a:pPr>
            <a:endParaRPr lang="en-GB" sz="1400" b="1" i="0" u="none" strike="noStrike" baseline="0" dirty="0">
              <a:solidFill>
                <a:srgbClr val="FFFFFF"/>
              </a:solidFill>
              <a:latin typeface="Lato" panose="020F0502020204030203" pitchFamily="34" charset="0"/>
            </a:endParaRPr>
          </a:p>
          <a:p>
            <a:pPr marL="0" indent="0" algn="ctr">
              <a:buNone/>
            </a:pPr>
            <a:r>
              <a:rPr lang="en-GB" sz="2400" b="1" dirty="0">
                <a:solidFill>
                  <a:srgbClr val="FFFFFF"/>
                </a:solidFill>
                <a:highlight>
                  <a:srgbClr val="FFFFFF"/>
                </a:highlight>
                <a:latin typeface="Lato" panose="020F0502020204030203" pitchFamily="34" charset="0"/>
                <a:hlinkClick r:id="rId3"/>
              </a:rPr>
              <a:t>Click here for f</a:t>
            </a:r>
            <a:r>
              <a:rPr lang="en-GB" sz="2400" b="1" i="0" u="none" strike="noStrike" baseline="0" dirty="0">
                <a:solidFill>
                  <a:srgbClr val="FFFFFF"/>
                </a:solidFill>
                <a:highlight>
                  <a:srgbClr val="FFFFFF"/>
                </a:highlight>
                <a:latin typeface="Lato" panose="020F0502020204030203" pitchFamily="34" charset="0"/>
                <a:hlinkClick r:id="rId3"/>
              </a:rPr>
              <a:t>ull current UK Government substance listings</a:t>
            </a:r>
            <a:endParaRPr lang="en-GB" sz="2400" b="1" i="0" u="none" strike="noStrike" baseline="0" dirty="0">
              <a:solidFill>
                <a:srgbClr val="FFFFFF"/>
              </a:solidFill>
              <a:highlight>
                <a:srgbClr val="FFFFFF"/>
              </a:highlight>
              <a:latin typeface="Lato" panose="020F0502020204030203" pitchFamily="34" charset="0"/>
            </a:endParaRPr>
          </a:p>
          <a:p>
            <a:endParaRPr lang="en-GB" sz="3600" b="1" dirty="0">
              <a:solidFill>
                <a:srgbClr val="FFFFFF"/>
              </a:solidFill>
              <a:latin typeface="Lato" panose="020F0502020204030203" pitchFamily="34" charset="0"/>
            </a:endParaRPr>
          </a:p>
          <a:p>
            <a:r>
              <a:rPr lang="en-GB" sz="3600" b="0" i="0" u="none" strike="noStrike" baseline="0" dirty="0">
                <a:solidFill>
                  <a:srgbClr val="FFFFFF"/>
                </a:solidFill>
                <a:latin typeface="Lato" panose="020F0502020204030203" pitchFamily="34" charset="0"/>
              </a:rPr>
              <a:t>	</a:t>
            </a:r>
          </a:p>
        </p:txBody>
      </p:sp>
      <p:pic>
        <p:nvPicPr>
          <p:cNvPr id="5" name="Picture 4">
            <a:extLst>
              <a:ext uri="{FF2B5EF4-FFF2-40B4-BE49-F238E27FC236}">
                <a16:creationId xmlns:a16="http://schemas.microsoft.com/office/drawing/2014/main" id="{2E400570-9508-4DE3-82D8-5F076B2F0824}"/>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1625027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691A54-32B6-4BCF-B87E-A5F712AD6F7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4000"/>
                    </a14:imgEffect>
                    <a14:imgEffect>
                      <a14:brightnessContrast bright="-17000" contrast="57000"/>
                    </a14:imgEffect>
                  </a14:imgLayer>
                </a14:imgProps>
              </a:ext>
            </a:extLst>
          </a:blip>
          <a:stretch>
            <a:fillRect/>
          </a:stretch>
        </p:blipFill>
        <p:spPr>
          <a:xfrm>
            <a:off x="2221230" y="764705"/>
            <a:ext cx="4871050" cy="6000956"/>
          </a:xfrm>
          <a:prstGeom prst="rect">
            <a:avLst/>
          </a:prstGeom>
        </p:spPr>
      </p:pic>
      <p:sp>
        <p:nvSpPr>
          <p:cNvPr id="6" name="Content Placeholder 3">
            <a:extLst>
              <a:ext uri="{FF2B5EF4-FFF2-40B4-BE49-F238E27FC236}">
                <a16:creationId xmlns:a16="http://schemas.microsoft.com/office/drawing/2014/main" id="{AEF417A4-8EE5-4480-90C0-D5F7F2C6C811}"/>
              </a:ext>
            </a:extLst>
          </p:cNvPr>
          <p:cNvSpPr>
            <a:spLocks noGrp="1"/>
          </p:cNvSpPr>
          <p:nvPr>
            <p:ph idx="1"/>
          </p:nvPr>
        </p:nvSpPr>
        <p:spPr>
          <a:xfrm>
            <a:off x="457200" y="188640"/>
            <a:ext cx="8229600" cy="720080"/>
          </a:xfrm>
        </p:spPr>
        <p:txBody>
          <a:bodyPr/>
          <a:lstStyle/>
          <a:p>
            <a:pPr marL="0" indent="0" algn="ctr">
              <a:buNone/>
            </a:pPr>
            <a:r>
              <a:rPr lang="en-GB" b="1" dirty="0"/>
              <a:t>Drug Classifications, Schedules and Types:</a:t>
            </a:r>
          </a:p>
        </p:txBody>
      </p:sp>
      <p:pic>
        <p:nvPicPr>
          <p:cNvPr id="4" name="Picture 3">
            <a:extLst>
              <a:ext uri="{FF2B5EF4-FFF2-40B4-BE49-F238E27FC236}">
                <a16:creationId xmlns:a16="http://schemas.microsoft.com/office/drawing/2014/main" id="{A60403AE-82B3-4325-8D2D-8A32472E5E1A}"/>
              </a:ext>
            </a:extLst>
          </p:cNvPr>
          <p:cNvPicPr>
            <a:picLocks noChangeAspect="1"/>
          </p:cNvPicPr>
          <p:nvPr/>
        </p:nvPicPr>
        <p:blipFill>
          <a:blip r:embed="rId5"/>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22315564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74AE5A-478C-4EDF-93D5-3943AE508AE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
                    </a14:imgEffect>
                    <a14:imgEffect>
                      <a14:brightnessContrast bright="-45000" contrast="100000"/>
                    </a14:imgEffect>
                  </a14:imgLayer>
                </a14:imgProps>
              </a:ext>
            </a:extLst>
          </a:blip>
          <a:stretch>
            <a:fillRect/>
          </a:stretch>
        </p:blipFill>
        <p:spPr>
          <a:xfrm>
            <a:off x="0" y="0"/>
            <a:ext cx="9144000" cy="6865494"/>
          </a:xfrm>
          <a:prstGeom prst="rect">
            <a:avLst/>
          </a:prstGeom>
        </p:spPr>
      </p:pic>
    </p:spTree>
    <p:custDataLst>
      <p:tags r:id="rId1"/>
    </p:custDataLst>
    <p:extLst>
      <p:ext uri="{BB962C8B-B14F-4D97-AF65-F5344CB8AC3E}">
        <p14:creationId xmlns:p14="http://schemas.microsoft.com/office/powerpoint/2010/main" val="3875378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lstStyle/>
          <a:p>
            <a:r>
              <a:rPr lang="en-GB" b="1" dirty="0">
                <a:solidFill>
                  <a:srgbClr val="FFFFFF"/>
                </a:solidFill>
              </a:rPr>
              <a:t>Drug Types &amp; Their Effects</a:t>
            </a:r>
          </a:p>
        </p:txBody>
      </p:sp>
      <p:sp>
        <p:nvSpPr>
          <p:cNvPr id="3" name="Content Placeholder 2"/>
          <p:cNvSpPr>
            <a:spLocks noGrp="1"/>
          </p:cNvSpPr>
          <p:nvPr>
            <p:ph idx="1"/>
          </p:nvPr>
        </p:nvSpPr>
        <p:spPr>
          <a:xfrm>
            <a:off x="323528" y="1052736"/>
            <a:ext cx="8568952" cy="936104"/>
          </a:xfrm>
        </p:spPr>
        <p:txBody>
          <a:bodyPr>
            <a:normAutofit fontScale="77500" lnSpcReduction="20000"/>
          </a:bodyPr>
          <a:lstStyle/>
          <a:p>
            <a:r>
              <a:rPr lang="en-GB" b="1" dirty="0"/>
              <a:t>Stimulants – stimulate the central nervous system  ‘uppers’</a:t>
            </a:r>
          </a:p>
          <a:p>
            <a:pPr marL="0" indent="0">
              <a:buNone/>
            </a:pPr>
            <a:r>
              <a:rPr lang="en-GB" sz="3000" i="1" dirty="0"/>
              <a:t>	</a:t>
            </a:r>
            <a:r>
              <a:rPr lang="en-GB" sz="3000" b="1" i="1" dirty="0">
                <a:solidFill>
                  <a:srgbClr val="FFFFFF"/>
                </a:solidFill>
              </a:rPr>
              <a:t>e.g. cocaine, amphetamines, caffeine</a:t>
            </a:r>
          </a:p>
          <a:p>
            <a:pPr marL="0" indent="0">
              <a:buNone/>
            </a:pPr>
            <a:endParaRPr lang="en-GB" sz="3000" i="1" dirty="0"/>
          </a:p>
          <a:p>
            <a:pPr marL="0" indent="0">
              <a:buNone/>
            </a:pPr>
            <a:endParaRPr lang="en-GB" sz="3000" b="1" i="1" dirty="0"/>
          </a:p>
          <a:p>
            <a:pPr marL="0" indent="0">
              <a:buNone/>
            </a:pPr>
            <a:endParaRPr lang="en-GB" dirty="0"/>
          </a:p>
        </p:txBody>
      </p:sp>
      <p:pic>
        <p:nvPicPr>
          <p:cNvPr id="4" name="Picture 3">
            <a:extLst>
              <a:ext uri="{FF2B5EF4-FFF2-40B4-BE49-F238E27FC236}">
                <a16:creationId xmlns:a16="http://schemas.microsoft.com/office/drawing/2014/main" id="{E1413913-60CA-4F0A-BA55-88DDC2354A3A}"/>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1369776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052736"/>
            <a:ext cx="8568952" cy="2592288"/>
          </a:xfrm>
        </p:spPr>
        <p:txBody>
          <a:bodyPr>
            <a:normAutofit fontScale="77500" lnSpcReduction="20000"/>
          </a:bodyPr>
          <a:lstStyle/>
          <a:p>
            <a:r>
              <a:rPr lang="en-GB" b="1" dirty="0"/>
              <a:t>Stimulants – stimulate the central nervous system  ‘uppers’</a:t>
            </a:r>
          </a:p>
          <a:p>
            <a:pPr marL="0" indent="0">
              <a:buNone/>
            </a:pPr>
            <a:r>
              <a:rPr lang="en-GB" sz="3000" i="1" dirty="0"/>
              <a:t>	</a:t>
            </a:r>
            <a:r>
              <a:rPr lang="en-GB" sz="3000" b="1" i="1" dirty="0">
                <a:solidFill>
                  <a:srgbClr val="FFFFFF"/>
                </a:solidFill>
              </a:rPr>
              <a:t>e.g. cocaine, amphetamines, caffeine</a:t>
            </a:r>
          </a:p>
          <a:p>
            <a:pPr marL="0" indent="0">
              <a:buNone/>
            </a:pPr>
            <a:endParaRPr lang="en-GB" sz="3000" i="1" dirty="0"/>
          </a:p>
          <a:p>
            <a:r>
              <a:rPr lang="en-GB" b="1" dirty="0">
                <a:solidFill>
                  <a:srgbClr val="FF438B"/>
                </a:solidFill>
              </a:rPr>
              <a:t>Depressants – depress the central nervous system ‘downers’</a:t>
            </a:r>
          </a:p>
          <a:p>
            <a:pPr marL="0" indent="0">
              <a:buNone/>
            </a:pPr>
            <a:r>
              <a:rPr lang="en-GB" sz="3000" b="1" i="1" dirty="0">
                <a:solidFill>
                  <a:srgbClr val="FFFFFF"/>
                </a:solidFill>
              </a:rPr>
              <a:t>	e.g. tranquilisers, alcohol, heroin (analgesics)</a:t>
            </a:r>
          </a:p>
          <a:p>
            <a:pPr marL="0" indent="0">
              <a:buNone/>
            </a:pPr>
            <a:endParaRPr lang="en-GB" sz="3000" i="1" dirty="0">
              <a:solidFill>
                <a:srgbClr val="FF438B"/>
              </a:solidFill>
            </a:endParaRPr>
          </a:p>
          <a:p>
            <a:pPr marL="0" indent="0">
              <a:buNone/>
            </a:pPr>
            <a:endParaRPr lang="en-GB" sz="3000" b="1" dirty="0">
              <a:solidFill>
                <a:srgbClr val="00FF00"/>
              </a:solidFill>
            </a:endParaRPr>
          </a:p>
          <a:p>
            <a:pPr marL="0" indent="0">
              <a:buNone/>
            </a:pPr>
            <a:endParaRPr lang="en-GB" sz="3000" b="1" i="1" dirty="0"/>
          </a:p>
          <a:p>
            <a:pPr marL="0" indent="0">
              <a:buNone/>
            </a:pPr>
            <a:endParaRPr lang="en-GB" dirty="0"/>
          </a:p>
        </p:txBody>
      </p:sp>
      <p:sp>
        <p:nvSpPr>
          <p:cNvPr id="6" name="Title 1">
            <a:extLst>
              <a:ext uri="{FF2B5EF4-FFF2-40B4-BE49-F238E27FC236}">
                <a16:creationId xmlns:a16="http://schemas.microsoft.com/office/drawing/2014/main" id="{4E41A779-5A44-4D15-BA39-87EFCAA476D8}"/>
              </a:ext>
            </a:extLst>
          </p:cNvPr>
          <p:cNvSpPr txBox="1">
            <a:spLocks/>
          </p:cNvSpPr>
          <p:nvPr/>
        </p:nvSpPr>
        <p:spPr>
          <a:xfrm>
            <a:off x="457200" y="116632"/>
            <a:ext cx="8229600"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a:ln>
                  <a:noFill/>
                </a:ln>
                <a:solidFill>
                  <a:srgbClr val="FFFFFF"/>
                </a:solidFill>
                <a:effectLst/>
                <a:uLnTx/>
                <a:uFillTx/>
                <a:latin typeface="Calibri"/>
                <a:ea typeface="+mj-ea"/>
                <a:cs typeface="+mj-cs"/>
              </a:rPr>
              <a:t>Drug Types &amp; Their Effects</a:t>
            </a:r>
            <a:endParaRPr kumimoji="0" lang="en-GB" sz="4400" b="1" i="0" u="none" strike="noStrike" kern="1200" cap="none" spc="0" normalizeH="0" baseline="0" noProof="0" dirty="0">
              <a:ln>
                <a:noFill/>
              </a:ln>
              <a:solidFill>
                <a:srgbClr val="FFFFFF"/>
              </a:solidFill>
              <a:effectLst/>
              <a:uLnTx/>
              <a:uFillTx/>
              <a:latin typeface="Calibri"/>
              <a:ea typeface="+mj-ea"/>
              <a:cs typeface="+mj-cs"/>
            </a:endParaRPr>
          </a:p>
        </p:txBody>
      </p:sp>
      <p:pic>
        <p:nvPicPr>
          <p:cNvPr id="4" name="Picture 3">
            <a:extLst>
              <a:ext uri="{FF2B5EF4-FFF2-40B4-BE49-F238E27FC236}">
                <a16:creationId xmlns:a16="http://schemas.microsoft.com/office/drawing/2014/main" id="{A98C15AE-F32C-4BF8-8667-E5D6B408093F}"/>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40248662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052736"/>
            <a:ext cx="8568952" cy="3456384"/>
          </a:xfrm>
        </p:spPr>
        <p:txBody>
          <a:bodyPr>
            <a:normAutofit fontScale="77500" lnSpcReduction="20000"/>
          </a:bodyPr>
          <a:lstStyle/>
          <a:p>
            <a:r>
              <a:rPr lang="en-GB" b="1" dirty="0"/>
              <a:t>Stimulants – stimulate the central nervous system  ‘uppers’</a:t>
            </a:r>
          </a:p>
          <a:p>
            <a:pPr marL="0" indent="0">
              <a:buNone/>
            </a:pPr>
            <a:r>
              <a:rPr lang="en-GB" sz="3000" i="1" dirty="0"/>
              <a:t>	</a:t>
            </a:r>
            <a:r>
              <a:rPr lang="en-GB" sz="3000" b="1" i="1" dirty="0">
                <a:solidFill>
                  <a:srgbClr val="FFFFFF"/>
                </a:solidFill>
              </a:rPr>
              <a:t>e.g. cocaine, amphetamines, caffeine</a:t>
            </a:r>
          </a:p>
          <a:p>
            <a:pPr marL="0" indent="0">
              <a:buNone/>
            </a:pPr>
            <a:endParaRPr lang="en-GB" sz="3000" i="1" dirty="0"/>
          </a:p>
          <a:p>
            <a:r>
              <a:rPr lang="en-GB" b="1" dirty="0">
                <a:solidFill>
                  <a:srgbClr val="FF438B"/>
                </a:solidFill>
              </a:rPr>
              <a:t>Depressants – depress the central nervous system ‘downers’</a:t>
            </a:r>
          </a:p>
          <a:p>
            <a:pPr marL="0" indent="0">
              <a:buNone/>
            </a:pPr>
            <a:r>
              <a:rPr lang="en-GB" sz="3000" b="1" i="1" dirty="0">
                <a:solidFill>
                  <a:srgbClr val="FFFFFF"/>
                </a:solidFill>
              </a:rPr>
              <a:t>	e.g. tranquilisers, alcohol, heroin (analgesics)</a:t>
            </a:r>
          </a:p>
          <a:p>
            <a:pPr marL="0" indent="0">
              <a:buNone/>
            </a:pPr>
            <a:endParaRPr lang="en-GB" sz="3000" i="1" dirty="0">
              <a:solidFill>
                <a:srgbClr val="FF438B"/>
              </a:solidFill>
            </a:endParaRPr>
          </a:p>
          <a:p>
            <a:r>
              <a:rPr lang="en-GB" b="1" dirty="0">
                <a:solidFill>
                  <a:srgbClr val="00FF00"/>
                </a:solidFill>
              </a:rPr>
              <a:t>Psychedelics -Perceptual alteration / Halucinogens </a:t>
            </a:r>
          </a:p>
          <a:p>
            <a:pPr marL="0" indent="0">
              <a:buNone/>
            </a:pPr>
            <a:r>
              <a:rPr lang="en-GB" sz="3000" b="1" i="1" dirty="0">
                <a:solidFill>
                  <a:srgbClr val="FFFFFF"/>
                </a:solidFill>
              </a:rPr>
              <a:t>	e.g. LSD, psychedelic mushrooms</a:t>
            </a:r>
          </a:p>
          <a:p>
            <a:pPr marL="0" indent="0">
              <a:buNone/>
            </a:pPr>
            <a:endParaRPr lang="en-GB" sz="3000" b="1" dirty="0">
              <a:solidFill>
                <a:srgbClr val="00FF00"/>
              </a:solidFill>
            </a:endParaRPr>
          </a:p>
          <a:p>
            <a:pPr marL="0" indent="0">
              <a:buNone/>
            </a:pPr>
            <a:endParaRPr lang="en-GB" sz="3000" b="1" i="1" dirty="0"/>
          </a:p>
          <a:p>
            <a:pPr marL="0" indent="0">
              <a:buNone/>
            </a:pPr>
            <a:endParaRPr lang="en-GB" dirty="0"/>
          </a:p>
        </p:txBody>
      </p:sp>
      <p:sp>
        <p:nvSpPr>
          <p:cNvPr id="6" name="Title 1">
            <a:extLst>
              <a:ext uri="{FF2B5EF4-FFF2-40B4-BE49-F238E27FC236}">
                <a16:creationId xmlns:a16="http://schemas.microsoft.com/office/drawing/2014/main" id="{9895A166-CF7E-4E4A-BFE6-579CBCF29A48}"/>
              </a:ext>
            </a:extLst>
          </p:cNvPr>
          <p:cNvSpPr>
            <a:spLocks noGrp="1"/>
          </p:cNvSpPr>
          <p:nvPr>
            <p:ph type="title"/>
          </p:nvPr>
        </p:nvSpPr>
        <p:spPr>
          <a:xfrm>
            <a:off x="457200" y="116632"/>
            <a:ext cx="8229600" cy="936104"/>
          </a:xfrm>
        </p:spPr>
        <p:txBody>
          <a:bodyPr/>
          <a:lstStyle/>
          <a:p>
            <a:r>
              <a:rPr lang="en-GB" b="1" dirty="0">
                <a:solidFill>
                  <a:srgbClr val="FFFFFF"/>
                </a:solidFill>
              </a:rPr>
              <a:t>Drug Types &amp; Their Effects</a:t>
            </a:r>
          </a:p>
        </p:txBody>
      </p:sp>
      <p:pic>
        <p:nvPicPr>
          <p:cNvPr id="4" name="Picture 3">
            <a:extLst>
              <a:ext uri="{FF2B5EF4-FFF2-40B4-BE49-F238E27FC236}">
                <a16:creationId xmlns:a16="http://schemas.microsoft.com/office/drawing/2014/main" id="{5DCA5382-73D9-4FA0-82E7-3AB15AAF5229}"/>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24114566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052736"/>
            <a:ext cx="8568952" cy="5530626"/>
          </a:xfrm>
        </p:spPr>
        <p:txBody>
          <a:bodyPr>
            <a:normAutofit fontScale="77500" lnSpcReduction="20000"/>
          </a:bodyPr>
          <a:lstStyle/>
          <a:p>
            <a:r>
              <a:rPr lang="en-GB" b="1" dirty="0"/>
              <a:t>Stimulants – stimulate the central nervous system  ‘uppers’</a:t>
            </a:r>
          </a:p>
          <a:p>
            <a:pPr marL="0" indent="0">
              <a:buNone/>
            </a:pPr>
            <a:r>
              <a:rPr lang="en-GB" sz="3000" i="1" dirty="0"/>
              <a:t>	</a:t>
            </a:r>
            <a:r>
              <a:rPr lang="en-GB" sz="3000" b="1" i="1" dirty="0">
                <a:solidFill>
                  <a:srgbClr val="FFFFFF"/>
                </a:solidFill>
              </a:rPr>
              <a:t>e.g. cocaine, amphetamines, caffeine</a:t>
            </a:r>
          </a:p>
          <a:p>
            <a:pPr marL="0" indent="0">
              <a:buNone/>
            </a:pPr>
            <a:endParaRPr lang="en-GB" sz="3000" i="1" dirty="0"/>
          </a:p>
          <a:p>
            <a:r>
              <a:rPr lang="en-GB" b="1" dirty="0">
                <a:solidFill>
                  <a:srgbClr val="FF438B"/>
                </a:solidFill>
              </a:rPr>
              <a:t>Depressants – depress the central nervous system ‘downers’</a:t>
            </a:r>
          </a:p>
          <a:p>
            <a:pPr marL="0" indent="0">
              <a:buNone/>
            </a:pPr>
            <a:r>
              <a:rPr lang="en-GB" sz="3000" b="1" i="1" dirty="0">
                <a:solidFill>
                  <a:srgbClr val="FFFFFF"/>
                </a:solidFill>
              </a:rPr>
              <a:t>	e.g. tranquilisers, alcohol, heroin (analgesics)</a:t>
            </a:r>
          </a:p>
          <a:p>
            <a:pPr marL="0" indent="0">
              <a:buNone/>
            </a:pPr>
            <a:endParaRPr lang="en-GB" sz="3000" i="1" dirty="0">
              <a:solidFill>
                <a:srgbClr val="FF438B"/>
              </a:solidFill>
            </a:endParaRPr>
          </a:p>
          <a:p>
            <a:r>
              <a:rPr lang="en-GB" b="1" dirty="0">
                <a:solidFill>
                  <a:srgbClr val="00FF00"/>
                </a:solidFill>
              </a:rPr>
              <a:t>Psychedelics -Perceptual alteration / Halucinogens </a:t>
            </a:r>
          </a:p>
          <a:p>
            <a:pPr marL="0" indent="0">
              <a:buNone/>
            </a:pPr>
            <a:r>
              <a:rPr lang="en-GB" sz="3000" b="1" i="1" dirty="0">
                <a:solidFill>
                  <a:srgbClr val="FFFFFF"/>
                </a:solidFill>
              </a:rPr>
              <a:t>	e.g. LSD, psychedelic mushrooms</a:t>
            </a:r>
          </a:p>
          <a:p>
            <a:pPr marL="0" indent="0">
              <a:buNone/>
            </a:pPr>
            <a:endParaRPr lang="en-GB" sz="3000" i="1" dirty="0"/>
          </a:p>
          <a:p>
            <a:r>
              <a:rPr lang="en-GB" sz="3000" b="1" dirty="0"/>
              <a:t>Cannabinoids</a:t>
            </a:r>
          </a:p>
          <a:p>
            <a:endParaRPr lang="en-GB" sz="3000" b="1" i="1" dirty="0"/>
          </a:p>
          <a:p>
            <a:r>
              <a:rPr lang="en-GB" sz="3000" b="1" dirty="0">
                <a:solidFill>
                  <a:srgbClr val="FF438B"/>
                </a:solidFill>
              </a:rPr>
              <a:t>Volatile substances </a:t>
            </a:r>
            <a:endParaRPr lang="en-GB" sz="3000" dirty="0">
              <a:solidFill>
                <a:srgbClr val="FF438B"/>
              </a:solidFill>
            </a:endParaRPr>
          </a:p>
          <a:p>
            <a:pPr marL="0" indent="0">
              <a:buNone/>
            </a:pPr>
            <a:r>
              <a:rPr lang="en-GB" sz="3000" b="1" i="1" dirty="0">
                <a:solidFill>
                  <a:srgbClr val="FFFFFF"/>
                </a:solidFill>
              </a:rPr>
              <a:t>	e.g. glue and solvents</a:t>
            </a:r>
          </a:p>
          <a:p>
            <a:endParaRPr lang="en-GB" sz="3000" b="1" i="1" dirty="0"/>
          </a:p>
          <a:p>
            <a:r>
              <a:rPr lang="en-GB" sz="3000" b="1" dirty="0">
                <a:solidFill>
                  <a:srgbClr val="00FF00"/>
                </a:solidFill>
              </a:rPr>
              <a:t>Others</a:t>
            </a:r>
          </a:p>
          <a:p>
            <a:pPr marL="0" indent="0">
              <a:buNone/>
            </a:pPr>
            <a:endParaRPr lang="en-GB" sz="3000" b="1" i="1" dirty="0"/>
          </a:p>
          <a:p>
            <a:pPr marL="0" indent="0">
              <a:buNone/>
            </a:pPr>
            <a:endParaRPr lang="en-GB" dirty="0"/>
          </a:p>
        </p:txBody>
      </p:sp>
      <p:sp>
        <p:nvSpPr>
          <p:cNvPr id="6" name="Title 1">
            <a:extLst>
              <a:ext uri="{FF2B5EF4-FFF2-40B4-BE49-F238E27FC236}">
                <a16:creationId xmlns:a16="http://schemas.microsoft.com/office/drawing/2014/main" id="{8FEEF9AF-6102-4183-9112-43AD1B2EFC28}"/>
              </a:ext>
            </a:extLst>
          </p:cNvPr>
          <p:cNvSpPr>
            <a:spLocks noGrp="1"/>
          </p:cNvSpPr>
          <p:nvPr>
            <p:ph type="title"/>
          </p:nvPr>
        </p:nvSpPr>
        <p:spPr>
          <a:xfrm>
            <a:off x="457200" y="116632"/>
            <a:ext cx="8229600" cy="936104"/>
          </a:xfrm>
        </p:spPr>
        <p:txBody>
          <a:bodyPr/>
          <a:lstStyle/>
          <a:p>
            <a:r>
              <a:rPr lang="en-GB" b="1" dirty="0">
                <a:solidFill>
                  <a:srgbClr val="FFFFFF"/>
                </a:solidFill>
              </a:rPr>
              <a:t>Drug Types &amp; Their Effects</a:t>
            </a:r>
          </a:p>
        </p:txBody>
      </p:sp>
      <p:sp>
        <p:nvSpPr>
          <p:cNvPr id="2" name="TextBox 1">
            <a:extLst>
              <a:ext uri="{FF2B5EF4-FFF2-40B4-BE49-F238E27FC236}">
                <a16:creationId xmlns:a16="http://schemas.microsoft.com/office/drawing/2014/main" id="{11FE1D64-148A-4347-B4C3-240C097AAC23}"/>
              </a:ext>
            </a:extLst>
          </p:cNvPr>
          <p:cNvSpPr txBox="1"/>
          <p:nvPr/>
        </p:nvSpPr>
        <p:spPr>
          <a:xfrm>
            <a:off x="6368792" y="5414547"/>
            <a:ext cx="2494594"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00"/>
                </a:solidFill>
                <a:effectLst/>
                <a:uLnTx/>
                <a:uFillTx/>
                <a:latin typeface="Calibri"/>
                <a:ea typeface="+mn-ea"/>
                <a:cs typeface="+mn-cs"/>
              </a:rPr>
              <a:t>Treatment to help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00"/>
                </a:solidFill>
                <a:effectLst/>
                <a:uLnTx/>
                <a:uFillTx/>
                <a:latin typeface="Calibri"/>
                <a:ea typeface="+mn-ea"/>
                <a:cs typeface="+mn-cs"/>
              </a:rPr>
              <a:t>people to address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00"/>
                </a:solidFill>
                <a:effectLst/>
                <a:uLnTx/>
                <a:uFillTx/>
                <a:latin typeface="Calibri"/>
                <a:ea typeface="+mn-ea"/>
                <a:cs typeface="+mn-cs"/>
              </a:rPr>
              <a:t>different drugs within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00"/>
                </a:solidFill>
                <a:effectLst/>
                <a:uLnTx/>
                <a:uFillTx/>
                <a:latin typeface="Calibri"/>
                <a:ea typeface="+mn-ea"/>
                <a:cs typeface="+mn-cs"/>
              </a:rPr>
              <a:t>each type will be similar</a:t>
            </a:r>
          </a:p>
        </p:txBody>
      </p:sp>
    </p:spTree>
    <p:custDataLst>
      <p:tags r:id="rId1"/>
    </p:custDataLst>
    <p:extLst>
      <p:ext uri="{BB962C8B-B14F-4D97-AF65-F5344CB8AC3E}">
        <p14:creationId xmlns:p14="http://schemas.microsoft.com/office/powerpoint/2010/main" val="4094246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3"/>
            <a:ext cx="7772400" cy="936104"/>
          </a:xfrm>
        </p:spPr>
        <p:txBody>
          <a:bodyPr/>
          <a:lstStyle/>
          <a:p>
            <a:r>
              <a:rPr lang="en-GB" dirty="0">
                <a:latin typeface="Verdana" panose="020B0604030504040204" pitchFamily="34" charset="0"/>
                <a:ea typeface="Verdana" panose="020B0604030504040204" pitchFamily="34" charset="0"/>
                <a:cs typeface="Verdana" panose="020B0604030504040204" pitchFamily="34" charset="0"/>
              </a:rPr>
              <a:t>Amphetamines</a:t>
            </a:r>
          </a:p>
        </p:txBody>
      </p:sp>
      <p:pic>
        <p:nvPicPr>
          <p:cNvPr id="5" name="Picture 4">
            <a:extLst>
              <a:ext uri="{FF2B5EF4-FFF2-40B4-BE49-F238E27FC236}">
                <a16:creationId xmlns:a16="http://schemas.microsoft.com/office/drawing/2014/main" id="{BEBE4F22-8B2F-411F-ADE5-0AC527F07C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2187" y="2731945"/>
            <a:ext cx="2583991" cy="1890889"/>
          </a:xfrm>
          <a:prstGeom prst="rect">
            <a:avLst/>
          </a:prstGeom>
        </p:spPr>
      </p:pic>
      <p:sp>
        <p:nvSpPr>
          <p:cNvPr id="6" name="TextBox 5">
            <a:extLst>
              <a:ext uri="{FF2B5EF4-FFF2-40B4-BE49-F238E27FC236}">
                <a16:creationId xmlns:a16="http://schemas.microsoft.com/office/drawing/2014/main" id="{C5D58615-11CD-403A-874D-FDC66F3EDFC8}"/>
              </a:ext>
            </a:extLst>
          </p:cNvPr>
          <p:cNvSpPr txBox="1"/>
          <p:nvPr/>
        </p:nvSpPr>
        <p:spPr>
          <a:xfrm>
            <a:off x="3032045" y="1087082"/>
            <a:ext cx="3166120" cy="1200329"/>
          </a:xfrm>
          <a:prstGeom prst="rect">
            <a:avLst/>
          </a:prstGeom>
          <a:noFill/>
          <a:ln>
            <a:solidFill>
              <a:srgbClr val="FFFF00"/>
            </a:solidFill>
          </a:ln>
        </p:spPr>
        <p:txBody>
          <a:bodyPr wrap="square" rtlCol="0">
            <a:spAutoFit/>
          </a:bodyPr>
          <a:lstStyle/>
          <a:p>
            <a:r>
              <a:rPr lang="en-GB" b="1" dirty="0">
                <a:solidFill>
                  <a:srgbClr val="FFFF00"/>
                </a:solidFill>
              </a:rPr>
              <a:t>AKA: Amphetamine</a:t>
            </a:r>
            <a:r>
              <a:rPr lang="en-GB" dirty="0">
                <a:solidFill>
                  <a:srgbClr val="FFFF00"/>
                </a:solidFill>
              </a:rPr>
              <a:t>: </a:t>
            </a:r>
            <a:r>
              <a:rPr lang="en-GB" dirty="0">
                <a:solidFill>
                  <a:srgbClr val="FFFFFF"/>
                </a:solidFill>
              </a:rPr>
              <a:t>speed, whizz, billy, </a:t>
            </a:r>
            <a:r>
              <a:rPr lang="en-GB" dirty="0" err="1">
                <a:solidFill>
                  <a:srgbClr val="FFFFFF"/>
                </a:solidFill>
              </a:rPr>
              <a:t>sulph</a:t>
            </a:r>
            <a:r>
              <a:rPr lang="en-GB" dirty="0">
                <a:solidFill>
                  <a:srgbClr val="FFFFFF"/>
                </a:solidFill>
              </a:rPr>
              <a:t>, base</a:t>
            </a:r>
          </a:p>
          <a:p>
            <a:r>
              <a:rPr lang="en-GB" b="1" dirty="0">
                <a:solidFill>
                  <a:srgbClr val="FFFF00"/>
                </a:solidFill>
              </a:rPr>
              <a:t>Methamphetamine</a:t>
            </a:r>
            <a:r>
              <a:rPr lang="en-GB" b="1" dirty="0">
                <a:solidFill>
                  <a:srgbClr val="FFFFFF"/>
                </a:solidFill>
              </a:rPr>
              <a:t>:</a:t>
            </a:r>
            <a:r>
              <a:rPr lang="en-GB" dirty="0">
                <a:solidFill>
                  <a:srgbClr val="FFFFFF"/>
                </a:solidFill>
              </a:rPr>
              <a:t> ice, glass, shard, meth, </a:t>
            </a:r>
            <a:r>
              <a:rPr lang="en-GB" dirty="0" err="1">
                <a:solidFill>
                  <a:srgbClr val="FFFFFF"/>
                </a:solidFill>
              </a:rPr>
              <a:t>tina</a:t>
            </a:r>
            <a:r>
              <a:rPr lang="en-GB" dirty="0">
                <a:solidFill>
                  <a:srgbClr val="FFFFFF"/>
                </a:solidFill>
              </a:rPr>
              <a:t>, crank</a:t>
            </a:r>
          </a:p>
        </p:txBody>
      </p:sp>
      <p:sp>
        <p:nvSpPr>
          <p:cNvPr id="8" name="TextBox 7">
            <a:extLst>
              <a:ext uri="{FF2B5EF4-FFF2-40B4-BE49-F238E27FC236}">
                <a16:creationId xmlns:a16="http://schemas.microsoft.com/office/drawing/2014/main" id="{37506D87-8C3B-4ED0-B4E0-F8C2CC78F501}"/>
              </a:ext>
            </a:extLst>
          </p:cNvPr>
          <p:cNvSpPr txBox="1"/>
          <p:nvPr/>
        </p:nvSpPr>
        <p:spPr>
          <a:xfrm>
            <a:off x="482321" y="2991893"/>
            <a:ext cx="2715720" cy="923330"/>
          </a:xfrm>
          <a:prstGeom prst="rect">
            <a:avLst/>
          </a:prstGeom>
          <a:noFill/>
          <a:ln>
            <a:solidFill>
              <a:srgbClr val="FFFF00"/>
            </a:solidFill>
          </a:ln>
        </p:spPr>
        <p:txBody>
          <a:bodyPr wrap="square" rtlCol="0">
            <a:spAutoFit/>
          </a:bodyPr>
          <a:lstStyle/>
          <a:p>
            <a:r>
              <a:rPr lang="en-GB" b="1" dirty="0">
                <a:solidFill>
                  <a:srgbClr val="FFFF00"/>
                </a:solidFill>
              </a:rPr>
              <a:t>Popularity:</a:t>
            </a:r>
            <a:r>
              <a:rPr lang="en-GB" dirty="0">
                <a:solidFill>
                  <a:srgbClr val="FFFF00"/>
                </a:solidFill>
              </a:rPr>
              <a:t> </a:t>
            </a:r>
            <a:r>
              <a:rPr lang="en-GB" dirty="0">
                <a:solidFill>
                  <a:srgbClr val="FFFFFF"/>
                </a:solidFill>
              </a:rPr>
              <a:t>4.6% of 16-24 year olds April 2019 to March 2020 </a:t>
            </a:r>
          </a:p>
        </p:txBody>
      </p:sp>
      <p:sp>
        <p:nvSpPr>
          <p:cNvPr id="9" name="TextBox 8">
            <a:extLst>
              <a:ext uri="{FF2B5EF4-FFF2-40B4-BE49-F238E27FC236}">
                <a16:creationId xmlns:a16="http://schemas.microsoft.com/office/drawing/2014/main" id="{8136A644-413A-471F-BABA-D4DFB3E7F1D5}"/>
              </a:ext>
            </a:extLst>
          </p:cNvPr>
          <p:cNvSpPr txBox="1"/>
          <p:nvPr/>
        </p:nvSpPr>
        <p:spPr>
          <a:xfrm>
            <a:off x="497625" y="1108913"/>
            <a:ext cx="2298661" cy="1754326"/>
          </a:xfrm>
          <a:prstGeom prst="rect">
            <a:avLst/>
          </a:prstGeom>
          <a:noFill/>
          <a:ln>
            <a:solidFill>
              <a:srgbClr val="FFFF00"/>
            </a:solidFill>
          </a:ln>
        </p:spPr>
        <p:txBody>
          <a:bodyPr wrap="square" rtlCol="0">
            <a:spAutoFit/>
          </a:bodyPr>
          <a:lstStyle/>
          <a:p>
            <a:r>
              <a:rPr lang="en-GB" b="1" dirty="0">
                <a:solidFill>
                  <a:srgbClr val="FFFF00"/>
                </a:solidFill>
              </a:rPr>
              <a:t>Method of use: </a:t>
            </a:r>
          </a:p>
          <a:p>
            <a:r>
              <a:rPr lang="en-GB" b="1" dirty="0">
                <a:solidFill>
                  <a:srgbClr val="FFFF00"/>
                </a:solidFill>
              </a:rPr>
              <a:t>Sulphate</a:t>
            </a:r>
            <a:r>
              <a:rPr lang="en-GB" dirty="0">
                <a:solidFill>
                  <a:srgbClr val="FFFF00"/>
                </a:solidFill>
              </a:rPr>
              <a:t>: </a:t>
            </a:r>
            <a:r>
              <a:rPr lang="en-GB" dirty="0">
                <a:solidFill>
                  <a:srgbClr val="FFFFFF"/>
                </a:solidFill>
              </a:rPr>
              <a:t>snorted, rubbed on gums, IV, swallowed</a:t>
            </a:r>
          </a:p>
          <a:p>
            <a:r>
              <a:rPr lang="en-GB" b="1" dirty="0">
                <a:solidFill>
                  <a:srgbClr val="FFFFFF"/>
                </a:solidFill>
              </a:rPr>
              <a:t>Ice/Base</a:t>
            </a:r>
            <a:r>
              <a:rPr lang="en-GB" dirty="0">
                <a:solidFill>
                  <a:srgbClr val="FFFFFF"/>
                </a:solidFill>
              </a:rPr>
              <a:t>: smoked, swallowed, IV</a:t>
            </a:r>
          </a:p>
        </p:txBody>
      </p:sp>
      <p:sp>
        <p:nvSpPr>
          <p:cNvPr id="10" name="TextBox 9">
            <a:extLst>
              <a:ext uri="{FF2B5EF4-FFF2-40B4-BE49-F238E27FC236}">
                <a16:creationId xmlns:a16="http://schemas.microsoft.com/office/drawing/2014/main" id="{94CCFF5E-396F-4CBB-B3AE-AD53533C427E}"/>
              </a:ext>
            </a:extLst>
          </p:cNvPr>
          <p:cNvSpPr txBox="1"/>
          <p:nvPr/>
        </p:nvSpPr>
        <p:spPr>
          <a:xfrm>
            <a:off x="539220" y="4005064"/>
            <a:ext cx="1941984" cy="923330"/>
          </a:xfrm>
          <a:prstGeom prst="rect">
            <a:avLst/>
          </a:prstGeom>
          <a:noFill/>
          <a:ln>
            <a:solidFill>
              <a:srgbClr val="FFFF00"/>
            </a:solidFill>
          </a:ln>
        </p:spPr>
        <p:txBody>
          <a:bodyPr wrap="square" rtlCol="0">
            <a:spAutoFit/>
          </a:bodyPr>
          <a:lstStyle/>
          <a:p>
            <a:r>
              <a:rPr lang="en-GB" b="1" dirty="0">
                <a:solidFill>
                  <a:srgbClr val="FFFF00"/>
                </a:solidFill>
              </a:rPr>
              <a:t>Duration</a:t>
            </a:r>
            <a:r>
              <a:rPr lang="en-GB" dirty="0">
                <a:solidFill>
                  <a:srgbClr val="FFFF00"/>
                </a:solidFill>
              </a:rPr>
              <a:t>: </a:t>
            </a:r>
          </a:p>
          <a:p>
            <a:r>
              <a:rPr lang="en-GB" dirty="0">
                <a:solidFill>
                  <a:srgbClr val="FFFFFF"/>
                </a:solidFill>
              </a:rPr>
              <a:t>Speed 2-3hr</a:t>
            </a:r>
          </a:p>
          <a:p>
            <a:r>
              <a:rPr lang="en-GB" dirty="0">
                <a:solidFill>
                  <a:srgbClr val="FFFFFF"/>
                </a:solidFill>
              </a:rPr>
              <a:t>Ice 12-24hr</a:t>
            </a:r>
          </a:p>
        </p:txBody>
      </p:sp>
      <p:sp>
        <p:nvSpPr>
          <p:cNvPr id="11" name="TextBox 10">
            <a:extLst>
              <a:ext uri="{FF2B5EF4-FFF2-40B4-BE49-F238E27FC236}">
                <a16:creationId xmlns:a16="http://schemas.microsoft.com/office/drawing/2014/main" id="{712CA30B-445F-40CB-AB0D-2CC1A925F296}"/>
              </a:ext>
            </a:extLst>
          </p:cNvPr>
          <p:cNvSpPr txBox="1"/>
          <p:nvPr/>
        </p:nvSpPr>
        <p:spPr>
          <a:xfrm>
            <a:off x="497625" y="5067368"/>
            <a:ext cx="3074562" cy="1477328"/>
          </a:xfrm>
          <a:prstGeom prst="rect">
            <a:avLst/>
          </a:prstGeom>
          <a:noFill/>
          <a:ln>
            <a:solidFill>
              <a:srgbClr val="FFFF00"/>
            </a:solidFill>
          </a:ln>
        </p:spPr>
        <p:txBody>
          <a:bodyPr wrap="square" rtlCol="0">
            <a:spAutoFit/>
          </a:bodyPr>
          <a:lstStyle/>
          <a:p>
            <a:r>
              <a:rPr lang="en-GB" b="1" dirty="0">
                <a:solidFill>
                  <a:srgbClr val="FFFF00"/>
                </a:solidFill>
              </a:rPr>
              <a:t>Effects</a:t>
            </a:r>
            <a:r>
              <a:rPr lang="en-GB" dirty="0">
                <a:solidFill>
                  <a:srgbClr val="FFFF00"/>
                </a:solidFill>
              </a:rPr>
              <a:t>: </a:t>
            </a:r>
          </a:p>
          <a:p>
            <a:r>
              <a:rPr lang="en-GB" b="1" dirty="0">
                <a:solidFill>
                  <a:srgbClr val="FFFFFF"/>
                </a:solidFill>
              </a:rPr>
              <a:t>+</a:t>
            </a:r>
            <a:r>
              <a:rPr lang="en-GB" b="1" dirty="0" err="1">
                <a:solidFill>
                  <a:srgbClr val="FFFFFF"/>
                </a:solidFill>
              </a:rPr>
              <a:t>ve</a:t>
            </a:r>
            <a:r>
              <a:rPr lang="en-GB" dirty="0">
                <a:solidFill>
                  <a:srgbClr val="FFFFFF"/>
                </a:solidFill>
              </a:rPr>
              <a:t>: alert, energetic, awake, confident, less appetite, talkative</a:t>
            </a:r>
          </a:p>
          <a:p>
            <a:r>
              <a:rPr lang="en-GB" b="1" dirty="0">
                <a:solidFill>
                  <a:srgbClr val="FFFFFF"/>
                </a:solidFill>
              </a:rPr>
              <a:t>-</a:t>
            </a:r>
            <a:r>
              <a:rPr lang="en-GB" b="1" dirty="0" err="1">
                <a:solidFill>
                  <a:srgbClr val="FFFFFF"/>
                </a:solidFill>
              </a:rPr>
              <a:t>ve</a:t>
            </a:r>
            <a:r>
              <a:rPr lang="en-GB" dirty="0">
                <a:solidFill>
                  <a:srgbClr val="FFFFFF"/>
                </a:solidFill>
              </a:rPr>
              <a:t>: anxiety, paranoia, nausea</a:t>
            </a:r>
          </a:p>
        </p:txBody>
      </p:sp>
      <p:sp>
        <p:nvSpPr>
          <p:cNvPr id="12" name="TextBox 11">
            <a:extLst>
              <a:ext uri="{FF2B5EF4-FFF2-40B4-BE49-F238E27FC236}">
                <a16:creationId xmlns:a16="http://schemas.microsoft.com/office/drawing/2014/main" id="{58663F6B-650C-4A7A-8F10-FD04691FE38F}"/>
              </a:ext>
            </a:extLst>
          </p:cNvPr>
          <p:cNvSpPr txBox="1"/>
          <p:nvPr/>
        </p:nvSpPr>
        <p:spPr>
          <a:xfrm>
            <a:off x="6389995" y="1046516"/>
            <a:ext cx="2388233" cy="1477328"/>
          </a:xfrm>
          <a:prstGeom prst="rect">
            <a:avLst/>
          </a:prstGeom>
          <a:noFill/>
          <a:ln>
            <a:solidFill>
              <a:srgbClr val="FFFF00"/>
            </a:solidFill>
          </a:ln>
        </p:spPr>
        <p:txBody>
          <a:bodyPr wrap="square" rtlCol="0">
            <a:spAutoFit/>
          </a:bodyPr>
          <a:lstStyle/>
          <a:p>
            <a:r>
              <a:rPr lang="en-GB" b="1" dirty="0">
                <a:solidFill>
                  <a:srgbClr val="FFFF00"/>
                </a:solidFill>
              </a:rPr>
              <a:t>Law</a:t>
            </a:r>
            <a:r>
              <a:rPr lang="en-GB" dirty="0">
                <a:solidFill>
                  <a:srgbClr val="FFFF00"/>
                </a:solidFill>
              </a:rPr>
              <a:t>: </a:t>
            </a:r>
          </a:p>
          <a:p>
            <a:r>
              <a:rPr lang="en-GB" b="1" dirty="0">
                <a:solidFill>
                  <a:srgbClr val="FFFF00"/>
                </a:solidFill>
              </a:rPr>
              <a:t>Amphetamine</a:t>
            </a:r>
            <a:r>
              <a:rPr lang="en-GB" dirty="0">
                <a:solidFill>
                  <a:srgbClr val="FFFF00"/>
                </a:solidFill>
              </a:rPr>
              <a:t>: </a:t>
            </a:r>
            <a:r>
              <a:rPr lang="en-GB" dirty="0">
                <a:solidFill>
                  <a:srgbClr val="FFFFFF"/>
                </a:solidFill>
              </a:rPr>
              <a:t>Class B, schedule 2</a:t>
            </a:r>
            <a:endParaRPr lang="en-GB" dirty="0">
              <a:solidFill>
                <a:srgbClr val="FFFF00"/>
              </a:solidFill>
            </a:endParaRPr>
          </a:p>
          <a:p>
            <a:r>
              <a:rPr lang="en-GB" b="1" dirty="0">
                <a:solidFill>
                  <a:srgbClr val="FFFF00"/>
                </a:solidFill>
              </a:rPr>
              <a:t>Methamphetamine</a:t>
            </a:r>
            <a:r>
              <a:rPr lang="en-GB" dirty="0">
                <a:solidFill>
                  <a:srgbClr val="FFFF00"/>
                </a:solidFill>
              </a:rPr>
              <a:t>: </a:t>
            </a:r>
            <a:r>
              <a:rPr lang="en-GB" dirty="0">
                <a:solidFill>
                  <a:srgbClr val="FFFFFF"/>
                </a:solidFill>
              </a:rPr>
              <a:t>Class A, schedule 2</a:t>
            </a:r>
            <a:endParaRPr lang="en-GB" dirty="0">
              <a:solidFill>
                <a:srgbClr val="FFFF00"/>
              </a:solidFill>
            </a:endParaRPr>
          </a:p>
        </p:txBody>
      </p:sp>
      <p:sp>
        <p:nvSpPr>
          <p:cNvPr id="13" name="TextBox 12">
            <a:extLst>
              <a:ext uri="{FF2B5EF4-FFF2-40B4-BE49-F238E27FC236}">
                <a16:creationId xmlns:a16="http://schemas.microsoft.com/office/drawing/2014/main" id="{5E6412A3-D265-4DFE-BCD9-778C6A9B38C1}"/>
              </a:ext>
            </a:extLst>
          </p:cNvPr>
          <p:cNvSpPr txBox="1"/>
          <p:nvPr/>
        </p:nvSpPr>
        <p:spPr>
          <a:xfrm>
            <a:off x="6822300" y="2754059"/>
            <a:ext cx="1635900" cy="923330"/>
          </a:xfrm>
          <a:prstGeom prst="rect">
            <a:avLst/>
          </a:prstGeom>
          <a:noFill/>
          <a:ln>
            <a:solidFill>
              <a:srgbClr val="FFFF00"/>
            </a:solidFill>
          </a:ln>
        </p:spPr>
        <p:txBody>
          <a:bodyPr wrap="square" rtlCol="0">
            <a:spAutoFit/>
          </a:bodyPr>
          <a:lstStyle/>
          <a:p>
            <a:r>
              <a:rPr lang="en-GB" b="1" dirty="0">
                <a:solidFill>
                  <a:srgbClr val="FFFF00"/>
                </a:solidFill>
              </a:rPr>
              <a:t>Cost</a:t>
            </a:r>
            <a:r>
              <a:rPr lang="en-GB" dirty="0">
                <a:solidFill>
                  <a:srgbClr val="FFFF00"/>
                </a:solidFill>
              </a:rPr>
              <a:t>:</a:t>
            </a:r>
            <a:r>
              <a:rPr lang="en-GB" dirty="0">
                <a:solidFill>
                  <a:srgbClr val="FFFFFF"/>
                </a:solidFill>
              </a:rPr>
              <a:t> £10 per gram / £100 per ounce</a:t>
            </a:r>
            <a:endParaRPr lang="en-GB" dirty="0">
              <a:solidFill>
                <a:srgbClr val="FFFF00"/>
              </a:solidFill>
            </a:endParaRPr>
          </a:p>
        </p:txBody>
      </p:sp>
      <p:sp>
        <p:nvSpPr>
          <p:cNvPr id="14" name="TextBox 13">
            <a:extLst>
              <a:ext uri="{FF2B5EF4-FFF2-40B4-BE49-F238E27FC236}">
                <a16:creationId xmlns:a16="http://schemas.microsoft.com/office/drawing/2014/main" id="{47654D94-CA7E-4837-AC35-28D4C23BB57E}"/>
              </a:ext>
            </a:extLst>
          </p:cNvPr>
          <p:cNvSpPr txBox="1"/>
          <p:nvPr/>
        </p:nvSpPr>
        <p:spPr>
          <a:xfrm>
            <a:off x="6738256" y="3900899"/>
            <a:ext cx="1923423" cy="923330"/>
          </a:xfrm>
          <a:prstGeom prst="rect">
            <a:avLst/>
          </a:prstGeom>
          <a:noFill/>
          <a:ln>
            <a:solidFill>
              <a:srgbClr val="FFFF00"/>
            </a:solidFill>
          </a:ln>
        </p:spPr>
        <p:txBody>
          <a:bodyPr wrap="square" rtlCol="0">
            <a:spAutoFit/>
          </a:bodyPr>
          <a:lstStyle/>
          <a:p>
            <a:r>
              <a:rPr lang="en-GB" b="1" dirty="0">
                <a:solidFill>
                  <a:srgbClr val="FFFF00"/>
                </a:solidFill>
              </a:rPr>
              <a:t>Source</a:t>
            </a:r>
            <a:r>
              <a:rPr lang="en-GB" dirty="0">
                <a:solidFill>
                  <a:srgbClr val="FFFF00"/>
                </a:solidFill>
              </a:rPr>
              <a:t>: </a:t>
            </a:r>
          </a:p>
          <a:p>
            <a:r>
              <a:rPr lang="en-GB" dirty="0">
                <a:solidFill>
                  <a:srgbClr val="FFFFFF"/>
                </a:solidFill>
              </a:rPr>
              <a:t>Manufactured in UK and Europe</a:t>
            </a:r>
          </a:p>
        </p:txBody>
      </p:sp>
      <p:sp>
        <p:nvSpPr>
          <p:cNvPr id="15" name="TextBox 14">
            <a:extLst>
              <a:ext uri="{FF2B5EF4-FFF2-40B4-BE49-F238E27FC236}">
                <a16:creationId xmlns:a16="http://schemas.microsoft.com/office/drawing/2014/main" id="{B88581CC-127C-49F6-BEA4-5900BD6905D9}"/>
              </a:ext>
            </a:extLst>
          </p:cNvPr>
          <p:cNvSpPr txBox="1"/>
          <p:nvPr/>
        </p:nvSpPr>
        <p:spPr>
          <a:xfrm>
            <a:off x="6587427" y="5089179"/>
            <a:ext cx="2232248" cy="1200329"/>
          </a:xfrm>
          <a:prstGeom prst="rect">
            <a:avLst/>
          </a:prstGeom>
          <a:noFill/>
          <a:ln>
            <a:solidFill>
              <a:srgbClr val="FFFF00"/>
            </a:solidFill>
          </a:ln>
        </p:spPr>
        <p:txBody>
          <a:bodyPr wrap="square" rtlCol="0">
            <a:spAutoFit/>
          </a:bodyPr>
          <a:lstStyle/>
          <a:p>
            <a:r>
              <a:rPr lang="en-GB" b="1" dirty="0">
                <a:solidFill>
                  <a:srgbClr val="FFFF00"/>
                </a:solidFill>
              </a:rPr>
              <a:t>Indicators</a:t>
            </a:r>
            <a:r>
              <a:rPr lang="en-GB" dirty="0">
                <a:solidFill>
                  <a:srgbClr val="FFFF00"/>
                </a:solidFill>
              </a:rPr>
              <a:t>: </a:t>
            </a:r>
            <a:r>
              <a:rPr lang="en-GB" dirty="0">
                <a:solidFill>
                  <a:srgbClr val="FFFFFF"/>
                </a:solidFill>
              </a:rPr>
              <a:t>dilated pupils, restless, talkative, anxious, grinding teeth</a:t>
            </a:r>
          </a:p>
        </p:txBody>
      </p:sp>
      <p:sp>
        <p:nvSpPr>
          <p:cNvPr id="16" name="TextBox 15">
            <a:extLst>
              <a:ext uri="{FF2B5EF4-FFF2-40B4-BE49-F238E27FC236}">
                <a16:creationId xmlns:a16="http://schemas.microsoft.com/office/drawing/2014/main" id="{23D751AF-71F8-43EB-8F64-60BC02159C2C}"/>
              </a:ext>
            </a:extLst>
          </p:cNvPr>
          <p:cNvSpPr txBox="1"/>
          <p:nvPr/>
        </p:nvSpPr>
        <p:spPr>
          <a:xfrm>
            <a:off x="3779912" y="5044121"/>
            <a:ext cx="2583991" cy="1477328"/>
          </a:xfrm>
          <a:prstGeom prst="rect">
            <a:avLst/>
          </a:prstGeom>
          <a:noFill/>
          <a:ln>
            <a:solidFill>
              <a:srgbClr val="FFFF00"/>
            </a:solidFill>
          </a:ln>
        </p:spPr>
        <p:txBody>
          <a:bodyPr wrap="square" rtlCol="0">
            <a:spAutoFit/>
          </a:bodyPr>
          <a:lstStyle/>
          <a:p>
            <a:r>
              <a:rPr lang="en-GB" b="1" dirty="0">
                <a:solidFill>
                  <a:srgbClr val="FFFF00"/>
                </a:solidFill>
              </a:rPr>
              <a:t>Risks</a:t>
            </a:r>
            <a:r>
              <a:rPr lang="en-GB" dirty="0">
                <a:solidFill>
                  <a:srgbClr val="FFFF00"/>
                </a:solidFill>
              </a:rPr>
              <a:t>: </a:t>
            </a:r>
            <a:r>
              <a:rPr lang="en-GB" dirty="0">
                <a:solidFill>
                  <a:srgbClr val="FFFFFF"/>
                </a:solidFill>
              </a:rPr>
              <a:t>weight loss, insomnia, tooth damage, nasal damage, mental health problems, health failure, convulsions</a:t>
            </a:r>
          </a:p>
        </p:txBody>
      </p:sp>
      <p:cxnSp>
        <p:nvCxnSpPr>
          <p:cNvPr id="20" name="Straight Connector 19">
            <a:extLst>
              <a:ext uri="{FF2B5EF4-FFF2-40B4-BE49-F238E27FC236}">
                <a16:creationId xmlns:a16="http://schemas.microsoft.com/office/drawing/2014/main" id="{1C9CC1D6-6F8A-4202-9F2A-862BE59C9D10}"/>
              </a:ext>
            </a:extLst>
          </p:cNvPr>
          <p:cNvCxnSpPr/>
          <p:nvPr/>
        </p:nvCxnSpPr>
        <p:spPr>
          <a:xfrm>
            <a:off x="2796286" y="2731945"/>
            <a:ext cx="839610" cy="328107"/>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1EBC7FC1-6B63-420C-8D6E-444EC86580DD}"/>
              </a:ext>
            </a:extLst>
          </p:cNvPr>
          <p:cNvCxnSpPr/>
          <p:nvPr/>
        </p:nvCxnSpPr>
        <p:spPr>
          <a:xfrm>
            <a:off x="4283968" y="2287411"/>
            <a:ext cx="0" cy="444534"/>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79ED1737-8A56-43D7-A9EF-E237DD53CC31}"/>
              </a:ext>
            </a:extLst>
          </p:cNvPr>
          <p:cNvCxnSpPr>
            <a:cxnSpLocks/>
          </p:cNvCxnSpPr>
          <p:nvPr/>
        </p:nvCxnSpPr>
        <p:spPr>
          <a:xfrm flipH="1">
            <a:off x="6156179" y="2541554"/>
            <a:ext cx="263143" cy="321685"/>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8CBF58AB-822A-4975-A51C-01A8B3816541}"/>
              </a:ext>
            </a:extLst>
          </p:cNvPr>
          <p:cNvCxnSpPr/>
          <p:nvPr/>
        </p:nvCxnSpPr>
        <p:spPr>
          <a:xfrm flipH="1">
            <a:off x="6156178" y="3284984"/>
            <a:ext cx="648072" cy="0"/>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4C4BBD17-C0CA-40D2-83AB-F59A9695F6D5}"/>
              </a:ext>
            </a:extLst>
          </p:cNvPr>
          <p:cNvCxnSpPr/>
          <p:nvPr/>
        </p:nvCxnSpPr>
        <p:spPr>
          <a:xfrm flipH="1">
            <a:off x="6084168" y="4005064"/>
            <a:ext cx="670309" cy="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24D2FDD0-2904-43BF-903D-8FB7C0FA330C}"/>
              </a:ext>
            </a:extLst>
          </p:cNvPr>
          <p:cNvCxnSpPr>
            <a:cxnSpLocks/>
          </p:cNvCxnSpPr>
          <p:nvPr/>
        </p:nvCxnSpPr>
        <p:spPr>
          <a:xfrm flipH="1" flipV="1">
            <a:off x="6156179" y="4622835"/>
            <a:ext cx="554572" cy="466344"/>
          </a:xfrm>
          <a:prstGeom prst="line">
            <a:avLst/>
          </a:prstGeom>
        </p:spPr>
        <p:style>
          <a:lnRef idx="1">
            <a:schemeClr val="dk1"/>
          </a:lnRef>
          <a:fillRef idx="0">
            <a:schemeClr val="dk1"/>
          </a:fillRef>
          <a:effectRef idx="0">
            <a:schemeClr val="dk1"/>
          </a:effectRef>
          <a:fontRef idx="minor">
            <a:schemeClr val="tx1"/>
          </a:fontRef>
        </p:style>
      </p:cxnSp>
      <p:cxnSp>
        <p:nvCxnSpPr>
          <p:cNvPr id="1024" name="Straight Connector 1023">
            <a:extLst>
              <a:ext uri="{FF2B5EF4-FFF2-40B4-BE49-F238E27FC236}">
                <a16:creationId xmlns:a16="http://schemas.microsoft.com/office/drawing/2014/main" id="{1E12E808-58A9-4FCA-87D3-3BBDCABB2005}"/>
              </a:ext>
            </a:extLst>
          </p:cNvPr>
          <p:cNvCxnSpPr/>
          <p:nvPr/>
        </p:nvCxnSpPr>
        <p:spPr>
          <a:xfrm flipV="1">
            <a:off x="4864182" y="4610132"/>
            <a:ext cx="0" cy="433989"/>
          </a:xfrm>
          <a:prstGeom prst="line">
            <a:avLst/>
          </a:prstGeom>
        </p:spPr>
        <p:style>
          <a:lnRef idx="1">
            <a:schemeClr val="dk1"/>
          </a:lnRef>
          <a:fillRef idx="0">
            <a:schemeClr val="dk1"/>
          </a:fillRef>
          <a:effectRef idx="0">
            <a:schemeClr val="dk1"/>
          </a:effectRef>
          <a:fontRef idx="minor">
            <a:schemeClr val="tx1"/>
          </a:fontRef>
        </p:style>
      </p:cxnSp>
      <p:cxnSp>
        <p:nvCxnSpPr>
          <p:cNvPr id="1027" name="Straight Connector 1026">
            <a:extLst>
              <a:ext uri="{FF2B5EF4-FFF2-40B4-BE49-F238E27FC236}">
                <a16:creationId xmlns:a16="http://schemas.microsoft.com/office/drawing/2014/main" id="{EBFC1471-9CA4-430E-A21A-B868254B51B3}"/>
              </a:ext>
            </a:extLst>
          </p:cNvPr>
          <p:cNvCxnSpPr/>
          <p:nvPr/>
        </p:nvCxnSpPr>
        <p:spPr>
          <a:xfrm flipV="1">
            <a:off x="3216091" y="4622834"/>
            <a:ext cx="356096" cy="444534"/>
          </a:xfrm>
          <a:prstGeom prst="line">
            <a:avLst/>
          </a:prstGeom>
        </p:spPr>
        <p:style>
          <a:lnRef idx="1">
            <a:schemeClr val="dk1"/>
          </a:lnRef>
          <a:fillRef idx="0">
            <a:schemeClr val="dk1"/>
          </a:fillRef>
          <a:effectRef idx="0">
            <a:schemeClr val="dk1"/>
          </a:effectRef>
          <a:fontRef idx="minor">
            <a:schemeClr val="tx1"/>
          </a:fontRef>
        </p:style>
      </p:cxnSp>
      <p:cxnSp>
        <p:nvCxnSpPr>
          <p:cNvPr id="1029" name="Straight Connector 1028">
            <a:extLst>
              <a:ext uri="{FF2B5EF4-FFF2-40B4-BE49-F238E27FC236}">
                <a16:creationId xmlns:a16="http://schemas.microsoft.com/office/drawing/2014/main" id="{5349D7D7-2FAD-4DF9-9C25-5D83DA737B7E}"/>
              </a:ext>
            </a:extLst>
          </p:cNvPr>
          <p:cNvCxnSpPr>
            <a:stCxn id="10" idx="3"/>
          </p:cNvCxnSpPr>
          <p:nvPr/>
        </p:nvCxnSpPr>
        <p:spPr>
          <a:xfrm flipV="1">
            <a:off x="2481204" y="4357290"/>
            <a:ext cx="1097696" cy="109439"/>
          </a:xfrm>
          <a:prstGeom prst="line">
            <a:avLst/>
          </a:prstGeom>
        </p:spPr>
        <p:style>
          <a:lnRef idx="1">
            <a:schemeClr val="dk1"/>
          </a:lnRef>
          <a:fillRef idx="0">
            <a:schemeClr val="dk1"/>
          </a:fillRef>
          <a:effectRef idx="0">
            <a:schemeClr val="dk1"/>
          </a:effectRef>
          <a:fontRef idx="minor">
            <a:schemeClr val="tx1"/>
          </a:fontRef>
        </p:style>
      </p:cxnSp>
      <p:cxnSp>
        <p:nvCxnSpPr>
          <p:cNvPr id="1031" name="Straight Connector 1030">
            <a:extLst>
              <a:ext uri="{FF2B5EF4-FFF2-40B4-BE49-F238E27FC236}">
                <a16:creationId xmlns:a16="http://schemas.microsoft.com/office/drawing/2014/main" id="{05D7BE54-94F0-48C3-AB7A-40A842861883}"/>
              </a:ext>
            </a:extLst>
          </p:cNvPr>
          <p:cNvCxnSpPr>
            <a:cxnSpLocks/>
          </p:cNvCxnSpPr>
          <p:nvPr/>
        </p:nvCxnSpPr>
        <p:spPr>
          <a:xfrm>
            <a:off x="3216091" y="3320000"/>
            <a:ext cx="356096" cy="14756"/>
          </a:xfrm>
          <a:prstGeom prst="line">
            <a:avLst/>
          </a:prstGeom>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15933245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857" y="32853"/>
            <a:ext cx="8229600" cy="922114"/>
          </a:xfrm>
        </p:spPr>
        <p:txBody>
          <a:bodyPr/>
          <a:lstStyle/>
          <a:p>
            <a:r>
              <a:rPr lang="en-GB" dirty="0"/>
              <a:t>Anabolic Steroids</a:t>
            </a:r>
          </a:p>
        </p:txBody>
      </p:sp>
      <p:pic>
        <p:nvPicPr>
          <p:cNvPr id="5" name="Picture 4" descr="A picture containing text&#10;&#10;Description automatically generated">
            <a:extLst>
              <a:ext uri="{FF2B5EF4-FFF2-40B4-BE49-F238E27FC236}">
                <a16:creationId xmlns:a16="http://schemas.microsoft.com/office/drawing/2014/main" id="{5967EBC3-5FDF-43FD-A408-33BE15141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7823" y="1747558"/>
            <a:ext cx="1905342" cy="3480913"/>
          </a:xfrm>
          <a:prstGeom prst="rect">
            <a:avLst/>
          </a:prstGeom>
        </p:spPr>
      </p:pic>
      <p:sp>
        <p:nvSpPr>
          <p:cNvPr id="6" name="TextBox 5">
            <a:extLst>
              <a:ext uri="{FF2B5EF4-FFF2-40B4-BE49-F238E27FC236}">
                <a16:creationId xmlns:a16="http://schemas.microsoft.com/office/drawing/2014/main" id="{6DAF3F20-3225-4271-80B8-DF0C435F4850}"/>
              </a:ext>
            </a:extLst>
          </p:cNvPr>
          <p:cNvSpPr txBox="1"/>
          <p:nvPr/>
        </p:nvSpPr>
        <p:spPr>
          <a:xfrm>
            <a:off x="2742381" y="825444"/>
            <a:ext cx="3760214" cy="646331"/>
          </a:xfrm>
          <a:prstGeom prst="rect">
            <a:avLst/>
          </a:prstGeom>
          <a:noFill/>
          <a:ln>
            <a:solidFill>
              <a:srgbClr val="FFFF00"/>
            </a:solidFill>
          </a:ln>
        </p:spPr>
        <p:txBody>
          <a:bodyPr wrap="square" rtlCol="0">
            <a:spAutoFit/>
          </a:bodyPr>
          <a:lstStyle/>
          <a:p>
            <a:r>
              <a:rPr lang="en-GB" b="1" dirty="0">
                <a:solidFill>
                  <a:srgbClr val="FFFF00"/>
                </a:solidFill>
              </a:rPr>
              <a:t>AKA: </a:t>
            </a:r>
            <a:r>
              <a:rPr lang="en-GB" dirty="0">
                <a:solidFill>
                  <a:srgbClr val="FFFFFF"/>
                </a:solidFill>
              </a:rPr>
              <a:t>AAS, juice, </a:t>
            </a:r>
            <a:r>
              <a:rPr lang="en-GB" dirty="0" err="1">
                <a:solidFill>
                  <a:srgbClr val="FFFFFF"/>
                </a:solidFill>
              </a:rPr>
              <a:t>roids</a:t>
            </a:r>
            <a:r>
              <a:rPr lang="en-GB" dirty="0">
                <a:solidFill>
                  <a:srgbClr val="FFFFFF"/>
                </a:solidFill>
              </a:rPr>
              <a:t>, Testosterone, </a:t>
            </a:r>
            <a:r>
              <a:rPr lang="en-GB" dirty="0" err="1">
                <a:solidFill>
                  <a:srgbClr val="FFFFFF"/>
                </a:solidFill>
              </a:rPr>
              <a:t>Sust</a:t>
            </a:r>
            <a:r>
              <a:rPr lang="en-GB" dirty="0">
                <a:solidFill>
                  <a:srgbClr val="FFFFFF"/>
                </a:solidFill>
              </a:rPr>
              <a:t>, Deca, </a:t>
            </a:r>
            <a:r>
              <a:rPr lang="en-GB" dirty="0" err="1">
                <a:solidFill>
                  <a:srgbClr val="FFFFFF"/>
                </a:solidFill>
              </a:rPr>
              <a:t>Winny</a:t>
            </a:r>
            <a:r>
              <a:rPr lang="en-GB" dirty="0">
                <a:solidFill>
                  <a:srgbClr val="FFFFFF"/>
                </a:solidFill>
              </a:rPr>
              <a:t> and many more </a:t>
            </a:r>
            <a:endParaRPr lang="en-GB" dirty="0">
              <a:solidFill>
                <a:srgbClr val="FFFF00"/>
              </a:solidFill>
            </a:endParaRPr>
          </a:p>
        </p:txBody>
      </p:sp>
      <p:sp>
        <p:nvSpPr>
          <p:cNvPr id="7" name="TextBox 6">
            <a:extLst>
              <a:ext uri="{FF2B5EF4-FFF2-40B4-BE49-F238E27FC236}">
                <a16:creationId xmlns:a16="http://schemas.microsoft.com/office/drawing/2014/main" id="{352F8139-BE76-43C5-B7C4-FF3DA5837BF9}"/>
              </a:ext>
            </a:extLst>
          </p:cNvPr>
          <p:cNvSpPr txBox="1"/>
          <p:nvPr/>
        </p:nvSpPr>
        <p:spPr>
          <a:xfrm>
            <a:off x="451748" y="743045"/>
            <a:ext cx="2088232" cy="923330"/>
          </a:xfrm>
          <a:prstGeom prst="rect">
            <a:avLst/>
          </a:prstGeom>
          <a:noFill/>
          <a:ln>
            <a:solidFill>
              <a:srgbClr val="FFFF00"/>
            </a:solidFill>
          </a:ln>
        </p:spPr>
        <p:txBody>
          <a:bodyPr wrap="square" rtlCol="0">
            <a:spAutoFit/>
          </a:bodyPr>
          <a:lstStyle/>
          <a:p>
            <a:r>
              <a:rPr lang="en-GB" b="1" dirty="0">
                <a:solidFill>
                  <a:srgbClr val="FFFF00"/>
                </a:solidFill>
              </a:rPr>
              <a:t>Method of use: </a:t>
            </a:r>
            <a:r>
              <a:rPr lang="en-GB" dirty="0">
                <a:solidFill>
                  <a:srgbClr val="FFFFFF"/>
                </a:solidFill>
              </a:rPr>
              <a:t>swallowed, muscular injections</a:t>
            </a:r>
            <a:endParaRPr lang="en-GB" dirty="0">
              <a:solidFill>
                <a:srgbClr val="FFFF00"/>
              </a:solidFill>
            </a:endParaRPr>
          </a:p>
        </p:txBody>
      </p:sp>
      <p:sp>
        <p:nvSpPr>
          <p:cNvPr id="8" name="TextBox 7">
            <a:extLst>
              <a:ext uri="{FF2B5EF4-FFF2-40B4-BE49-F238E27FC236}">
                <a16:creationId xmlns:a16="http://schemas.microsoft.com/office/drawing/2014/main" id="{4282B959-EB1D-4F92-8DEF-A4EFC1A6C0BC}"/>
              </a:ext>
            </a:extLst>
          </p:cNvPr>
          <p:cNvSpPr txBox="1"/>
          <p:nvPr/>
        </p:nvSpPr>
        <p:spPr>
          <a:xfrm>
            <a:off x="451749" y="1787970"/>
            <a:ext cx="2464068" cy="923330"/>
          </a:xfrm>
          <a:prstGeom prst="rect">
            <a:avLst/>
          </a:prstGeom>
          <a:noFill/>
          <a:ln>
            <a:solidFill>
              <a:srgbClr val="FFFF00"/>
            </a:solidFill>
          </a:ln>
        </p:spPr>
        <p:txBody>
          <a:bodyPr wrap="square" rtlCol="0">
            <a:spAutoFit/>
          </a:bodyPr>
          <a:lstStyle/>
          <a:p>
            <a:r>
              <a:rPr lang="en-GB" b="1" dirty="0">
                <a:solidFill>
                  <a:srgbClr val="FFFF00"/>
                </a:solidFill>
              </a:rPr>
              <a:t>Popularity: </a:t>
            </a:r>
            <a:r>
              <a:rPr lang="en-GB" dirty="0">
                <a:solidFill>
                  <a:srgbClr val="FFFFFF"/>
                </a:solidFill>
              </a:rPr>
              <a:t>0.5% of 16-24 year olds April 2019 to March 2020</a:t>
            </a:r>
            <a:endParaRPr lang="en-GB" dirty="0">
              <a:solidFill>
                <a:srgbClr val="FFFF00"/>
              </a:solidFill>
            </a:endParaRPr>
          </a:p>
        </p:txBody>
      </p:sp>
      <p:sp>
        <p:nvSpPr>
          <p:cNvPr id="9" name="TextBox 8">
            <a:extLst>
              <a:ext uri="{FF2B5EF4-FFF2-40B4-BE49-F238E27FC236}">
                <a16:creationId xmlns:a16="http://schemas.microsoft.com/office/drawing/2014/main" id="{41D9A56C-C1CA-43DC-8F7B-714E3B30118E}"/>
              </a:ext>
            </a:extLst>
          </p:cNvPr>
          <p:cNvSpPr txBox="1"/>
          <p:nvPr/>
        </p:nvSpPr>
        <p:spPr>
          <a:xfrm>
            <a:off x="451748" y="2799235"/>
            <a:ext cx="2228591" cy="646331"/>
          </a:xfrm>
          <a:prstGeom prst="rect">
            <a:avLst/>
          </a:prstGeom>
          <a:noFill/>
          <a:ln>
            <a:solidFill>
              <a:srgbClr val="FFFF00"/>
            </a:solidFill>
          </a:ln>
        </p:spPr>
        <p:txBody>
          <a:bodyPr wrap="square" rtlCol="0">
            <a:spAutoFit/>
          </a:bodyPr>
          <a:lstStyle/>
          <a:p>
            <a:r>
              <a:rPr lang="en-GB" b="1" dirty="0">
                <a:solidFill>
                  <a:srgbClr val="FFFF00"/>
                </a:solidFill>
              </a:rPr>
              <a:t>Duration: </a:t>
            </a:r>
            <a:r>
              <a:rPr lang="en-GB" dirty="0">
                <a:solidFill>
                  <a:srgbClr val="FFFFFF"/>
                </a:solidFill>
              </a:rPr>
              <a:t>½ - 7 days+ depending on type</a:t>
            </a:r>
            <a:endParaRPr lang="en-GB" dirty="0">
              <a:solidFill>
                <a:srgbClr val="FFFF00"/>
              </a:solidFill>
            </a:endParaRPr>
          </a:p>
        </p:txBody>
      </p:sp>
      <p:sp>
        <p:nvSpPr>
          <p:cNvPr id="10" name="TextBox 9">
            <a:extLst>
              <a:ext uri="{FF2B5EF4-FFF2-40B4-BE49-F238E27FC236}">
                <a16:creationId xmlns:a16="http://schemas.microsoft.com/office/drawing/2014/main" id="{1E49329A-5E63-4EDD-9DC8-F1E950C224E6}"/>
              </a:ext>
            </a:extLst>
          </p:cNvPr>
          <p:cNvSpPr txBox="1"/>
          <p:nvPr/>
        </p:nvSpPr>
        <p:spPr>
          <a:xfrm>
            <a:off x="428112" y="3607932"/>
            <a:ext cx="2660639" cy="1754326"/>
          </a:xfrm>
          <a:prstGeom prst="rect">
            <a:avLst/>
          </a:prstGeom>
          <a:noFill/>
          <a:ln>
            <a:solidFill>
              <a:srgbClr val="FFFF00"/>
            </a:solidFill>
          </a:ln>
        </p:spPr>
        <p:txBody>
          <a:bodyPr wrap="square" rtlCol="0">
            <a:spAutoFit/>
          </a:bodyPr>
          <a:lstStyle/>
          <a:p>
            <a:r>
              <a:rPr lang="en-GB" b="1" dirty="0">
                <a:solidFill>
                  <a:srgbClr val="FFFF00"/>
                </a:solidFill>
              </a:rPr>
              <a:t>Effects: </a:t>
            </a:r>
          </a:p>
          <a:p>
            <a:r>
              <a:rPr lang="en-GB" b="1" dirty="0">
                <a:solidFill>
                  <a:srgbClr val="FFFF00"/>
                </a:solidFill>
              </a:rPr>
              <a:t>+</a:t>
            </a:r>
            <a:r>
              <a:rPr lang="en-GB" b="1" dirty="0" err="1">
                <a:solidFill>
                  <a:srgbClr val="FFFF00"/>
                </a:solidFill>
              </a:rPr>
              <a:t>ve</a:t>
            </a:r>
            <a:r>
              <a:rPr lang="en-GB" b="1" dirty="0">
                <a:solidFill>
                  <a:srgbClr val="FFFF00"/>
                </a:solidFill>
              </a:rPr>
              <a:t>: </a:t>
            </a:r>
            <a:r>
              <a:rPr lang="en-GB" dirty="0">
                <a:solidFill>
                  <a:srgbClr val="FFFFFF"/>
                </a:solidFill>
              </a:rPr>
              <a:t>energy, muscular development, assertive, gain bulk</a:t>
            </a:r>
            <a:endParaRPr lang="en-GB" b="1" dirty="0">
              <a:solidFill>
                <a:srgbClr val="FFFF00"/>
              </a:solidFill>
            </a:endParaRPr>
          </a:p>
          <a:p>
            <a:r>
              <a:rPr lang="en-GB" b="1" dirty="0">
                <a:solidFill>
                  <a:srgbClr val="FFFF00"/>
                </a:solidFill>
              </a:rPr>
              <a:t>-</a:t>
            </a:r>
            <a:r>
              <a:rPr lang="en-GB" b="1" dirty="0" err="1">
                <a:solidFill>
                  <a:srgbClr val="FFFF00"/>
                </a:solidFill>
              </a:rPr>
              <a:t>ve</a:t>
            </a:r>
            <a:r>
              <a:rPr lang="en-GB" b="1" dirty="0">
                <a:solidFill>
                  <a:srgbClr val="FFFF00"/>
                </a:solidFill>
              </a:rPr>
              <a:t>: </a:t>
            </a:r>
            <a:r>
              <a:rPr lang="en-GB" dirty="0">
                <a:solidFill>
                  <a:srgbClr val="FFFFFF"/>
                </a:solidFill>
              </a:rPr>
              <a:t>insomnia, irritability, health risks</a:t>
            </a:r>
            <a:endParaRPr lang="en-GB" dirty="0">
              <a:solidFill>
                <a:srgbClr val="FFFF00"/>
              </a:solidFill>
            </a:endParaRPr>
          </a:p>
        </p:txBody>
      </p:sp>
      <p:sp>
        <p:nvSpPr>
          <p:cNvPr id="11" name="TextBox 10">
            <a:extLst>
              <a:ext uri="{FF2B5EF4-FFF2-40B4-BE49-F238E27FC236}">
                <a16:creationId xmlns:a16="http://schemas.microsoft.com/office/drawing/2014/main" id="{7CEA5160-FEF3-4CF4-AF3B-62D9354D9E52}"/>
              </a:ext>
            </a:extLst>
          </p:cNvPr>
          <p:cNvSpPr txBox="1"/>
          <p:nvPr/>
        </p:nvSpPr>
        <p:spPr>
          <a:xfrm>
            <a:off x="428112" y="5504440"/>
            <a:ext cx="6408712" cy="1200329"/>
          </a:xfrm>
          <a:prstGeom prst="rect">
            <a:avLst/>
          </a:prstGeom>
          <a:noFill/>
          <a:ln>
            <a:solidFill>
              <a:srgbClr val="FFFF00"/>
            </a:solidFill>
          </a:ln>
        </p:spPr>
        <p:txBody>
          <a:bodyPr wrap="square" rtlCol="0">
            <a:spAutoFit/>
          </a:bodyPr>
          <a:lstStyle/>
          <a:p>
            <a:r>
              <a:rPr lang="en-GB" b="1" dirty="0">
                <a:solidFill>
                  <a:srgbClr val="FFFF00"/>
                </a:solidFill>
              </a:rPr>
              <a:t>Risks: </a:t>
            </a:r>
          </a:p>
          <a:p>
            <a:r>
              <a:rPr lang="en-GB" b="1" dirty="0">
                <a:solidFill>
                  <a:srgbClr val="FFFF00"/>
                </a:solidFill>
              </a:rPr>
              <a:t>Men: </a:t>
            </a:r>
            <a:r>
              <a:rPr lang="en-GB" dirty="0">
                <a:solidFill>
                  <a:srgbClr val="FFFFFF"/>
                </a:solidFill>
              </a:rPr>
              <a:t>impotence, testicular shrinkage, prostate cancer, high blood pressure, acne, baldness, breast growth</a:t>
            </a:r>
            <a:endParaRPr lang="en-GB" b="1" dirty="0">
              <a:solidFill>
                <a:srgbClr val="FFFF00"/>
              </a:solidFill>
            </a:endParaRPr>
          </a:p>
          <a:p>
            <a:r>
              <a:rPr lang="en-GB" b="1" dirty="0">
                <a:solidFill>
                  <a:srgbClr val="FFFF00"/>
                </a:solidFill>
              </a:rPr>
              <a:t>Women</a:t>
            </a:r>
            <a:r>
              <a:rPr lang="en-GB" dirty="0">
                <a:solidFill>
                  <a:srgbClr val="FFFF00"/>
                </a:solidFill>
              </a:rPr>
              <a:t>: </a:t>
            </a:r>
            <a:r>
              <a:rPr lang="en-GB" dirty="0">
                <a:solidFill>
                  <a:srgbClr val="FFFFFF"/>
                </a:solidFill>
              </a:rPr>
              <a:t>deeper voice, face and chest hair, fertility problems</a:t>
            </a:r>
          </a:p>
        </p:txBody>
      </p:sp>
      <p:sp>
        <p:nvSpPr>
          <p:cNvPr id="12" name="TextBox 11">
            <a:extLst>
              <a:ext uri="{FF2B5EF4-FFF2-40B4-BE49-F238E27FC236}">
                <a16:creationId xmlns:a16="http://schemas.microsoft.com/office/drawing/2014/main" id="{B9F2BDDC-178C-48BF-A1E2-179D4F5DE98D}"/>
              </a:ext>
            </a:extLst>
          </p:cNvPr>
          <p:cNvSpPr txBox="1"/>
          <p:nvPr/>
        </p:nvSpPr>
        <p:spPr>
          <a:xfrm>
            <a:off x="6704997" y="825444"/>
            <a:ext cx="2088232" cy="1477328"/>
          </a:xfrm>
          <a:prstGeom prst="rect">
            <a:avLst/>
          </a:prstGeom>
          <a:noFill/>
          <a:ln>
            <a:solidFill>
              <a:srgbClr val="FFFF00"/>
            </a:solidFill>
          </a:ln>
        </p:spPr>
        <p:txBody>
          <a:bodyPr wrap="square" rtlCol="0">
            <a:spAutoFit/>
          </a:bodyPr>
          <a:lstStyle/>
          <a:p>
            <a:r>
              <a:rPr lang="en-GB" b="1" dirty="0">
                <a:solidFill>
                  <a:srgbClr val="FFFF00"/>
                </a:solidFill>
              </a:rPr>
              <a:t>Law: </a:t>
            </a:r>
            <a:r>
              <a:rPr lang="en-GB" dirty="0">
                <a:solidFill>
                  <a:srgbClr val="FFFFFF"/>
                </a:solidFill>
              </a:rPr>
              <a:t>Class C, schedule 4. Legal to possess without prescription but illegal to supply</a:t>
            </a:r>
          </a:p>
        </p:txBody>
      </p:sp>
      <p:sp>
        <p:nvSpPr>
          <p:cNvPr id="13" name="TextBox 12">
            <a:extLst>
              <a:ext uri="{FF2B5EF4-FFF2-40B4-BE49-F238E27FC236}">
                <a16:creationId xmlns:a16="http://schemas.microsoft.com/office/drawing/2014/main" id="{F058419D-CA0C-482D-9CE5-0D92D07287B3}"/>
              </a:ext>
            </a:extLst>
          </p:cNvPr>
          <p:cNvSpPr txBox="1"/>
          <p:nvPr/>
        </p:nvSpPr>
        <p:spPr>
          <a:xfrm>
            <a:off x="6704996" y="2541225"/>
            <a:ext cx="2088232" cy="923330"/>
          </a:xfrm>
          <a:prstGeom prst="rect">
            <a:avLst/>
          </a:prstGeom>
          <a:noFill/>
          <a:ln>
            <a:solidFill>
              <a:srgbClr val="FFFF00"/>
            </a:solidFill>
          </a:ln>
        </p:spPr>
        <p:txBody>
          <a:bodyPr wrap="square" rtlCol="0">
            <a:spAutoFit/>
          </a:bodyPr>
          <a:lstStyle/>
          <a:p>
            <a:r>
              <a:rPr lang="en-GB" b="1" dirty="0">
                <a:solidFill>
                  <a:srgbClr val="FFFF00"/>
                </a:solidFill>
              </a:rPr>
              <a:t>Cost: </a:t>
            </a:r>
            <a:r>
              <a:rPr lang="en-GB" dirty="0">
                <a:solidFill>
                  <a:srgbClr val="FFFFFF"/>
                </a:solidFill>
              </a:rPr>
              <a:t>£10-£30 per vial, pills are cheaper </a:t>
            </a:r>
          </a:p>
        </p:txBody>
      </p:sp>
      <p:sp>
        <p:nvSpPr>
          <p:cNvPr id="14" name="TextBox 13">
            <a:extLst>
              <a:ext uri="{FF2B5EF4-FFF2-40B4-BE49-F238E27FC236}">
                <a16:creationId xmlns:a16="http://schemas.microsoft.com/office/drawing/2014/main" id="{D22B9312-6A69-48C1-BC31-24F0B8C21CF2}"/>
              </a:ext>
            </a:extLst>
          </p:cNvPr>
          <p:cNvSpPr txBox="1"/>
          <p:nvPr/>
        </p:nvSpPr>
        <p:spPr>
          <a:xfrm>
            <a:off x="6712740" y="3681368"/>
            <a:ext cx="2088232" cy="1200329"/>
          </a:xfrm>
          <a:prstGeom prst="rect">
            <a:avLst/>
          </a:prstGeom>
          <a:noFill/>
          <a:ln>
            <a:solidFill>
              <a:srgbClr val="FFFF00"/>
            </a:solidFill>
          </a:ln>
        </p:spPr>
        <p:txBody>
          <a:bodyPr wrap="square" rtlCol="0">
            <a:spAutoFit/>
          </a:bodyPr>
          <a:lstStyle/>
          <a:p>
            <a:r>
              <a:rPr lang="en-GB" b="1" dirty="0">
                <a:solidFill>
                  <a:srgbClr val="FFFF00"/>
                </a:solidFill>
              </a:rPr>
              <a:t>Source: </a:t>
            </a:r>
            <a:r>
              <a:rPr lang="en-GB" dirty="0">
                <a:solidFill>
                  <a:srgbClr val="FFFFFF"/>
                </a:solidFill>
              </a:rPr>
              <a:t>Manufactured – sold via internet and gyms </a:t>
            </a:r>
            <a:endParaRPr lang="en-GB" dirty="0">
              <a:solidFill>
                <a:srgbClr val="FFFF00"/>
              </a:solidFill>
            </a:endParaRPr>
          </a:p>
        </p:txBody>
      </p:sp>
      <p:sp>
        <p:nvSpPr>
          <p:cNvPr id="15" name="TextBox 14">
            <a:extLst>
              <a:ext uri="{FF2B5EF4-FFF2-40B4-BE49-F238E27FC236}">
                <a16:creationId xmlns:a16="http://schemas.microsoft.com/office/drawing/2014/main" id="{E87399C9-7A4D-4470-9604-A5997DA0E243}"/>
              </a:ext>
            </a:extLst>
          </p:cNvPr>
          <p:cNvSpPr txBox="1"/>
          <p:nvPr/>
        </p:nvSpPr>
        <p:spPr>
          <a:xfrm>
            <a:off x="7020272" y="5203472"/>
            <a:ext cx="1780700" cy="1200329"/>
          </a:xfrm>
          <a:prstGeom prst="rect">
            <a:avLst/>
          </a:prstGeom>
          <a:noFill/>
          <a:ln>
            <a:solidFill>
              <a:srgbClr val="FFFF00"/>
            </a:solidFill>
          </a:ln>
        </p:spPr>
        <p:txBody>
          <a:bodyPr wrap="square" rtlCol="0">
            <a:spAutoFit/>
          </a:bodyPr>
          <a:lstStyle/>
          <a:p>
            <a:r>
              <a:rPr lang="en-GB" b="1" dirty="0">
                <a:solidFill>
                  <a:srgbClr val="FFFF00"/>
                </a:solidFill>
              </a:rPr>
              <a:t>Indicators: </a:t>
            </a:r>
            <a:r>
              <a:rPr lang="en-GB" dirty="0">
                <a:solidFill>
                  <a:srgbClr val="FFFFFF"/>
                </a:solidFill>
              </a:rPr>
              <a:t>muscular growth, bloat, acne</a:t>
            </a:r>
            <a:r>
              <a:rPr lang="en-GB" dirty="0">
                <a:solidFill>
                  <a:srgbClr val="FFFF00"/>
                </a:solidFill>
              </a:rPr>
              <a:t> </a:t>
            </a:r>
          </a:p>
        </p:txBody>
      </p:sp>
      <p:cxnSp>
        <p:nvCxnSpPr>
          <p:cNvPr id="17" name="Straight Connector 16">
            <a:extLst>
              <a:ext uri="{FF2B5EF4-FFF2-40B4-BE49-F238E27FC236}">
                <a16:creationId xmlns:a16="http://schemas.microsoft.com/office/drawing/2014/main" id="{BAAC9EDD-8B6E-49D6-9BC4-4EEED33FD3EB}"/>
              </a:ext>
            </a:extLst>
          </p:cNvPr>
          <p:cNvCxnSpPr>
            <a:stCxn id="6" idx="2"/>
            <a:endCxn id="5" idx="0"/>
          </p:cNvCxnSpPr>
          <p:nvPr/>
        </p:nvCxnSpPr>
        <p:spPr>
          <a:xfrm>
            <a:off x="4622488" y="1471775"/>
            <a:ext cx="18006" cy="275783"/>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0B36AE7A-A8E6-409D-A5D3-BF4D044DCC77}"/>
              </a:ext>
            </a:extLst>
          </p:cNvPr>
          <p:cNvCxnSpPr>
            <a:cxnSpLocks/>
          </p:cNvCxnSpPr>
          <p:nvPr/>
        </p:nvCxnSpPr>
        <p:spPr>
          <a:xfrm>
            <a:off x="2557985" y="1608488"/>
            <a:ext cx="1116785" cy="482653"/>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E3422098-7237-493F-8528-5BE557B61C18}"/>
              </a:ext>
            </a:extLst>
          </p:cNvPr>
          <p:cNvCxnSpPr>
            <a:cxnSpLocks/>
          </p:cNvCxnSpPr>
          <p:nvPr/>
        </p:nvCxnSpPr>
        <p:spPr>
          <a:xfrm>
            <a:off x="2928870" y="2438096"/>
            <a:ext cx="745900" cy="29058"/>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9F8732DC-3DDC-491D-99F4-5722BF0C1C9F}"/>
              </a:ext>
            </a:extLst>
          </p:cNvPr>
          <p:cNvCxnSpPr>
            <a:stCxn id="9" idx="3"/>
          </p:cNvCxnSpPr>
          <p:nvPr/>
        </p:nvCxnSpPr>
        <p:spPr>
          <a:xfrm>
            <a:off x="2680339" y="3122401"/>
            <a:ext cx="994431" cy="64146"/>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6140A023-BB86-4C24-8F77-BF7B10EE96FE}"/>
              </a:ext>
            </a:extLst>
          </p:cNvPr>
          <p:cNvCxnSpPr/>
          <p:nvPr/>
        </p:nvCxnSpPr>
        <p:spPr>
          <a:xfrm>
            <a:off x="3107374" y="4283832"/>
            <a:ext cx="697849" cy="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E2C252A9-117F-42D5-B510-DBAC1EEBB8C3}"/>
              </a:ext>
            </a:extLst>
          </p:cNvPr>
          <p:cNvCxnSpPr>
            <a:cxnSpLocks/>
            <a:endCxn id="5" idx="2"/>
          </p:cNvCxnSpPr>
          <p:nvPr/>
        </p:nvCxnSpPr>
        <p:spPr>
          <a:xfrm flipV="1">
            <a:off x="4640494" y="5228471"/>
            <a:ext cx="0" cy="275783"/>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491DE7FD-D8C4-4D8B-8987-7814308EAA53}"/>
              </a:ext>
            </a:extLst>
          </p:cNvPr>
          <p:cNvCxnSpPr>
            <a:cxnSpLocks/>
          </p:cNvCxnSpPr>
          <p:nvPr/>
        </p:nvCxnSpPr>
        <p:spPr>
          <a:xfrm flipH="1" flipV="1">
            <a:off x="5580112" y="4762093"/>
            <a:ext cx="1440160" cy="461680"/>
          </a:xfrm>
          <a:prstGeom prst="line">
            <a:avLst/>
          </a:prstGeom>
        </p:spPr>
        <p:style>
          <a:lnRef idx="1">
            <a:schemeClr val="dk1"/>
          </a:lnRef>
          <a:fillRef idx="0">
            <a:schemeClr val="dk1"/>
          </a:fillRef>
          <a:effectRef idx="0">
            <a:schemeClr val="dk1"/>
          </a:effectRef>
          <a:fontRef idx="minor">
            <a:schemeClr val="tx1"/>
          </a:fontRef>
        </p:style>
      </p:cxnSp>
      <p:cxnSp>
        <p:nvCxnSpPr>
          <p:cNvPr id="3073" name="Straight Connector 3072">
            <a:extLst>
              <a:ext uri="{FF2B5EF4-FFF2-40B4-BE49-F238E27FC236}">
                <a16:creationId xmlns:a16="http://schemas.microsoft.com/office/drawing/2014/main" id="{35E3D65D-1BD0-40F0-8115-460F37B6B2CF}"/>
              </a:ext>
            </a:extLst>
          </p:cNvPr>
          <p:cNvCxnSpPr>
            <a:cxnSpLocks/>
          </p:cNvCxnSpPr>
          <p:nvPr/>
        </p:nvCxnSpPr>
        <p:spPr>
          <a:xfrm flipH="1">
            <a:off x="5578176" y="4020414"/>
            <a:ext cx="1126820" cy="0"/>
          </a:xfrm>
          <a:prstGeom prst="line">
            <a:avLst/>
          </a:prstGeom>
        </p:spPr>
        <p:style>
          <a:lnRef idx="1">
            <a:schemeClr val="dk1"/>
          </a:lnRef>
          <a:fillRef idx="0">
            <a:schemeClr val="dk1"/>
          </a:fillRef>
          <a:effectRef idx="0">
            <a:schemeClr val="dk1"/>
          </a:effectRef>
          <a:fontRef idx="minor">
            <a:schemeClr val="tx1"/>
          </a:fontRef>
        </p:style>
      </p:cxnSp>
      <p:cxnSp>
        <p:nvCxnSpPr>
          <p:cNvPr id="3076" name="Straight Connector 3075">
            <a:extLst>
              <a:ext uri="{FF2B5EF4-FFF2-40B4-BE49-F238E27FC236}">
                <a16:creationId xmlns:a16="http://schemas.microsoft.com/office/drawing/2014/main" id="{A9607E02-9181-4F15-B73F-5A3A83783BD8}"/>
              </a:ext>
            </a:extLst>
          </p:cNvPr>
          <p:cNvCxnSpPr>
            <a:cxnSpLocks/>
          </p:cNvCxnSpPr>
          <p:nvPr/>
        </p:nvCxnSpPr>
        <p:spPr>
          <a:xfrm flipH="1">
            <a:off x="5578176" y="2799236"/>
            <a:ext cx="1126820" cy="14989"/>
          </a:xfrm>
          <a:prstGeom prst="line">
            <a:avLst/>
          </a:prstGeom>
        </p:spPr>
        <p:style>
          <a:lnRef idx="1">
            <a:schemeClr val="dk1"/>
          </a:lnRef>
          <a:fillRef idx="0">
            <a:schemeClr val="dk1"/>
          </a:fillRef>
          <a:effectRef idx="0">
            <a:schemeClr val="dk1"/>
          </a:effectRef>
          <a:fontRef idx="minor">
            <a:schemeClr val="tx1"/>
          </a:fontRef>
        </p:style>
      </p:cxnSp>
      <p:cxnSp>
        <p:nvCxnSpPr>
          <p:cNvPr id="3078" name="Straight Connector 3077">
            <a:extLst>
              <a:ext uri="{FF2B5EF4-FFF2-40B4-BE49-F238E27FC236}">
                <a16:creationId xmlns:a16="http://schemas.microsoft.com/office/drawing/2014/main" id="{B78F8C79-CCBD-48D0-B2C9-FA5F51BDE14B}"/>
              </a:ext>
            </a:extLst>
          </p:cNvPr>
          <p:cNvCxnSpPr/>
          <p:nvPr/>
        </p:nvCxnSpPr>
        <p:spPr>
          <a:xfrm flipH="1">
            <a:off x="5578176" y="1681257"/>
            <a:ext cx="1126820" cy="320905"/>
          </a:xfrm>
          <a:prstGeom prst="line">
            <a:avLst/>
          </a:prstGeom>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3300152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lstStyle/>
          <a:p>
            <a:r>
              <a:rPr lang="en-GB" b="1" dirty="0"/>
              <a:t>How we will work</a:t>
            </a:r>
          </a:p>
        </p:txBody>
      </p:sp>
      <p:sp>
        <p:nvSpPr>
          <p:cNvPr id="3" name="Content Placeholder 2"/>
          <p:cNvSpPr>
            <a:spLocks noGrp="1"/>
          </p:cNvSpPr>
          <p:nvPr>
            <p:ph idx="1"/>
          </p:nvPr>
        </p:nvSpPr>
        <p:spPr>
          <a:xfrm>
            <a:off x="457200" y="1700808"/>
            <a:ext cx="8229600" cy="4680520"/>
          </a:xfrm>
        </p:spPr>
        <p:txBody>
          <a:bodyPr>
            <a:normAutofit/>
          </a:bodyPr>
          <a:lstStyle/>
          <a:p>
            <a:r>
              <a:rPr lang="en-GB" dirty="0">
                <a:solidFill>
                  <a:srgbClr val="00FF00"/>
                </a:solidFill>
              </a:rPr>
              <a:t>On your own, interactive, quizzes, feedback, some discussion</a:t>
            </a:r>
          </a:p>
          <a:p>
            <a:r>
              <a:rPr lang="en-GB" dirty="0">
                <a:solidFill>
                  <a:srgbClr val="FFFF00"/>
                </a:solidFill>
              </a:rPr>
              <a:t>Presentations with Q&amp;A</a:t>
            </a:r>
            <a:endParaRPr lang="en-GB" dirty="0">
              <a:solidFill>
                <a:srgbClr val="00FF00"/>
              </a:solidFill>
            </a:endParaRPr>
          </a:p>
          <a:p>
            <a:endParaRPr lang="en-GB" dirty="0">
              <a:solidFill>
                <a:srgbClr val="00FF00"/>
              </a:solidFill>
            </a:endParaRPr>
          </a:p>
          <a:p>
            <a:r>
              <a:rPr lang="en-GB" b="1" dirty="0">
                <a:solidFill>
                  <a:srgbClr val="00FF00"/>
                </a:solidFill>
              </a:rPr>
              <a:t>There’s a lot of to cover!!!</a:t>
            </a:r>
          </a:p>
          <a:p>
            <a:pPr marL="0" indent="0">
              <a:buNone/>
            </a:pPr>
            <a:endParaRPr lang="en-GB" dirty="0">
              <a:solidFill>
                <a:srgbClr val="FF438B"/>
              </a:solidFill>
            </a:endParaRPr>
          </a:p>
          <a:p>
            <a:r>
              <a:rPr lang="en-GB" b="1" dirty="0"/>
              <a:t>Feedback and questions after the event are always welcome</a:t>
            </a:r>
          </a:p>
          <a:p>
            <a:pPr marL="0" indent="0">
              <a:buNone/>
            </a:pPr>
            <a:endParaRPr lang="en-GB" dirty="0"/>
          </a:p>
        </p:txBody>
      </p:sp>
      <p:pic>
        <p:nvPicPr>
          <p:cNvPr id="4" name="Picture 3">
            <a:extLst>
              <a:ext uri="{FF2B5EF4-FFF2-40B4-BE49-F238E27FC236}">
                <a16:creationId xmlns:a16="http://schemas.microsoft.com/office/drawing/2014/main" id="{09AADA92-B5CF-4929-ADBA-AE2EFB9F3429}"/>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40844656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877" y="0"/>
            <a:ext cx="8229600" cy="836712"/>
          </a:xfrm>
        </p:spPr>
        <p:txBody>
          <a:bodyPr>
            <a:normAutofit/>
          </a:bodyPr>
          <a:lstStyle/>
          <a:p>
            <a:r>
              <a:rPr lang="en-GB" dirty="0"/>
              <a:t>Benzodiazepines</a:t>
            </a:r>
          </a:p>
        </p:txBody>
      </p:sp>
      <p:pic>
        <p:nvPicPr>
          <p:cNvPr id="5" name="Picture 4">
            <a:extLst>
              <a:ext uri="{FF2B5EF4-FFF2-40B4-BE49-F238E27FC236}">
                <a16:creationId xmlns:a16="http://schemas.microsoft.com/office/drawing/2014/main" id="{05CBEEDA-AC62-4F28-9348-07B1774E4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8327" y="1928651"/>
            <a:ext cx="2382699" cy="2238744"/>
          </a:xfrm>
          <a:prstGeom prst="rect">
            <a:avLst/>
          </a:prstGeom>
        </p:spPr>
      </p:pic>
      <p:sp>
        <p:nvSpPr>
          <p:cNvPr id="6" name="TextBox 5">
            <a:extLst>
              <a:ext uri="{FF2B5EF4-FFF2-40B4-BE49-F238E27FC236}">
                <a16:creationId xmlns:a16="http://schemas.microsoft.com/office/drawing/2014/main" id="{126FB294-FEDE-4F32-9A90-97A1440A3C67}"/>
              </a:ext>
            </a:extLst>
          </p:cNvPr>
          <p:cNvSpPr txBox="1"/>
          <p:nvPr/>
        </p:nvSpPr>
        <p:spPr>
          <a:xfrm>
            <a:off x="960266" y="712770"/>
            <a:ext cx="7223467" cy="923330"/>
          </a:xfrm>
          <a:prstGeom prst="rect">
            <a:avLst/>
          </a:prstGeom>
          <a:noFill/>
          <a:ln>
            <a:solidFill>
              <a:srgbClr val="FFFF00"/>
            </a:solidFill>
          </a:ln>
        </p:spPr>
        <p:txBody>
          <a:bodyPr wrap="square" rtlCol="0">
            <a:spAutoFit/>
          </a:bodyPr>
          <a:lstStyle/>
          <a:p>
            <a:r>
              <a:rPr lang="en-GB" b="1" dirty="0">
                <a:solidFill>
                  <a:srgbClr val="FFFF00"/>
                </a:solidFill>
              </a:rPr>
              <a:t>AKA: </a:t>
            </a:r>
            <a:r>
              <a:rPr lang="en-GB" dirty="0" err="1">
                <a:solidFill>
                  <a:srgbClr val="FFFFFF"/>
                </a:solidFill>
              </a:rPr>
              <a:t>Benzoes</a:t>
            </a:r>
            <a:r>
              <a:rPr lang="en-GB" dirty="0">
                <a:solidFill>
                  <a:srgbClr val="FFFFFF"/>
                </a:solidFill>
              </a:rPr>
              <a:t>,</a:t>
            </a:r>
            <a:r>
              <a:rPr lang="en-GB" dirty="0">
                <a:solidFill>
                  <a:srgbClr val="FFFF00"/>
                </a:solidFill>
              </a:rPr>
              <a:t> </a:t>
            </a:r>
            <a:r>
              <a:rPr lang="en-GB" dirty="0" err="1">
                <a:solidFill>
                  <a:srgbClr val="FFFFFF"/>
                </a:solidFill>
              </a:rPr>
              <a:t>tranx</a:t>
            </a:r>
            <a:r>
              <a:rPr lang="en-GB" dirty="0">
                <a:solidFill>
                  <a:srgbClr val="FFFFFF"/>
                </a:solidFill>
              </a:rPr>
              <a:t>, downers, sleepers. </a:t>
            </a:r>
            <a:r>
              <a:rPr lang="en-GB" b="1" dirty="0">
                <a:solidFill>
                  <a:srgbClr val="FFFF00"/>
                </a:solidFill>
              </a:rPr>
              <a:t>Valium: </a:t>
            </a:r>
            <a:r>
              <a:rPr lang="en-GB" dirty="0">
                <a:solidFill>
                  <a:srgbClr val="FFFFFF"/>
                </a:solidFill>
              </a:rPr>
              <a:t>blues,</a:t>
            </a:r>
            <a:r>
              <a:rPr lang="en-GB" b="1" dirty="0">
                <a:solidFill>
                  <a:srgbClr val="FFFFFF"/>
                </a:solidFill>
              </a:rPr>
              <a:t> </a:t>
            </a:r>
            <a:r>
              <a:rPr lang="en-GB" dirty="0" err="1">
                <a:solidFill>
                  <a:srgbClr val="FFFFFF"/>
                </a:solidFill>
              </a:rPr>
              <a:t>vallies</a:t>
            </a:r>
            <a:r>
              <a:rPr lang="en-GB" dirty="0">
                <a:solidFill>
                  <a:srgbClr val="FFFFFF"/>
                </a:solidFill>
              </a:rPr>
              <a:t> </a:t>
            </a:r>
            <a:r>
              <a:rPr lang="en-GB" b="1" dirty="0">
                <a:solidFill>
                  <a:srgbClr val="FFFF00"/>
                </a:solidFill>
              </a:rPr>
              <a:t>Alprazolam: </a:t>
            </a:r>
            <a:r>
              <a:rPr lang="en-GB" dirty="0">
                <a:solidFill>
                  <a:srgbClr val="FFFFFF"/>
                </a:solidFill>
              </a:rPr>
              <a:t>Xanax, </a:t>
            </a:r>
            <a:r>
              <a:rPr lang="en-GB" dirty="0" err="1">
                <a:solidFill>
                  <a:srgbClr val="FFFFFF"/>
                </a:solidFill>
              </a:rPr>
              <a:t>Xs</a:t>
            </a:r>
            <a:r>
              <a:rPr lang="en-GB" dirty="0">
                <a:solidFill>
                  <a:srgbClr val="FFFFFF"/>
                </a:solidFill>
              </a:rPr>
              <a:t> </a:t>
            </a:r>
            <a:r>
              <a:rPr lang="en-GB" b="1" dirty="0">
                <a:solidFill>
                  <a:srgbClr val="FFFF00"/>
                </a:solidFill>
              </a:rPr>
              <a:t>Temazepam:</a:t>
            </a:r>
            <a:r>
              <a:rPr lang="en-GB" dirty="0">
                <a:solidFill>
                  <a:srgbClr val="FFFFFF"/>
                </a:solidFill>
              </a:rPr>
              <a:t> eggs, </a:t>
            </a:r>
            <a:r>
              <a:rPr lang="en-GB" dirty="0" err="1">
                <a:solidFill>
                  <a:srgbClr val="FFFFFF"/>
                </a:solidFill>
              </a:rPr>
              <a:t>Temazies</a:t>
            </a:r>
            <a:r>
              <a:rPr lang="en-GB" dirty="0">
                <a:solidFill>
                  <a:srgbClr val="FFFFFF"/>
                </a:solidFill>
              </a:rPr>
              <a:t> </a:t>
            </a:r>
            <a:r>
              <a:rPr lang="en-GB" b="1" dirty="0">
                <a:solidFill>
                  <a:srgbClr val="FFFF00"/>
                </a:solidFill>
              </a:rPr>
              <a:t>Flunitrazepam: </a:t>
            </a:r>
            <a:r>
              <a:rPr lang="en-GB" dirty="0">
                <a:solidFill>
                  <a:srgbClr val="FFFFFF"/>
                </a:solidFill>
              </a:rPr>
              <a:t>Rohypnol, </a:t>
            </a:r>
            <a:r>
              <a:rPr lang="en-GB" dirty="0" err="1">
                <a:solidFill>
                  <a:srgbClr val="FFFFFF"/>
                </a:solidFill>
              </a:rPr>
              <a:t>rufies</a:t>
            </a:r>
            <a:endParaRPr lang="en-GB" dirty="0">
              <a:solidFill>
                <a:srgbClr val="FFFFFF"/>
              </a:solidFill>
            </a:endParaRPr>
          </a:p>
          <a:p>
            <a:r>
              <a:rPr lang="en-GB" dirty="0">
                <a:solidFill>
                  <a:srgbClr val="FFFFFF"/>
                </a:solidFill>
              </a:rPr>
              <a:t>Many other names </a:t>
            </a:r>
          </a:p>
        </p:txBody>
      </p:sp>
      <p:sp>
        <p:nvSpPr>
          <p:cNvPr id="7" name="TextBox 6">
            <a:extLst>
              <a:ext uri="{FF2B5EF4-FFF2-40B4-BE49-F238E27FC236}">
                <a16:creationId xmlns:a16="http://schemas.microsoft.com/office/drawing/2014/main" id="{E64A4ED8-1793-423A-84B5-A8DAEAB937D9}"/>
              </a:ext>
            </a:extLst>
          </p:cNvPr>
          <p:cNvSpPr txBox="1"/>
          <p:nvPr/>
        </p:nvSpPr>
        <p:spPr>
          <a:xfrm>
            <a:off x="455443" y="1757722"/>
            <a:ext cx="2382698" cy="923330"/>
          </a:xfrm>
          <a:prstGeom prst="rect">
            <a:avLst/>
          </a:prstGeom>
          <a:noFill/>
          <a:ln>
            <a:solidFill>
              <a:srgbClr val="FFFF00"/>
            </a:solidFill>
          </a:ln>
        </p:spPr>
        <p:txBody>
          <a:bodyPr wrap="square" rtlCol="0">
            <a:spAutoFit/>
          </a:bodyPr>
          <a:lstStyle/>
          <a:p>
            <a:r>
              <a:rPr lang="en-GB" b="1" dirty="0">
                <a:solidFill>
                  <a:srgbClr val="FFFF00"/>
                </a:solidFill>
              </a:rPr>
              <a:t>Method of use: </a:t>
            </a:r>
            <a:r>
              <a:rPr lang="en-GB" dirty="0">
                <a:solidFill>
                  <a:srgbClr val="FFFFFF"/>
                </a:solidFill>
              </a:rPr>
              <a:t>swallowed, injecting (rarely)</a:t>
            </a:r>
            <a:endParaRPr lang="en-GB" dirty="0">
              <a:solidFill>
                <a:srgbClr val="FFFF00"/>
              </a:solidFill>
            </a:endParaRPr>
          </a:p>
        </p:txBody>
      </p:sp>
      <p:sp>
        <p:nvSpPr>
          <p:cNvPr id="8" name="TextBox 7">
            <a:extLst>
              <a:ext uri="{FF2B5EF4-FFF2-40B4-BE49-F238E27FC236}">
                <a16:creationId xmlns:a16="http://schemas.microsoft.com/office/drawing/2014/main" id="{E2C502D0-6851-4C8D-9A71-62DF932B261B}"/>
              </a:ext>
            </a:extLst>
          </p:cNvPr>
          <p:cNvSpPr txBox="1"/>
          <p:nvPr/>
        </p:nvSpPr>
        <p:spPr>
          <a:xfrm>
            <a:off x="444877" y="2799278"/>
            <a:ext cx="2382699" cy="923330"/>
          </a:xfrm>
          <a:prstGeom prst="rect">
            <a:avLst/>
          </a:prstGeom>
          <a:noFill/>
          <a:ln>
            <a:solidFill>
              <a:srgbClr val="FFFF00"/>
            </a:solidFill>
          </a:ln>
        </p:spPr>
        <p:txBody>
          <a:bodyPr wrap="square" rtlCol="0">
            <a:spAutoFit/>
          </a:bodyPr>
          <a:lstStyle/>
          <a:p>
            <a:r>
              <a:rPr lang="en-GB" b="1" dirty="0">
                <a:solidFill>
                  <a:srgbClr val="FFFF00"/>
                </a:solidFill>
              </a:rPr>
              <a:t>Popularity: </a:t>
            </a:r>
            <a:r>
              <a:rPr lang="en-GB" dirty="0">
                <a:solidFill>
                  <a:srgbClr val="FFFFFF"/>
                </a:solidFill>
              </a:rPr>
              <a:t>2.4% of 16-24 year olds April 2019 to March 2020</a:t>
            </a:r>
            <a:endParaRPr lang="en-GB" dirty="0">
              <a:solidFill>
                <a:srgbClr val="FFFF00"/>
              </a:solidFill>
            </a:endParaRPr>
          </a:p>
        </p:txBody>
      </p:sp>
      <p:sp>
        <p:nvSpPr>
          <p:cNvPr id="10" name="TextBox 9">
            <a:extLst>
              <a:ext uri="{FF2B5EF4-FFF2-40B4-BE49-F238E27FC236}">
                <a16:creationId xmlns:a16="http://schemas.microsoft.com/office/drawing/2014/main" id="{0F77EFE3-0916-4550-B4C4-8306F7B83EB3}"/>
              </a:ext>
            </a:extLst>
          </p:cNvPr>
          <p:cNvSpPr txBox="1"/>
          <p:nvPr/>
        </p:nvSpPr>
        <p:spPr>
          <a:xfrm>
            <a:off x="444877" y="3844230"/>
            <a:ext cx="2382698" cy="646331"/>
          </a:xfrm>
          <a:prstGeom prst="rect">
            <a:avLst/>
          </a:prstGeom>
          <a:noFill/>
          <a:ln>
            <a:solidFill>
              <a:srgbClr val="FFFF00"/>
            </a:solidFill>
          </a:ln>
        </p:spPr>
        <p:txBody>
          <a:bodyPr wrap="square" rtlCol="0">
            <a:spAutoFit/>
          </a:bodyPr>
          <a:lstStyle/>
          <a:p>
            <a:r>
              <a:rPr lang="en-GB" b="1" dirty="0"/>
              <a:t>Duration:</a:t>
            </a:r>
            <a:r>
              <a:rPr lang="en-GB" dirty="0"/>
              <a:t> </a:t>
            </a:r>
            <a:r>
              <a:rPr lang="en-GB" dirty="0">
                <a:solidFill>
                  <a:srgbClr val="FFFFFF"/>
                </a:solidFill>
              </a:rPr>
              <a:t>2-200hrs+ depending on type</a:t>
            </a:r>
            <a:endParaRPr lang="en-GB" dirty="0"/>
          </a:p>
        </p:txBody>
      </p:sp>
      <p:sp>
        <p:nvSpPr>
          <p:cNvPr id="11" name="TextBox 10">
            <a:extLst>
              <a:ext uri="{FF2B5EF4-FFF2-40B4-BE49-F238E27FC236}">
                <a16:creationId xmlns:a16="http://schemas.microsoft.com/office/drawing/2014/main" id="{D0FB9868-BB08-413D-87D3-58C2ED1D158D}"/>
              </a:ext>
            </a:extLst>
          </p:cNvPr>
          <p:cNvSpPr txBox="1"/>
          <p:nvPr/>
        </p:nvSpPr>
        <p:spPr>
          <a:xfrm>
            <a:off x="469522" y="4676048"/>
            <a:ext cx="2662317" cy="1754326"/>
          </a:xfrm>
          <a:prstGeom prst="rect">
            <a:avLst/>
          </a:prstGeom>
          <a:noFill/>
          <a:ln>
            <a:solidFill>
              <a:srgbClr val="FFFF00"/>
            </a:solidFill>
          </a:ln>
        </p:spPr>
        <p:txBody>
          <a:bodyPr wrap="square" rtlCol="0">
            <a:spAutoFit/>
          </a:bodyPr>
          <a:lstStyle/>
          <a:p>
            <a:r>
              <a:rPr lang="en-GB" b="1" dirty="0">
                <a:solidFill>
                  <a:srgbClr val="FFFF00"/>
                </a:solidFill>
              </a:rPr>
              <a:t>Effects: </a:t>
            </a:r>
          </a:p>
          <a:p>
            <a:r>
              <a:rPr lang="en-GB" b="1" dirty="0">
                <a:solidFill>
                  <a:srgbClr val="FFFF00"/>
                </a:solidFill>
              </a:rPr>
              <a:t>+</a:t>
            </a:r>
            <a:r>
              <a:rPr lang="en-GB" b="1" dirty="0" err="1">
                <a:solidFill>
                  <a:srgbClr val="FFFF00"/>
                </a:solidFill>
              </a:rPr>
              <a:t>ve</a:t>
            </a:r>
            <a:r>
              <a:rPr lang="en-GB" b="1" dirty="0">
                <a:solidFill>
                  <a:srgbClr val="FFFF00"/>
                </a:solidFill>
              </a:rPr>
              <a:t>: </a:t>
            </a:r>
            <a:r>
              <a:rPr lang="en-GB" dirty="0">
                <a:solidFill>
                  <a:srgbClr val="FFFFFF"/>
                </a:solidFill>
              </a:rPr>
              <a:t>relaxation, calm, drowsiness, mild euphoria, relaxed muscles </a:t>
            </a:r>
          </a:p>
          <a:p>
            <a:r>
              <a:rPr lang="en-GB" b="1" dirty="0">
                <a:solidFill>
                  <a:srgbClr val="FFFF00"/>
                </a:solidFill>
              </a:rPr>
              <a:t>-</a:t>
            </a:r>
            <a:r>
              <a:rPr lang="en-GB" b="1" dirty="0" err="1">
                <a:solidFill>
                  <a:srgbClr val="FFFF00"/>
                </a:solidFill>
              </a:rPr>
              <a:t>ve</a:t>
            </a:r>
            <a:r>
              <a:rPr lang="en-GB" b="1" dirty="0">
                <a:solidFill>
                  <a:srgbClr val="FFFF00"/>
                </a:solidFill>
              </a:rPr>
              <a:t>: </a:t>
            </a:r>
            <a:r>
              <a:rPr lang="en-GB" dirty="0">
                <a:solidFill>
                  <a:srgbClr val="FFFFFF"/>
                </a:solidFill>
              </a:rPr>
              <a:t>anxiety, disinhibition, anger, amnesia</a:t>
            </a:r>
          </a:p>
        </p:txBody>
      </p:sp>
      <p:sp>
        <p:nvSpPr>
          <p:cNvPr id="12" name="TextBox 11">
            <a:extLst>
              <a:ext uri="{FF2B5EF4-FFF2-40B4-BE49-F238E27FC236}">
                <a16:creationId xmlns:a16="http://schemas.microsoft.com/office/drawing/2014/main" id="{445C3DC5-28E3-417A-A36C-5DB6B82AF3FE}"/>
              </a:ext>
            </a:extLst>
          </p:cNvPr>
          <p:cNvSpPr txBox="1"/>
          <p:nvPr/>
        </p:nvSpPr>
        <p:spPr>
          <a:xfrm>
            <a:off x="3380649" y="4814547"/>
            <a:ext cx="2382699" cy="1477328"/>
          </a:xfrm>
          <a:prstGeom prst="rect">
            <a:avLst/>
          </a:prstGeom>
          <a:noFill/>
          <a:ln>
            <a:solidFill>
              <a:srgbClr val="FFFF00"/>
            </a:solidFill>
          </a:ln>
        </p:spPr>
        <p:txBody>
          <a:bodyPr wrap="square" rtlCol="0">
            <a:spAutoFit/>
          </a:bodyPr>
          <a:lstStyle/>
          <a:p>
            <a:r>
              <a:rPr lang="en-GB" b="1" dirty="0"/>
              <a:t>Risks: </a:t>
            </a:r>
            <a:r>
              <a:rPr lang="en-GB" dirty="0">
                <a:solidFill>
                  <a:srgbClr val="FFFFFF"/>
                </a:solidFill>
              </a:rPr>
              <a:t>dependency, overdose, reckless behaviour, Fake drugs – especially online, dangerous withdrawals </a:t>
            </a:r>
            <a:endParaRPr lang="en-GB" dirty="0"/>
          </a:p>
        </p:txBody>
      </p:sp>
      <p:sp>
        <p:nvSpPr>
          <p:cNvPr id="13" name="TextBox 12">
            <a:extLst>
              <a:ext uri="{FF2B5EF4-FFF2-40B4-BE49-F238E27FC236}">
                <a16:creationId xmlns:a16="http://schemas.microsoft.com/office/drawing/2014/main" id="{A4B19E35-B580-4596-88EB-F2352049BC95}"/>
              </a:ext>
            </a:extLst>
          </p:cNvPr>
          <p:cNvSpPr txBox="1"/>
          <p:nvPr/>
        </p:nvSpPr>
        <p:spPr>
          <a:xfrm>
            <a:off x="6291777" y="1871937"/>
            <a:ext cx="2662316" cy="369332"/>
          </a:xfrm>
          <a:prstGeom prst="rect">
            <a:avLst/>
          </a:prstGeom>
          <a:noFill/>
          <a:ln>
            <a:solidFill>
              <a:srgbClr val="FFFF00"/>
            </a:solidFill>
          </a:ln>
        </p:spPr>
        <p:txBody>
          <a:bodyPr wrap="square" rtlCol="0">
            <a:spAutoFit/>
          </a:bodyPr>
          <a:lstStyle/>
          <a:p>
            <a:r>
              <a:rPr lang="en-GB" b="1" dirty="0">
                <a:solidFill>
                  <a:srgbClr val="FFFF00"/>
                </a:solidFill>
              </a:rPr>
              <a:t>Law: </a:t>
            </a:r>
            <a:r>
              <a:rPr lang="en-GB" dirty="0">
                <a:solidFill>
                  <a:srgbClr val="FFFFFF"/>
                </a:solidFill>
              </a:rPr>
              <a:t>Class C, schedule 3 </a:t>
            </a:r>
            <a:endParaRPr lang="en-GB" dirty="0">
              <a:solidFill>
                <a:srgbClr val="FFFF00"/>
              </a:solidFill>
            </a:endParaRPr>
          </a:p>
        </p:txBody>
      </p:sp>
      <p:sp>
        <p:nvSpPr>
          <p:cNvPr id="14" name="TextBox 13">
            <a:extLst>
              <a:ext uri="{FF2B5EF4-FFF2-40B4-BE49-F238E27FC236}">
                <a16:creationId xmlns:a16="http://schemas.microsoft.com/office/drawing/2014/main" id="{34668673-A39E-4697-819B-1888EE7E7D65}"/>
              </a:ext>
            </a:extLst>
          </p:cNvPr>
          <p:cNvSpPr txBox="1"/>
          <p:nvPr/>
        </p:nvSpPr>
        <p:spPr>
          <a:xfrm>
            <a:off x="6291777" y="2551837"/>
            <a:ext cx="2662317" cy="1754326"/>
          </a:xfrm>
          <a:prstGeom prst="rect">
            <a:avLst/>
          </a:prstGeom>
          <a:noFill/>
          <a:ln>
            <a:solidFill>
              <a:srgbClr val="FFFF00"/>
            </a:solidFill>
          </a:ln>
        </p:spPr>
        <p:txBody>
          <a:bodyPr wrap="square" rtlCol="0">
            <a:spAutoFit/>
          </a:bodyPr>
          <a:lstStyle/>
          <a:p>
            <a:r>
              <a:rPr lang="en-GB" b="1" dirty="0">
                <a:solidFill>
                  <a:srgbClr val="FFFF00"/>
                </a:solidFill>
              </a:rPr>
              <a:t>Cost: </a:t>
            </a:r>
          </a:p>
          <a:p>
            <a:r>
              <a:rPr lang="en-GB" b="1" dirty="0">
                <a:solidFill>
                  <a:srgbClr val="FFFF00"/>
                </a:solidFill>
              </a:rPr>
              <a:t>Diazepam: </a:t>
            </a:r>
            <a:r>
              <a:rPr lang="en-GB" dirty="0">
                <a:solidFill>
                  <a:srgbClr val="FFFFFF"/>
                </a:solidFill>
              </a:rPr>
              <a:t>50p-£1 per tab, £110-£120 for 1000 tabs</a:t>
            </a:r>
          </a:p>
          <a:p>
            <a:r>
              <a:rPr lang="en-GB" b="1" dirty="0">
                <a:solidFill>
                  <a:srgbClr val="FFFF00"/>
                </a:solidFill>
              </a:rPr>
              <a:t>Alprazolam &amp; Etizolam: </a:t>
            </a:r>
            <a:r>
              <a:rPr lang="en-GB" dirty="0">
                <a:solidFill>
                  <a:srgbClr val="FFFFFF"/>
                </a:solidFill>
              </a:rPr>
              <a:t>£1-£3 per tab</a:t>
            </a:r>
          </a:p>
        </p:txBody>
      </p:sp>
      <p:sp>
        <p:nvSpPr>
          <p:cNvPr id="15" name="TextBox 14">
            <a:extLst>
              <a:ext uri="{FF2B5EF4-FFF2-40B4-BE49-F238E27FC236}">
                <a16:creationId xmlns:a16="http://schemas.microsoft.com/office/drawing/2014/main" id="{82B5E9B4-294F-462A-8F3F-0376F2746AD5}"/>
              </a:ext>
            </a:extLst>
          </p:cNvPr>
          <p:cNvSpPr txBox="1"/>
          <p:nvPr/>
        </p:nvSpPr>
        <p:spPr>
          <a:xfrm>
            <a:off x="6596044" y="4536304"/>
            <a:ext cx="2358050" cy="646331"/>
          </a:xfrm>
          <a:prstGeom prst="rect">
            <a:avLst/>
          </a:prstGeom>
          <a:noFill/>
          <a:ln>
            <a:solidFill>
              <a:srgbClr val="FFFF00"/>
            </a:solidFill>
          </a:ln>
        </p:spPr>
        <p:txBody>
          <a:bodyPr wrap="square" rtlCol="0">
            <a:spAutoFit/>
          </a:bodyPr>
          <a:lstStyle/>
          <a:p>
            <a:r>
              <a:rPr lang="en-GB" b="1" dirty="0">
                <a:solidFill>
                  <a:srgbClr val="FFFF00"/>
                </a:solidFill>
              </a:rPr>
              <a:t>Source: </a:t>
            </a:r>
            <a:r>
              <a:rPr lang="en-GB" dirty="0">
                <a:solidFill>
                  <a:srgbClr val="FFFFFF"/>
                </a:solidFill>
              </a:rPr>
              <a:t>prescribed, internet, street</a:t>
            </a:r>
          </a:p>
        </p:txBody>
      </p:sp>
      <p:sp>
        <p:nvSpPr>
          <p:cNvPr id="16" name="TextBox 15">
            <a:extLst>
              <a:ext uri="{FF2B5EF4-FFF2-40B4-BE49-F238E27FC236}">
                <a16:creationId xmlns:a16="http://schemas.microsoft.com/office/drawing/2014/main" id="{376FB490-97C3-4F77-96D4-2914CD51E6F5}"/>
              </a:ext>
            </a:extLst>
          </p:cNvPr>
          <p:cNvSpPr txBox="1"/>
          <p:nvPr/>
        </p:nvSpPr>
        <p:spPr>
          <a:xfrm>
            <a:off x="6291777" y="5478799"/>
            <a:ext cx="2240663" cy="646331"/>
          </a:xfrm>
          <a:prstGeom prst="rect">
            <a:avLst/>
          </a:prstGeom>
          <a:noFill/>
          <a:ln>
            <a:solidFill>
              <a:srgbClr val="FFFF00"/>
            </a:solidFill>
          </a:ln>
        </p:spPr>
        <p:txBody>
          <a:bodyPr wrap="square" rtlCol="0">
            <a:spAutoFit/>
          </a:bodyPr>
          <a:lstStyle/>
          <a:p>
            <a:r>
              <a:rPr lang="en-GB" b="1" dirty="0">
                <a:solidFill>
                  <a:srgbClr val="FFFF00"/>
                </a:solidFill>
              </a:rPr>
              <a:t>Indicators: </a:t>
            </a:r>
            <a:r>
              <a:rPr lang="en-GB" dirty="0">
                <a:solidFill>
                  <a:srgbClr val="FFFFFF"/>
                </a:solidFill>
              </a:rPr>
              <a:t>drowsy, slow reactions, calm</a:t>
            </a:r>
          </a:p>
        </p:txBody>
      </p:sp>
      <p:cxnSp>
        <p:nvCxnSpPr>
          <p:cNvPr id="18" name="Straight Connector 17">
            <a:extLst>
              <a:ext uri="{FF2B5EF4-FFF2-40B4-BE49-F238E27FC236}">
                <a16:creationId xmlns:a16="http://schemas.microsoft.com/office/drawing/2014/main" id="{CE4DB575-BCBA-4922-8D11-9EB6052CF3E9}"/>
              </a:ext>
            </a:extLst>
          </p:cNvPr>
          <p:cNvCxnSpPr/>
          <p:nvPr/>
        </p:nvCxnSpPr>
        <p:spPr>
          <a:xfrm>
            <a:off x="4716016" y="1636100"/>
            <a:ext cx="0" cy="292551"/>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0E4871A4-D8D1-48C5-A33A-9FEF50EB4BCA}"/>
              </a:ext>
            </a:extLst>
          </p:cNvPr>
          <p:cNvCxnSpPr>
            <a:stCxn id="7" idx="3"/>
          </p:cNvCxnSpPr>
          <p:nvPr/>
        </p:nvCxnSpPr>
        <p:spPr>
          <a:xfrm>
            <a:off x="2838141" y="2219387"/>
            <a:ext cx="553074"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F4C0DCF5-5080-4E67-ACAB-A241DFA2BDA1}"/>
              </a:ext>
            </a:extLst>
          </p:cNvPr>
          <p:cNvCxnSpPr/>
          <p:nvPr/>
        </p:nvCxnSpPr>
        <p:spPr>
          <a:xfrm>
            <a:off x="2827575" y="3212976"/>
            <a:ext cx="540752"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7069B971-DBC1-4E26-9B46-FE52E56FB951}"/>
              </a:ext>
            </a:extLst>
          </p:cNvPr>
          <p:cNvCxnSpPr>
            <a:stCxn id="10" idx="3"/>
          </p:cNvCxnSpPr>
          <p:nvPr/>
        </p:nvCxnSpPr>
        <p:spPr>
          <a:xfrm flipV="1">
            <a:off x="2827575" y="3844230"/>
            <a:ext cx="540752" cy="323166"/>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3FF55BC8-4D0C-495D-BF63-DDC6572BC51F}"/>
              </a:ext>
            </a:extLst>
          </p:cNvPr>
          <p:cNvCxnSpPr/>
          <p:nvPr/>
        </p:nvCxnSpPr>
        <p:spPr>
          <a:xfrm flipV="1">
            <a:off x="3131839" y="4167395"/>
            <a:ext cx="248810" cy="508653"/>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DF6DF379-1A0D-447D-BFD0-1C38CEAEA420}"/>
              </a:ext>
            </a:extLst>
          </p:cNvPr>
          <p:cNvCxnSpPr>
            <a:stCxn id="12" idx="0"/>
            <a:endCxn id="5" idx="2"/>
          </p:cNvCxnSpPr>
          <p:nvPr/>
        </p:nvCxnSpPr>
        <p:spPr>
          <a:xfrm flipH="1" flipV="1">
            <a:off x="4559677" y="4167395"/>
            <a:ext cx="12322" cy="647152"/>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4B0CBB56-A374-4D81-B071-C823EFB07275}"/>
              </a:ext>
            </a:extLst>
          </p:cNvPr>
          <p:cNvCxnSpPr>
            <a:cxnSpLocks/>
          </p:cNvCxnSpPr>
          <p:nvPr/>
        </p:nvCxnSpPr>
        <p:spPr>
          <a:xfrm flipH="1" flipV="1">
            <a:off x="5514537" y="4167395"/>
            <a:ext cx="777240" cy="1294337"/>
          </a:xfrm>
          <a:prstGeom prst="line">
            <a:avLst/>
          </a:prstGeom>
        </p:spPr>
        <p:style>
          <a:lnRef idx="1">
            <a:schemeClr val="dk1"/>
          </a:lnRef>
          <a:fillRef idx="0">
            <a:schemeClr val="dk1"/>
          </a:fillRef>
          <a:effectRef idx="0">
            <a:schemeClr val="dk1"/>
          </a:effectRef>
          <a:fontRef idx="minor">
            <a:schemeClr val="tx1"/>
          </a:fontRef>
        </p:style>
      </p:cxnSp>
      <p:cxnSp>
        <p:nvCxnSpPr>
          <p:cNvPr id="5120" name="Straight Connector 5119">
            <a:extLst>
              <a:ext uri="{FF2B5EF4-FFF2-40B4-BE49-F238E27FC236}">
                <a16:creationId xmlns:a16="http://schemas.microsoft.com/office/drawing/2014/main" id="{FE823088-D9AE-440E-8368-B6E683AC8FCB}"/>
              </a:ext>
            </a:extLst>
          </p:cNvPr>
          <p:cNvCxnSpPr/>
          <p:nvPr/>
        </p:nvCxnSpPr>
        <p:spPr>
          <a:xfrm flipH="1" flipV="1">
            <a:off x="5763348" y="4005813"/>
            <a:ext cx="832696" cy="670235"/>
          </a:xfrm>
          <a:prstGeom prst="line">
            <a:avLst/>
          </a:prstGeom>
        </p:spPr>
        <p:style>
          <a:lnRef idx="1">
            <a:schemeClr val="dk1"/>
          </a:lnRef>
          <a:fillRef idx="0">
            <a:schemeClr val="dk1"/>
          </a:fillRef>
          <a:effectRef idx="0">
            <a:schemeClr val="dk1"/>
          </a:effectRef>
          <a:fontRef idx="minor">
            <a:schemeClr val="tx1"/>
          </a:fontRef>
        </p:style>
      </p:cxnSp>
      <p:cxnSp>
        <p:nvCxnSpPr>
          <p:cNvPr id="5124" name="Straight Connector 5123">
            <a:extLst>
              <a:ext uri="{FF2B5EF4-FFF2-40B4-BE49-F238E27FC236}">
                <a16:creationId xmlns:a16="http://schemas.microsoft.com/office/drawing/2014/main" id="{D68BB5C0-BEDA-4345-98C6-57A262830BA1}"/>
              </a:ext>
            </a:extLst>
          </p:cNvPr>
          <p:cNvCxnSpPr/>
          <p:nvPr/>
        </p:nvCxnSpPr>
        <p:spPr>
          <a:xfrm flipH="1">
            <a:off x="5751025" y="3212976"/>
            <a:ext cx="540752" cy="0"/>
          </a:xfrm>
          <a:prstGeom prst="line">
            <a:avLst/>
          </a:prstGeom>
        </p:spPr>
        <p:style>
          <a:lnRef idx="1">
            <a:schemeClr val="dk1"/>
          </a:lnRef>
          <a:fillRef idx="0">
            <a:schemeClr val="dk1"/>
          </a:fillRef>
          <a:effectRef idx="0">
            <a:schemeClr val="dk1"/>
          </a:effectRef>
          <a:fontRef idx="minor">
            <a:schemeClr val="tx1"/>
          </a:fontRef>
        </p:style>
      </p:cxnSp>
      <p:cxnSp>
        <p:nvCxnSpPr>
          <p:cNvPr id="5126" name="Straight Connector 5125">
            <a:extLst>
              <a:ext uri="{FF2B5EF4-FFF2-40B4-BE49-F238E27FC236}">
                <a16:creationId xmlns:a16="http://schemas.microsoft.com/office/drawing/2014/main" id="{FA6EB8A6-ACF2-4352-80ED-536CC1A3B7EE}"/>
              </a:ext>
            </a:extLst>
          </p:cNvPr>
          <p:cNvCxnSpPr>
            <a:cxnSpLocks/>
            <a:stCxn id="13" idx="1"/>
          </p:cNvCxnSpPr>
          <p:nvPr/>
        </p:nvCxnSpPr>
        <p:spPr>
          <a:xfrm flipH="1">
            <a:off x="5751027" y="2056603"/>
            <a:ext cx="540750" cy="184667"/>
          </a:xfrm>
          <a:prstGeom prst="line">
            <a:avLst/>
          </a:prstGeom>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7288916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853"/>
            <a:ext cx="8229600" cy="850106"/>
          </a:xfrm>
        </p:spPr>
        <p:txBody>
          <a:bodyPr/>
          <a:lstStyle/>
          <a:p>
            <a:r>
              <a:rPr lang="en-GB" dirty="0"/>
              <a:t>Cannabis</a:t>
            </a:r>
          </a:p>
        </p:txBody>
      </p:sp>
      <p:pic>
        <p:nvPicPr>
          <p:cNvPr id="5" name="Picture 4" descr="A close up of a leaf&#10;&#10;Description automatically generated">
            <a:extLst>
              <a:ext uri="{FF2B5EF4-FFF2-40B4-BE49-F238E27FC236}">
                <a16:creationId xmlns:a16="http://schemas.microsoft.com/office/drawing/2014/main" id="{BB7EF014-E785-44F0-A251-8B4DA45C5A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213" y="2500312"/>
            <a:ext cx="3457575" cy="1857375"/>
          </a:xfrm>
          <a:prstGeom prst="rect">
            <a:avLst/>
          </a:prstGeom>
        </p:spPr>
      </p:pic>
      <p:sp>
        <p:nvSpPr>
          <p:cNvPr id="6" name="TextBox 5">
            <a:extLst>
              <a:ext uri="{FF2B5EF4-FFF2-40B4-BE49-F238E27FC236}">
                <a16:creationId xmlns:a16="http://schemas.microsoft.com/office/drawing/2014/main" id="{DC87E2F4-A5AD-4CD1-9A68-DFAF57215B88}"/>
              </a:ext>
            </a:extLst>
          </p:cNvPr>
          <p:cNvSpPr txBox="1"/>
          <p:nvPr/>
        </p:nvSpPr>
        <p:spPr>
          <a:xfrm>
            <a:off x="2987525" y="1041170"/>
            <a:ext cx="3168948" cy="923330"/>
          </a:xfrm>
          <a:prstGeom prst="rect">
            <a:avLst/>
          </a:prstGeom>
          <a:noFill/>
          <a:ln>
            <a:solidFill>
              <a:srgbClr val="FFFF00"/>
            </a:solidFill>
          </a:ln>
        </p:spPr>
        <p:txBody>
          <a:bodyPr wrap="square" rtlCol="0">
            <a:spAutoFit/>
          </a:bodyPr>
          <a:lstStyle/>
          <a:p>
            <a:r>
              <a:rPr lang="en-GB" b="1" dirty="0">
                <a:solidFill>
                  <a:srgbClr val="FFFF00"/>
                </a:solidFill>
              </a:rPr>
              <a:t>AKA: </a:t>
            </a:r>
            <a:r>
              <a:rPr lang="en-GB" dirty="0">
                <a:solidFill>
                  <a:srgbClr val="FFFFFF"/>
                </a:solidFill>
              </a:rPr>
              <a:t>herb, resin, weed, skunk, puff, dope, Ganj, marijuana, hemp, black, hash, </a:t>
            </a:r>
            <a:r>
              <a:rPr lang="en-GB" dirty="0" err="1">
                <a:solidFill>
                  <a:srgbClr val="FFFFFF"/>
                </a:solidFill>
              </a:rPr>
              <a:t>sensi</a:t>
            </a:r>
            <a:endParaRPr lang="en-GB" dirty="0">
              <a:solidFill>
                <a:srgbClr val="FFFFFF"/>
              </a:solidFill>
            </a:endParaRPr>
          </a:p>
        </p:txBody>
      </p:sp>
      <p:sp>
        <p:nvSpPr>
          <p:cNvPr id="7" name="TextBox 6">
            <a:extLst>
              <a:ext uri="{FF2B5EF4-FFF2-40B4-BE49-F238E27FC236}">
                <a16:creationId xmlns:a16="http://schemas.microsoft.com/office/drawing/2014/main" id="{97938915-0E92-41F0-925D-1B0827C38642}"/>
              </a:ext>
            </a:extLst>
          </p:cNvPr>
          <p:cNvSpPr txBox="1"/>
          <p:nvPr/>
        </p:nvSpPr>
        <p:spPr>
          <a:xfrm>
            <a:off x="457200" y="882959"/>
            <a:ext cx="2088232" cy="1754326"/>
          </a:xfrm>
          <a:prstGeom prst="rect">
            <a:avLst/>
          </a:prstGeom>
          <a:noFill/>
          <a:ln>
            <a:solidFill>
              <a:srgbClr val="FFFF00"/>
            </a:solidFill>
          </a:ln>
        </p:spPr>
        <p:txBody>
          <a:bodyPr wrap="square" rtlCol="0">
            <a:spAutoFit/>
          </a:bodyPr>
          <a:lstStyle/>
          <a:p>
            <a:r>
              <a:rPr lang="en-GB" b="1" dirty="0">
                <a:solidFill>
                  <a:srgbClr val="FFFF00"/>
                </a:solidFill>
              </a:rPr>
              <a:t>Method of use:</a:t>
            </a:r>
            <a:r>
              <a:rPr lang="en-GB" dirty="0">
                <a:solidFill>
                  <a:srgbClr val="FFFF00"/>
                </a:solidFill>
              </a:rPr>
              <a:t> </a:t>
            </a:r>
            <a:r>
              <a:rPr lang="en-GB" dirty="0">
                <a:solidFill>
                  <a:srgbClr val="FFFFFF"/>
                </a:solidFill>
              </a:rPr>
              <a:t>smoked in ‘spliffs’ with tobacco, vaping, in pipes, bongs, also eaten and drunk</a:t>
            </a:r>
          </a:p>
        </p:txBody>
      </p:sp>
      <p:sp>
        <p:nvSpPr>
          <p:cNvPr id="8" name="TextBox 7">
            <a:extLst>
              <a:ext uri="{FF2B5EF4-FFF2-40B4-BE49-F238E27FC236}">
                <a16:creationId xmlns:a16="http://schemas.microsoft.com/office/drawing/2014/main" id="{C256BC0B-DF0B-462B-AD54-2BF89E6B2C0D}"/>
              </a:ext>
            </a:extLst>
          </p:cNvPr>
          <p:cNvSpPr txBox="1"/>
          <p:nvPr/>
        </p:nvSpPr>
        <p:spPr>
          <a:xfrm>
            <a:off x="457200" y="2779514"/>
            <a:ext cx="1872505" cy="1200329"/>
          </a:xfrm>
          <a:prstGeom prst="rect">
            <a:avLst/>
          </a:prstGeom>
          <a:noFill/>
          <a:ln>
            <a:solidFill>
              <a:srgbClr val="FFFF00"/>
            </a:solidFill>
          </a:ln>
        </p:spPr>
        <p:txBody>
          <a:bodyPr wrap="square" rtlCol="0">
            <a:spAutoFit/>
          </a:bodyPr>
          <a:lstStyle/>
          <a:p>
            <a:r>
              <a:rPr lang="en-GB" b="1" dirty="0">
                <a:solidFill>
                  <a:srgbClr val="FFFF00"/>
                </a:solidFill>
              </a:rPr>
              <a:t>Popularity: </a:t>
            </a:r>
            <a:r>
              <a:rPr lang="en-GB" dirty="0">
                <a:solidFill>
                  <a:srgbClr val="FFFFFF"/>
                </a:solidFill>
              </a:rPr>
              <a:t>32.6% of 16-24 year olds April 2019 to March 2020</a:t>
            </a:r>
            <a:endParaRPr lang="en-GB" dirty="0">
              <a:solidFill>
                <a:srgbClr val="FFFF00"/>
              </a:solidFill>
            </a:endParaRPr>
          </a:p>
        </p:txBody>
      </p:sp>
      <p:sp>
        <p:nvSpPr>
          <p:cNvPr id="9" name="TextBox 8">
            <a:extLst>
              <a:ext uri="{FF2B5EF4-FFF2-40B4-BE49-F238E27FC236}">
                <a16:creationId xmlns:a16="http://schemas.microsoft.com/office/drawing/2014/main" id="{84689340-7C66-4DC1-9334-A81BF28DFA8A}"/>
              </a:ext>
            </a:extLst>
          </p:cNvPr>
          <p:cNvSpPr txBox="1"/>
          <p:nvPr/>
        </p:nvSpPr>
        <p:spPr>
          <a:xfrm>
            <a:off x="512110" y="4087324"/>
            <a:ext cx="1872505" cy="646331"/>
          </a:xfrm>
          <a:prstGeom prst="rect">
            <a:avLst/>
          </a:prstGeom>
          <a:noFill/>
          <a:ln>
            <a:solidFill>
              <a:srgbClr val="FFFF00"/>
            </a:solidFill>
          </a:ln>
        </p:spPr>
        <p:txBody>
          <a:bodyPr wrap="square" rtlCol="0">
            <a:spAutoFit/>
          </a:bodyPr>
          <a:lstStyle/>
          <a:p>
            <a:r>
              <a:rPr lang="en-GB" b="1" dirty="0">
                <a:solidFill>
                  <a:srgbClr val="FFFF00"/>
                </a:solidFill>
              </a:rPr>
              <a:t>Duration: </a:t>
            </a:r>
            <a:r>
              <a:rPr lang="en-GB" dirty="0">
                <a:solidFill>
                  <a:srgbClr val="FFFFFF"/>
                </a:solidFill>
              </a:rPr>
              <a:t>smoked 1-2hr, eaten 3-6hr</a:t>
            </a:r>
          </a:p>
        </p:txBody>
      </p:sp>
      <p:sp>
        <p:nvSpPr>
          <p:cNvPr id="10" name="TextBox 9">
            <a:extLst>
              <a:ext uri="{FF2B5EF4-FFF2-40B4-BE49-F238E27FC236}">
                <a16:creationId xmlns:a16="http://schemas.microsoft.com/office/drawing/2014/main" id="{96A36F31-BA95-47EC-8EED-0E63785A2102}"/>
              </a:ext>
            </a:extLst>
          </p:cNvPr>
          <p:cNvSpPr txBox="1"/>
          <p:nvPr/>
        </p:nvSpPr>
        <p:spPr>
          <a:xfrm>
            <a:off x="445611" y="4840720"/>
            <a:ext cx="2588379" cy="1754326"/>
          </a:xfrm>
          <a:prstGeom prst="rect">
            <a:avLst/>
          </a:prstGeom>
          <a:noFill/>
          <a:ln>
            <a:solidFill>
              <a:srgbClr val="FFFF00"/>
            </a:solidFill>
          </a:ln>
        </p:spPr>
        <p:txBody>
          <a:bodyPr wrap="square" rtlCol="0">
            <a:spAutoFit/>
          </a:bodyPr>
          <a:lstStyle/>
          <a:p>
            <a:r>
              <a:rPr lang="en-GB" b="1" dirty="0">
                <a:solidFill>
                  <a:srgbClr val="FFFF00"/>
                </a:solidFill>
              </a:rPr>
              <a:t>Effects: </a:t>
            </a:r>
          </a:p>
          <a:p>
            <a:r>
              <a:rPr lang="en-GB" b="1" dirty="0">
                <a:solidFill>
                  <a:srgbClr val="FFFF00"/>
                </a:solidFill>
              </a:rPr>
              <a:t>+</a:t>
            </a:r>
            <a:r>
              <a:rPr lang="en-GB" b="1" dirty="0" err="1">
                <a:solidFill>
                  <a:srgbClr val="FFFF00"/>
                </a:solidFill>
              </a:rPr>
              <a:t>ve</a:t>
            </a:r>
            <a:r>
              <a:rPr lang="en-GB" b="1" dirty="0">
                <a:solidFill>
                  <a:srgbClr val="FFFF00"/>
                </a:solidFill>
              </a:rPr>
              <a:t>: </a:t>
            </a:r>
            <a:r>
              <a:rPr lang="en-GB" dirty="0">
                <a:solidFill>
                  <a:srgbClr val="FFFFFF"/>
                </a:solidFill>
              </a:rPr>
              <a:t>relaxation, calm, hilarity, altered perception, munchies, drowsiness</a:t>
            </a:r>
          </a:p>
          <a:p>
            <a:r>
              <a:rPr lang="en-GB" b="1" dirty="0">
                <a:solidFill>
                  <a:srgbClr val="FFFF00"/>
                </a:solidFill>
              </a:rPr>
              <a:t>-</a:t>
            </a:r>
            <a:r>
              <a:rPr lang="en-GB" b="1" dirty="0" err="1">
                <a:solidFill>
                  <a:srgbClr val="FFFF00"/>
                </a:solidFill>
              </a:rPr>
              <a:t>ve</a:t>
            </a:r>
            <a:r>
              <a:rPr lang="en-GB" b="1" dirty="0">
                <a:solidFill>
                  <a:srgbClr val="FFFF00"/>
                </a:solidFill>
              </a:rPr>
              <a:t>: </a:t>
            </a:r>
            <a:r>
              <a:rPr lang="en-GB" dirty="0">
                <a:solidFill>
                  <a:srgbClr val="FFFFFF"/>
                </a:solidFill>
              </a:rPr>
              <a:t>panic attacks, nausea</a:t>
            </a:r>
          </a:p>
        </p:txBody>
      </p:sp>
      <p:sp>
        <p:nvSpPr>
          <p:cNvPr id="11" name="TextBox 10">
            <a:extLst>
              <a:ext uri="{FF2B5EF4-FFF2-40B4-BE49-F238E27FC236}">
                <a16:creationId xmlns:a16="http://schemas.microsoft.com/office/drawing/2014/main" id="{9F6C834B-D04E-4764-8EEA-51FF44C5F91A}"/>
              </a:ext>
            </a:extLst>
          </p:cNvPr>
          <p:cNvSpPr txBox="1"/>
          <p:nvPr/>
        </p:nvSpPr>
        <p:spPr>
          <a:xfrm>
            <a:off x="3275856" y="4797152"/>
            <a:ext cx="2520280" cy="1477328"/>
          </a:xfrm>
          <a:prstGeom prst="rect">
            <a:avLst/>
          </a:prstGeom>
          <a:noFill/>
          <a:ln>
            <a:solidFill>
              <a:srgbClr val="FFFF00"/>
            </a:solidFill>
          </a:ln>
        </p:spPr>
        <p:txBody>
          <a:bodyPr wrap="square" rtlCol="0">
            <a:spAutoFit/>
          </a:bodyPr>
          <a:lstStyle/>
          <a:p>
            <a:r>
              <a:rPr lang="en-GB" b="1" dirty="0">
                <a:solidFill>
                  <a:srgbClr val="FFFF00"/>
                </a:solidFill>
              </a:rPr>
              <a:t>Risks: </a:t>
            </a:r>
            <a:r>
              <a:rPr lang="en-GB" dirty="0">
                <a:solidFill>
                  <a:srgbClr val="FFFFFF"/>
                </a:solidFill>
              </a:rPr>
              <a:t>apathy, lethargy, short term memory loss, increased risk of mental health problems, lung problems, dependency </a:t>
            </a:r>
          </a:p>
        </p:txBody>
      </p:sp>
      <p:sp>
        <p:nvSpPr>
          <p:cNvPr id="12" name="TextBox 11">
            <a:extLst>
              <a:ext uri="{FF2B5EF4-FFF2-40B4-BE49-F238E27FC236}">
                <a16:creationId xmlns:a16="http://schemas.microsoft.com/office/drawing/2014/main" id="{3BB4652A-0AFD-470F-AA8F-C4001934A189}"/>
              </a:ext>
            </a:extLst>
          </p:cNvPr>
          <p:cNvSpPr txBox="1"/>
          <p:nvPr/>
        </p:nvSpPr>
        <p:spPr>
          <a:xfrm>
            <a:off x="6598566" y="1026531"/>
            <a:ext cx="2279008" cy="646331"/>
          </a:xfrm>
          <a:prstGeom prst="rect">
            <a:avLst/>
          </a:prstGeom>
          <a:noFill/>
          <a:ln>
            <a:solidFill>
              <a:srgbClr val="FFFF00"/>
            </a:solidFill>
          </a:ln>
        </p:spPr>
        <p:txBody>
          <a:bodyPr wrap="square" rtlCol="0">
            <a:spAutoFit/>
          </a:bodyPr>
          <a:lstStyle/>
          <a:p>
            <a:r>
              <a:rPr lang="en-GB" b="1" dirty="0">
                <a:solidFill>
                  <a:srgbClr val="FFFF00"/>
                </a:solidFill>
              </a:rPr>
              <a:t>Law: </a:t>
            </a:r>
            <a:r>
              <a:rPr lang="en-GB" dirty="0">
                <a:solidFill>
                  <a:srgbClr val="FFFFFF"/>
                </a:solidFill>
              </a:rPr>
              <a:t>Class B, schedule 1 </a:t>
            </a:r>
          </a:p>
        </p:txBody>
      </p:sp>
      <p:sp>
        <p:nvSpPr>
          <p:cNvPr id="13" name="TextBox 12">
            <a:extLst>
              <a:ext uri="{FF2B5EF4-FFF2-40B4-BE49-F238E27FC236}">
                <a16:creationId xmlns:a16="http://schemas.microsoft.com/office/drawing/2014/main" id="{24B56F29-31A4-4F57-BF9E-18ED79EE2F99}"/>
              </a:ext>
            </a:extLst>
          </p:cNvPr>
          <p:cNvSpPr txBox="1"/>
          <p:nvPr/>
        </p:nvSpPr>
        <p:spPr>
          <a:xfrm>
            <a:off x="6610159" y="1836826"/>
            <a:ext cx="2279008" cy="2031325"/>
          </a:xfrm>
          <a:prstGeom prst="rect">
            <a:avLst/>
          </a:prstGeom>
          <a:noFill/>
          <a:ln>
            <a:solidFill>
              <a:srgbClr val="FFFF00"/>
            </a:solidFill>
          </a:ln>
        </p:spPr>
        <p:txBody>
          <a:bodyPr wrap="square" rtlCol="0">
            <a:spAutoFit/>
          </a:bodyPr>
          <a:lstStyle/>
          <a:p>
            <a:r>
              <a:rPr lang="en-GB" b="1" dirty="0">
                <a:solidFill>
                  <a:srgbClr val="FFFF00"/>
                </a:solidFill>
              </a:rPr>
              <a:t>Cost: </a:t>
            </a:r>
          </a:p>
          <a:p>
            <a:r>
              <a:rPr lang="en-GB" b="1" dirty="0">
                <a:solidFill>
                  <a:srgbClr val="FFFF00"/>
                </a:solidFill>
              </a:rPr>
              <a:t>Skunk/bud </a:t>
            </a:r>
            <a:r>
              <a:rPr lang="en-GB" dirty="0">
                <a:solidFill>
                  <a:srgbClr val="FFFFFF"/>
                </a:solidFill>
              </a:rPr>
              <a:t>£10 per gram</a:t>
            </a:r>
          </a:p>
          <a:p>
            <a:r>
              <a:rPr lang="en-GB" b="1" dirty="0">
                <a:solidFill>
                  <a:srgbClr val="FFFF00"/>
                </a:solidFill>
              </a:rPr>
              <a:t>Leaf/hash/resin </a:t>
            </a:r>
            <a:r>
              <a:rPr lang="en-GB" dirty="0">
                <a:solidFill>
                  <a:srgbClr val="FFFFFF"/>
                </a:solidFill>
              </a:rPr>
              <a:t>£10 for 1/8</a:t>
            </a:r>
            <a:r>
              <a:rPr lang="en-GB" baseline="30000" dirty="0">
                <a:solidFill>
                  <a:srgbClr val="FFFFFF"/>
                </a:solidFill>
              </a:rPr>
              <a:t>th</a:t>
            </a:r>
            <a:r>
              <a:rPr lang="en-GB" dirty="0">
                <a:solidFill>
                  <a:srgbClr val="FFFFFF"/>
                </a:solidFill>
              </a:rPr>
              <a:t>, £5 for 1/16</a:t>
            </a:r>
            <a:r>
              <a:rPr lang="en-GB" baseline="30000" dirty="0">
                <a:solidFill>
                  <a:srgbClr val="FFFFFF"/>
                </a:solidFill>
              </a:rPr>
              <a:t>th</a:t>
            </a:r>
            <a:r>
              <a:rPr lang="en-GB" dirty="0">
                <a:solidFill>
                  <a:srgbClr val="FFFFFF"/>
                </a:solidFill>
              </a:rPr>
              <a:t> </a:t>
            </a:r>
          </a:p>
          <a:p>
            <a:r>
              <a:rPr lang="en-GB" b="1" dirty="0">
                <a:solidFill>
                  <a:srgbClr val="FFFF00"/>
                </a:solidFill>
              </a:rPr>
              <a:t>Oil</a:t>
            </a:r>
            <a:r>
              <a:rPr lang="en-GB" dirty="0">
                <a:solidFill>
                  <a:srgbClr val="FFFF00"/>
                </a:solidFill>
              </a:rPr>
              <a:t> </a:t>
            </a:r>
            <a:r>
              <a:rPr lang="en-GB" dirty="0">
                <a:solidFill>
                  <a:srgbClr val="FFFFFF"/>
                </a:solidFill>
              </a:rPr>
              <a:t>£30-£60 per gram, £160-£200 per ounce</a:t>
            </a:r>
            <a:endParaRPr lang="en-GB" baseline="30000" dirty="0">
              <a:solidFill>
                <a:srgbClr val="FFFFFF"/>
              </a:solidFill>
            </a:endParaRPr>
          </a:p>
        </p:txBody>
      </p:sp>
      <p:sp>
        <p:nvSpPr>
          <p:cNvPr id="14" name="TextBox 13">
            <a:extLst>
              <a:ext uri="{FF2B5EF4-FFF2-40B4-BE49-F238E27FC236}">
                <a16:creationId xmlns:a16="http://schemas.microsoft.com/office/drawing/2014/main" id="{7CDBD97C-F440-4D68-8D8C-61D25D16324E}"/>
              </a:ext>
            </a:extLst>
          </p:cNvPr>
          <p:cNvSpPr txBox="1"/>
          <p:nvPr/>
        </p:nvSpPr>
        <p:spPr>
          <a:xfrm>
            <a:off x="6627191" y="4087324"/>
            <a:ext cx="2279008" cy="923330"/>
          </a:xfrm>
          <a:prstGeom prst="rect">
            <a:avLst/>
          </a:prstGeom>
          <a:noFill/>
          <a:ln>
            <a:solidFill>
              <a:srgbClr val="FFFF00"/>
            </a:solidFill>
          </a:ln>
        </p:spPr>
        <p:txBody>
          <a:bodyPr wrap="square" rtlCol="0">
            <a:spAutoFit/>
          </a:bodyPr>
          <a:lstStyle/>
          <a:p>
            <a:r>
              <a:rPr lang="en-GB" b="1" dirty="0">
                <a:solidFill>
                  <a:srgbClr val="FFFF00"/>
                </a:solidFill>
              </a:rPr>
              <a:t>Source: </a:t>
            </a:r>
            <a:r>
              <a:rPr lang="en-GB" dirty="0">
                <a:solidFill>
                  <a:srgbClr val="FFFFFF"/>
                </a:solidFill>
              </a:rPr>
              <a:t>homegrown, imported from Europe, Africa, Asia</a:t>
            </a:r>
          </a:p>
        </p:txBody>
      </p:sp>
      <p:sp>
        <p:nvSpPr>
          <p:cNvPr id="16" name="TextBox 15">
            <a:extLst>
              <a:ext uri="{FF2B5EF4-FFF2-40B4-BE49-F238E27FC236}">
                <a16:creationId xmlns:a16="http://schemas.microsoft.com/office/drawing/2014/main" id="{093E27E4-AD1D-4CD4-8CD2-2D4E23A43A56}"/>
              </a:ext>
            </a:extLst>
          </p:cNvPr>
          <p:cNvSpPr txBox="1"/>
          <p:nvPr/>
        </p:nvSpPr>
        <p:spPr>
          <a:xfrm>
            <a:off x="6300787" y="5200845"/>
            <a:ext cx="2588379" cy="1477328"/>
          </a:xfrm>
          <a:prstGeom prst="rect">
            <a:avLst/>
          </a:prstGeom>
          <a:noFill/>
          <a:ln>
            <a:solidFill>
              <a:srgbClr val="FFFF00"/>
            </a:solidFill>
          </a:ln>
        </p:spPr>
        <p:txBody>
          <a:bodyPr wrap="square" rtlCol="0">
            <a:spAutoFit/>
          </a:bodyPr>
          <a:lstStyle/>
          <a:p>
            <a:r>
              <a:rPr lang="en-GB" b="1" dirty="0">
                <a:solidFill>
                  <a:srgbClr val="FFFF00"/>
                </a:solidFill>
              </a:rPr>
              <a:t>Indicators:</a:t>
            </a:r>
            <a:r>
              <a:rPr lang="en-GB" dirty="0">
                <a:solidFill>
                  <a:srgbClr val="FFFF00"/>
                </a:solidFill>
              </a:rPr>
              <a:t> </a:t>
            </a:r>
            <a:r>
              <a:rPr lang="en-GB" dirty="0">
                <a:solidFill>
                  <a:srgbClr val="FFFFFF"/>
                </a:solidFill>
              </a:rPr>
              <a:t>red eyes, husky voice, smell of burning, dismantled cigarettes, torn card, munchies</a:t>
            </a:r>
          </a:p>
        </p:txBody>
      </p:sp>
      <p:cxnSp>
        <p:nvCxnSpPr>
          <p:cNvPr id="18" name="Straight Connector 17">
            <a:extLst>
              <a:ext uri="{FF2B5EF4-FFF2-40B4-BE49-F238E27FC236}">
                <a16:creationId xmlns:a16="http://schemas.microsoft.com/office/drawing/2014/main" id="{CFBB1D6B-1344-4FE3-A000-3C0E738E22B3}"/>
              </a:ext>
            </a:extLst>
          </p:cNvPr>
          <p:cNvCxnSpPr/>
          <p:nvPr/>
        </p:nvCxnSpPr>
        <p:spPr>
          <a:xfrm>
            <a:off x="2545432" y="2348880"/>
            <a:ext cx="297781" cy="165042"/>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9F0FD25-3510-4973-AFB1-80C4059BF9EE}"/>
              </a:ext>
            </a:extLst>
          </p:cNvPr>
          <p:cNvCxnSpPr>
            <a:stCxn id="6" idx="2"/>
            <a:endCxn id="5" idx="0"/>
          </p:cNvCxnSpPr>
          <p:nvPr/>
        </p:nvCxnSpPr>
        <p:spPr>
          <a:xfrm>
            <a:off x="4571999" y="1964500"/>
            <a:ext cx="2" cy="535812"/>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E7E9268-2C7B-472C-A0DA-2DF9EB07CB55}"/>
              </a:ext>
            </a:extLst>
          </p:cNvPr>
          <p:cNvCxnSpPr/>
          <p:nvPr/>
        </p:nvCxnSpPr>
        <p:spPr>
          <a:xfrm flipH="1">
            <a:off x="6156473" y="1654243"/>
            <a:ext cx="442093" cy="846069"/>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9ADA61E-6D5F-4304-BA80-68090880EC14}"/>
              </a:ext>
            </a:extLst>
          </p:cNvPr>
          <p:cNvCxnSpPr>
            <a:stCxn id="13" idx="1"/>
          </p:cNvCxnSpPr>
          <p:nvPr/>
        </p:nvCxnSpPr>
        <p:spPr>
          <a:xfrm flipH="1">
            <a:off x="6300787" y="2852489"/>
            <a:ext cx="309372" cy="447"/>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C0D50465-AF86-419B-8984-23B0EFF39FA1}"/>
              </a:ext>
            </a:extLst>
          </p:cNvPr>
          <p:cNvCxnSpPr/>
          <p:nvPr/>
        </p:nvCxnSpPr>
        <p:spPr>
          <a:xfrm flipH="1" flipV="1">
            <a:off x="6300787" y="4087324"/>
            <a:ext cx="326404" cy="242493"/>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926F98CF-3BE3-467C-B77A-5B7802D8B1E3}"/>
              </a:ext>
            </a:extLst>
          </p:cNvPr>
          <p:cNvCxnSpPr/>
          <p:nvPr/>
        </p:nvCxnSpPr>
        <p:spPr>
          <a:xfrm flipH="1" flipV="1">
            <a:off x="6012160" y="4357687"/>
            <a:ext cx="305659" cy="843158"/>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1481D12F-9C41-43A4-A5C7-3759B9290DDF}"/>
              </a:ext>
            </a:extLst>
          </p:cNvPr>
          <p:cNvCxnSpPr>
            <a:stCxn id="11" idx="0"/>
            <a:endCxn id="5" idx="2"/>
          </p:cNvCxnSpPr>
          <p:nvPr/>
        </p:nvCxnSpPr>
        <p:spPr>
          <a:xfrm flipV="1">
            <a:off x="4535996" y="4357687"/>
            <a:ext cx="36005" cy="439465"/>
          </a:xfrm>
          <a:prstGeom prst="line">
            <a:avLst/>
          </a:prstGeom>
        </p:spPr>
        <p:style>
          <a:lnRef idx="1">
            <a:schemeClr val="dk1"/>
          </a:lnRef>
          <a:fillRef idx="0">
            <a:schemeClr val="dk1"/>
          </a:fillRef>
          <a:effectRef idx="0">
            <a:schemeClr val="dk1"/>
          </a:effectRef>
          <a:fontRef idx="minor">
            <a:schemeClr val="tx1"/>
          </a:fontRef>
        </p:style>
      </p:cxnSp>
      <p:cxnSp>
        <p:nvCxnSpPr>
          <p:cNvPr id="7168" name="Straight Connector 7167">
            <a:extLst>
              <a:ext uri="{FF2B5EF4-FFF2-40B4-BE49-F238E27FC236}">
                <a16:creationId xmlns:a16="http://schemas.microsoft.com/office/drawing/2014/main" id="{FD2B0B24-C921-44E6-8AFC-8FFC9CBB0FA6}"/>
              </a:ext>
            </a:extLst>
          </p:cNvPr>
          <p:cNvCxnSpPr>
            <a:cxnSpLocks/>
          </p:cNvCxnSpPr>
          <p:nvPr/>
        </p:nvCxnSpPr>
        <p:spPr>
          <a:xfrm flipV="1">
            <a:off x="2826182" y="4363556"/>
            <a:ext cx="143310" cy="477164"/>
          </a:xfrm>
          <a:prstGeom prst="line">
            <a:avLst/>
          </a:prstGeom>
        </p:spPr>
        <p:style>
          <a:lnRef idx="1">
            <a:schemeClr val="dk1"/>
          </a:lnRef>
          <a:fillRef idx="0">
            <a:schemeClr val="dk1"/>
          </a:fillRef>
          <a:effectRef idx="0">
            <a:schemeClr val="dk1"/>
          </a:effectRef>
          <a:fontRef idx="minor">
            <a:schemeClr val="tx1"/>
          </a:fontRef>
        </p:style>
      </p:cxnSp>
      <p:cxnSp>
        <p:nvCxnSpPr>
          <p:cNvPr id="7171" name="Straight Connector 7170">
            <a:extLst>
              <a:ext uri="{FF2B5EF4-FFF2-40B4-BE49-F238E27FC236}">
                <a16:creationId xmlns:a16="http://schemas.microsoft.com/office/drawing/2014/main" id="{1096CA77-5B30-4D69-9F55-3CEC9E032C69}"/>
              </a:ext>
            </a:extLst>
          </p:cNvPr>
          <p:cNvCxnSpPr>
            <a:stCxn id="9" idx="3"/>
          </p:cNvCxnSpPr>
          <p:nvPr/>
        </p:nvCxnSpPr>
        <p:spPr>
          <a:xfrm flipV="1">
            <a:off x="2384615" y="4277363"/>
            <a:ext cx="521384" cy="133127"/>
          </a:xfrm>
          <a:prstGeom prst="line">
            <a:avLst/>
          </a:prstGeom>
        </p:spPr>
        <p:style>
          <a:lnRef idx="1">
            <a:schemeClr val="dk1"/>
          </a:lnRef>
          <a:fillRef idx="0">
            <a:schemeClr val="dk1"/>
          </a:fillRef>
          <a:effectRef idx="0">
            <a:schemeClr val="dk1"/>
          </a:effectRef>
          <a:fontRef idx="minor">
            <a:schemeClr val="tx1"/>
          </a:fontRef>
        </p:style>
      </p:cxnSp>
      <p:cxnSp>
        <p:nvCxnSpPr>
          <p:cNvPr id="7173" name="Straight Connector 7172">
            <a:extLst>
              <a:ext uri="{FF2B5EF4-FFF2-40B4-BE49-F238E27FC236}">
                <a16:creationId xmlns:a16="http://schemas.microsoft.com/office/drawing/2014/main" id="{4DFACCAD-F38C-4DB1-A567-F005468C4EC8}"/>
              </a:ext>
            </a:extLst>
          </p:cNvPr>
          <p:cNvCxnSpPr>
            <a:stCxn id="8" idx="3"/>
          </p:cNvCxnSpPr>
          <p:nvPr/>
        </p:nvCxnSpPr>
        <p:spPr>
          <a:xfrm flipV="1">
            <a:off x="2329705" y="3072508"/>
            <a:ext cx="513508" cy="307171"/>
          </a:xfrm>
          <a:prstGeom prst="line">
            <a:avLst/>
          </a:prstGeom>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13245837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7"/>
            <a:ext cx="8229600" cy="1143000"/>
          </a:xfrm>
        </p:spPr>
        <p:txBody>
          <a:bodyPr>
            <a:normAutofit fontScale="90000"/>
          </a:bodyPr>
          <a:lstStyle/>
          <a:p>
            <a:r>
              <a:rPr lang="en-GB" dirty="0"/>
              <a:t>Cannabis</a:t>
            </a:r>
            <a:br>
              <a:rPr lang="en-GB" dirty="0"/>
            </a:br>
            <a:r>
              <a:rPr lang="en-GB" dirty="0"/>
              <a:t>Harm and Reduction</a:t>
            </a:r>
          </a:p>
        </p:txBody>
      </p:sp>
      <p:pic>
        <p:nvPicPr>
          <p:cNvPr id="5" name="Picture 4">
            <a:extLst>
              <a:ext uri="{FF2B5EF4-FFF2-40B4-BE49-F238E27FC236}">
                <a16:creationId xmlns:a16="http://schemas.microsoft.com/office/drawing/2014/main" id="{E19B513F-8F79-4A42-86DD-9BE6C1CE4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2885" y="1376402"/>
            <a:ext cx="1958230" cy="5301208"/>
          </a:xfrm>
          <a:prstGeom prst="rect">
            <a:avLst/>
          </a:prstGeom>
        </p:spPr>
      </p:pic>
      <p:sp>
        <p:nvSpPr>
          <p:cNvPr id="6" name="TextBox 5">
            <a:extLst>
              <a:ext uri="{FF2B5EF4-FFF2-40B4-BE49-F238E27FC236}">
                <a16:creationId xmlns:a16="http://schemas.microsoft.com/office/drawing/2014/main" id="{1E993824-9517-4925-83E2-0D260D444E19}"/>
              </a:ext>
            </a:extLst>
          </p:cNvPr>
          <p:cNvSpPr txBox="1"/>
          <p:nvPr/>
        </p:nvSpPr>
        <p:spPr>
          <a:xfrm>
            <a:off x="372048" y="1318998"/>
            <a:ext cx="2808311" cy="2585323"/>
          </a:xfrm>
          <a:prstGeom prst="rect">
            <a:avLst/>
          </a:prstGeom>
          <a:noFill/>
          <a:ln>
            <a:solidFill>
              <a:srgbClr val="FFFF00"/>
            </a:solidFill>
          </a:ln>
        </p:spPr>
        <p:txBody>
          <a:bodyPr wrap="square" rtlCol="0">
            <a:spAutoFit/>
          </a:bodyPr>
          <a:lstStyle/>
          <a:p>
            <a:r>
              <a:rPr lang="en-GB" b="1" dirty="0">
                <a:solidFill>
                  <a:srgbClr val="FFFF00"/>
                </a:solidFill>
              </a:rPr>
              <a:t>Risk of mental health problems, psychosis</a:t>
            </a:r>
          </a:p>
          <a:p>
            <a:r>
              <a:rPr lang="en-GB" dirty="0">
                <a:solidFill>
                  <a:srgbClr val="FFFFFF"/>
                </a:solidFill>
              </a:rPr>
              <a:t>Reduce intake</a:t>
            </a:r>
          </a:p>
          <a:p>
            <a:r>
              <a:rPr lang="en-GB" dirty="0">
                <a:solidFill>
                  <a:srgbClr val="FFFFFF"/>
                </a:solidFill>
              </a:rPr>
              <a:t>Adhere to meds, if required</a:t>
            </a:r>
          </a:p>
          <a:p>
            <a:r>
              <a:rPr lang="en-GB" dirty="0">
                <a:solidFill>
                  <a:srgbClr val="FFFFFF"/>
                </a:solidFill>
              </a:rPr>
              <a:t>Avoid stronger strains of cannabis</a:t>
            </a:r>
          </a:p>
          <a:p>
            <a:r>
              <a:rPr lang="en-GB" dirty="0">
                <a:solidFill>
                  <a:srgbClr val="FFFFFF"/>
                </a:solidFill>
              </a:rPr>
              <a:t>Know warning signs</a:t>
            </a:r>
          </a:p>
          <a:p>
            <a:r>
              <a:rPr lang="en-GB" dirty="0">
                <a:solidFill>
                  <a:srgbClr val="FFFFFF"/>
                </a:solidFill>
              </a:rPr>
              <a:t>Stop using if negative symptoms appear </a:t>
            </a:r>
          </a:p>
        </p:txBody>
      </p:sp>
      <p:sp>
        <p:nvSpPr>
          <p:cNvPr id="7" name="TextBox 6">
            <a:extLst>
              <a:ext uri="{FF2B5EF4-FFF2-40B4-BE49-F238E27FC236}">
                <a16:creationId xmlns:a16="http://schemas.microsoft.com/office/drawing/2014/main" id="{B564A223-E7B3-4814-98DA-D826D23B8700}"/>
              </a:ext>
            </a:extLst>
          </p:cNvPr>
          <p:cNvSpPr txBox="1"/>
          <p:nvPr/>
        </p:nvSpPr>
        <p:spPr>
          <a:xfrm>
            <a:off x="6084167" y="3426841"/>
            <a:ext cx="2808309" cy="1200329"/>
          </a:xfrm>
          <a:prstGeom prst="rect">
            <a:avLst/>
          </a:prstGeom>
          <a:noFill/>
          <a:ln>
            <a:solidFill>
              <a:srgbClr val="FFFF00"/>
            </a:solidFill>
          </a:ln>
        </p:spPr>
        <p:txBody>
          <a:bodyPr wrap="square" rtlCol="0">
            <a:spAutoFit/>
          </a:bodyPr>
          <a:lstStyle/>
          <a:p>
            <a:r>
              <a:rPr lang="en-GB" b="1" dirty="0">
                <a:solidFill>
                  <a:srgbClr val="FFFF00"/>
                </a:solidFill>
              </a:rPr>
              <a:t>Lung problems</a:t>
            </a:r>
          </a:p>
          <a:p>
            <a:r>
              <a:rPr lang="en-GB" dirty="0">
                <a:solidFill>
                  <a:srgbClr val="FFFFFF"/>
                </a:solidFill>
              </a:rPr>
              <a:t>Don’t smoke</a:t>
            </a:r>
          </a:p>
          <a:p>
            <a:r>
              <a:rPr lang="en-GB" dirty="0">
                <a:solidFill>
                  <a:srgbClr val="FFFFFF"/>
                </a:solidFill>
              </a:rPr>
              <a:t>Avoid use of tobacco</a:t>
            </a:r>
          </a:p>
          <a:p>
            <a:r>
              <a:rPr lang="en-GB" dirty="0">
                <a:solidFill>
                  <a:srgbClr val="FFFFFF"/>
                </a:solidFill>
              </a:rPr>
              <a:t>Use water pipes or similar </a:t>
            </a:r>
          </a:p>
        </p:txBody>
      </p:sp>
      <p:sp>
        <p:nvSpPr>
          <p:cNvPr id="8" name="TextBox 7">
            <a:extLst>
              <a:ext uri="{FF2B5EF4-FFF2-40B4-BE49-F238E27FC236}">
                <a16:creationId xmlns:a16="http://schemas.microsoft.com/office/drawing/2014/main" id="{FE96AF52-9D75-4252-8B80-6CE483C8BB92}"/>
              </a:ext>
            </a:extLst>
          </p:cNvPr>
          <p:cNvSpPr txBox="1"/>
          <p:nvPr/>
        </p:nvSpPr>
        <p:spPr>
          <a:xfrm>
            <a:off x="6084166" y="5470004"/>
            <a:ext cx="2808311" cy="1200329"/>
          </a:xfrm>
          <a:prstGeom prst="rect">
            <a:avLst/>
          </a:prstGeom>
          <a:noFill/>
          <a:ln>
            <a:solidFill>
              <a:srgbClr val="FFFF00"/>
            </a:solidFill>
          </a:ln>
        </p:spPr>
        <p:txBody>
          <a:bodyPr wrap="square" rtlCol="0">
            <a:spAutoFit/>
          </a:bodyPr>
          <a:lstStyle/>
          <a:p>
            <a:r>
              <a:rPr lang="en-GB" b="1" dirty="0">
                <a:solidFill>
                  <a:srgbClr val="FFFF00"/>
                </a:solidFill>
              </a:rPr>
              <a:t>Legal risks </a:t>
            </a:r>
          </a:p>
          <a:p>
            <a:r>
              <a:rPr lang="en-GB" dirty="0">
                <a:solidFill>
                  <a:srgbClr val="FFFFFF"/>
                </a:solidFill>
              </a:rPr>
              <a:t>Possession is still illegal</a:t>
            </a:r>
          </a:p>
          <a:p>
            <a:r>
              <a:rPr lang="en-GB" dirty="0">
                <a:solidFill>
                  <a:srgbClr val="FFFFFF"/>
                </a:solidFill>
              </a:rPr>
              <a:t>Supply and cultivation can carry heavy penalties </a:t>
            </a:r>
          </a:p>
        </p:txBody>
      </p:sp>
      <p:sp>
        <p:nvSpPr>
          <p:cNvPr id="9" name="TextBox 8">
            <a:extLst>
              <a:ext uri="{FF2B5EF4-FFF2-40B4-BE49-F238E27FC236}">
                <a16:creationId xmlns:a16="http://schemas.microsoft.com/office/drawing/2014/main" id="{1BCBC63F-3F8D-4021-B3C3-6456039D3A7D}"/>
              </a:ext>
            </a:extLst>
          </p:cNvPr>
          <p:cNvSpPr txBox="1"/>
          <p:nvPr/>
        </p:nvSpPr>
        <p:spPr>
          <a:xfrm>
            <a:off x="6084167" y="1318998"/>
            <a:ext cx="2808311" cy="2031325"/>
          </a:xfrm>
          <a:prstGeom prst="rect">
            <a:avLst/>
          </a:prstGeom>
          <a:noFill/>
          <a:ln>
            <a:solidFill>
              <a:srgbClr val="FFFF00"/>
            </a:solidFill>
          </a:ln>
        </p:spPr>
        <p:txBody>
          <a:bodyPr wrap="square" rtlCol="0">
            <a:spAutoFit/>
          </a:bodyPr>
          <a:lstStyle/>
          <a:p>
            <a:r>
              <a:rPr lang="en-GB" b="1" dirty="0">
                <a:solidFill>
                  <a:srgbClr val="FFFF00"/>
                </a:solidFill>
              </a:rPr>
              <a:t>Risk of accidents, falls, trauma </a:t>
            </a:r>
          </a:p>
          <a:p>
            <a:r>
              <a:rPr lang="en-GB" dirty="0">
                <a:solidFill>
                  <a:srgbClr val="FFFFFF"/>
                </a:solidFill>
              </a:rPr>
              <a:t>Avoid risky drinking environments </a:t>
            </a:r>
          </a:p>
          <a:p>
            <a:r>
              <a:rPr lang="en-GB" dirty="0">
                <a:solidFill>
                  <a:srgbClr val="FFFFFF"/>
                </a:solidFill>
              </a:rPr>
              <a:t>Extinguish naked flames at night</a:t>
            </a:r>
          </a:p>
          <a:p>
            <a:r>
              <a:rPr lang="en-GB" dirty="0">
                <a:solidFill>
                  <a:srgbClr val="FFFFFF"/>
                </a:solidFill>
              </a:rPr>
              <a:t>Don’t drive </a:t>
            </a:r>
          </a:p>
        </p:txBody>
      </p:sp>
      <p:sp>
        <p:nvSpPr>
          <p:cNvPr id="10" name="TextBox 9">
            <a:extLst>
              <a:ext uri="{FF2B5EF4-FFF2-40B4-BE49-F238E27FC236}">
                <a16:creationId xmlns:a16="http://schemas.microsoft.com/office/drawing/2014/main" id="{E88BF4D2-9B0D-45D0-B8DA-F042BED2D0E5}"/>
              </a:ext>
            </a:extLst>
          </p:cNvPr>
          <p:cNvSpPr txBox="1"/>
          <p:nvPr/>
        </p:nvSpPr>
        <p:spPr>
          <a:xfrm>
            <a:off x="6084165" y="4703688"/>
            <a:ext cx="2808311" cy="646331"/>
          </a:xfrm>
          <a:prstGeom prst="rect">
            <a:avLst/>
          </a:prstGeom>
          <a:noFill/>
          <a:ln>
            <a:solidFill>
              <a:srgbClr val="FFFF00"/>
            </a:solidFill>
          </a:ln>
        </p:spPr>
        <p:txBody>
          <a:bodyPr wrap="square" rtlCol="0">
            <a:spAutoFit/>
          </a:bodyPr>
          <a:lstStyle/>
          <a:p>
            <a:r>
              <a:rPr lang="en-GB" b="1" dirty="0">
                <a:solidFill>
                  <a:srgbClr val="FFFF00"/>
                </a:solidFill>
              </a:rPr>
              <a:t>Weight gain</a:t>
            </a:r>
          </a:p>
          <a:p>
            <a:r>
              <a:rPr lang="en-GB" dirty="0">
                <a:solidFill>
                  <a:srgbClr val="FFFFFF"/>
                </a:solidFill>
              </a:rPr>
              <a:t>Use ‘healthy’ munchies</a:t>
            </a:r>
          </a:p>
        </p:txBody>
      </p:sp>
      <p:sp>
        <p:nvSpPr>
          <p:cNvPr id="11" name="TextBox 10">
            <a:extLst>
              <a:ext uri="{FF2B5EF4-FFF2-40B4-BE49-F238E27FC236}">
                <a16:creationId xmlns:a16="http://schemas.microsoft.com/office/drawing/2014/main" id="{F4199FD1-9C3D-4641-AAEB-BD8A0EA3D9A5}"/>
              </a:ext>
            </a:extLst>
          </p:cNvPr>
          <p:cNvSpPr txBox="1"/>
          <p:nvPr/>
        </p:nvSpPr>
        <p:spPr>
          <a:xfrm>
            <a:off x="372048" y="4107841"/>
            <a:ext cx="2808311" cy="2308324"/>
          </a:xfrm>
          <a:prstGeom prst="rect">
            <a:avLst/>
          </a:prstGeom>
          <a:noFill/>
          <a:ln>
            <a:solidFill>
              <a:srgbClr val="FFFF00"/>
            </a:solidFill>
          </a:ln>
        </p:spPr>
        <p:txBody>
          <a:bodyPr wrap="square" rtlCol="0">
            <a:spAutoFit/>
          </a:bodyPr>
          <a:lstStyle/>
          <a:p>
            <a:r>
              <a:rPr lang="en-GB" b="1" dirty="0">
                <a:solidFill>
                  <a:srgbClr val="FFFF00"/>
                </a:solidFill>
              </a:rPr>
              <a:t>General </a:t>
            </a:r>
          </a:p>
          <a:p>
            <a:r>
              <a:rPr lang="en-GB" dirty="0">
                <a:solidFill>
                  <a:srgbClr val="FFFFFF"/>
                </a:solidFill>
              </a:rPr>
              <a:t>Don’t smoke every day</a:t>
            </a:r>
          </a:p>
          <a:p>
            <a:r>
              <a:rPr lang="en-GB" dirty="0">
                <a:solidFill>
                  <a:srgbClr val="FFFFFF"/>
                </a:solidFill>
              </a:rPr>
              <a:t>Reduce strength/amount smoked</a:t>
            </a:r>
          </a:p>
          <a:p>
            <a:r>
              <a:rPr lang="en-GB" dirty="0">
                <a:solidFill>
                  <a:srgbClr val="FFFFFF"/>
                </a:solidFill>
              </a:rPr>
              <a:t>Maintain other hobbies and interests</a:t>
            </a:r>
          </a:p>
          <a:p>
            <a:r>
              <a:rPr lang="en-GB" dirty="0">
                <a:solidFill>
                  <a:srgbClr val="FFFFFF"/>
                </a:solidFill>
              </a:rPr>
              <a:t>Be aware of contaminants in poor quality resin</a:t>
            </a:r>
          </a:p>
        </p:txBody>
      </p:sp>
      <p:cxnSp>
        <p:nvCxnSpPr>
          <p:cNvPr id="13" name="Straight Connector 12">
            <a:extLst>
              <a:ext uri="{FF2B5EF4-FFF2-40B4-BE49-F238E27FC236}">
                <a16:creationId xmlns:a16="http://schemas.microsoft.com/office/drawing/2014/main" id="{531E7D46-ECF3-492C-9CFF-3DD44D625722}"/>
              </a:ext>
            </a:extLst>
          </p:cNvPr>
          <p:cNvCxnSpPr/>
          <p:nvPr/>
        </p:nvCxnSpPr>
        <p:spPr>
          <a:xfrm flipV="1">
            <a:off x="3180359" y="1556792"/>
            <a:ext cx="412526" cy="144016"/>
          </a:xfrm>
          <a:prstGeom prst="line">
            <a:avLst/>
          </a:prstGeom>
          <a:ln/>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0B589232-67E6-4E8C-84E5-DA3BF21DC390}"/>
              </a:ext>
            </a:extLst>
          </p:cNvPr>
          <p:cNvCxnSpPr/>
          <p:nvPr/>
        </p:nvCxnSpPr>
        <p:spPr>
          <a:xfrm flipH="1">
            <a:off x="5551115" y="1916832"/>
            <a:ext cx="53305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44220727-D275-46AB-B79C-1FD061C5E738}"/>
              </a:ext>
            </a:extLst>
          </p:cNvPr>
          <p:cNvCxnSpPr/>
          <p:nvPr/>
        </p:nvCxnSpPr>
        <p:spPr>
          <a:xfrm flipH="1" flipV="1">
            <a:off x="5551115" y="3350323"/>
            <a:ext cx="533050" cy="438717"/>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ED1D2D31-701F-4199-BF33-F1673AE6C68A}"/>
              </a:ext>
            </a:extLst>
          </p:cNvPr>
          <p:cNvCxnSpPr>
            <a:stCxn id="10" idx="1"/>
          </p:cNvCxnSpPr>
          <p:nvPr/>
        </p:nvCxnSpPr>
        <p:spPr>
          <a:xfrm flipH="1" flipV="1">
            <a:off x="5551115" y="4365104"/>
            <a:ext cx="533050" cy="661750"/>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4BAA60A5-7AF4-4665-BD1F-2E29105DC361}"/>
              </a:ext>
            </a:extLst>
          </p:cNvPr>
          <p:cNvCxnSpPr/>
          <p:nvPr/>
        </p:nvCxnSpPr>
        <p:spPr>
          <a:xfrm flipH="1">
            <a:off x="5551115" y="5877272"/>
            <a:ext cx="533050" cy="0"/>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2B1DAEE9-6D77-4C1A-8605-74C0B068D3A6}"/>
              </a:ext>
            </a:extLst>
          </p:cNvPr>
          <p:cNvCxnSpPr/>
          <p:nvPr/>
        </p:nvCxnSpPr>
        <p:spPr>
          <a:xfrm>
            <a:off x="3592885" y="1556792"/>
            <a:ext cx="979115"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E649E6EE-EE29-462F-A445-783D2432BED5}"/>
              </a:ext>
            </a:extLst>
          </p:cNvPr>
          <p:cNvCxnSpPr/>
          <p:nvPr/>
        </p:nvCxnSpPr>
        <p:spPr>
          <a:xfrm flipH="1">
            <a:off x="5220072" y="1916832"/>
            <a:ext cx="331043"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ABF3F627-83C0-427A-81AF-64CC7E9D7879}"/>
              </a:ext>
            </a:extLst>
          </p:cNvPr>
          <p:cNvCxnSpPr/>
          <p:nvPr/>
        </p:nvCxnSpPr>
        <p:spPr>
          <a:xfrm flipH="1" flipV="1">
            <a:off x="5004048" y="2852936"/>
            <a:ext cx="547067" cy="497387"/>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40D4C1AB-4082-482B-9EC3-C17FCB31DE9F}"/>
              </a:ext>
            </a:extLst>
          </p:cNvPr>
          <p:cNvCxnSpPr/>
          <p:nvPr/>
        </p:nvCxnSpPr>
        <p:spPr>
          <a:xfrm flipH="1" flipV="1">
            <a:off x="5018065" y="3514686"/>
            <a:ext cx="533050" cy="850418"/>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CA93477A-B151-460C-958C-FB7D9CE82161}"/>
              </a:ext>
            </a:extLst>
          </p:cNvPr>
          <p:cNvCxnSpPr/>
          <p:nvPr/>
        </p:nvCxnSpPr>
        <p:spPr>
          <a:xfrm flipH="1">
            <a:off x="5364088" y="5877272"/>
            <a:ext cx="187027"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13498171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74"/>
            <a:ext cx="8229600" cy="994122"/>
          </a:xfrm>
        </p:spPr>
        <p:txBody>
          <a:bodyPr/>
          <a:lstStyle/>
          <a:p>
            <a:r>
              <a:rPr lang="en-GB" dirty="0"/>
              <a:t>Synthetic Cannabinoids</a:t>
            </a:r>
          </a:p>
        </p:txBody>
      </p:sp>
      <p:pic>
        <p:nvPicPr>
          <p:cNvPr id="5" name="Picture 4">
            <a:extLst>
              <a:ext uri="{FF2B5EF4-FFF2-40B4-BE49-F238E27FC236}">
                <a16:creationId xmlns:a16="http://schemas.microsoft.com/office/drawing/2014/main" id="{31E4AC80-82AA-4242-9EBF-96253F062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2076834"/>
            <a:ext cx="2173969" cy="2704333"/>
          </a:xfrm>
          <a:prstGeom prst="rect">
            <a:avLst/>
          </a:prstGeom>
        </p:spPr>
      </p:pic>
      <p:sp>
        <p:nvSpPr>
          <p:cNvPr id="6" name="TextBox 5">
            <a:extLst>
              <a:ext uri="{FF2B5EF4-FFF2-40B4-BE49-F238E27FC236}">
                <a16:creationId xmlns:a16="http://schemas.microsoft.com/office/drawing/2014/main" id="{1D1BAF45-48C0-4E73-A3F4-2F167A044C5F}"/>
              </a:ext>
            </a:extLst>
          </p:cNvPr>
          <p:cNvSpPr txBox="1"/>
          <p:nvPr/>
        </p:nvSpPr>
        <p:spPr>
          <a:xfrm>
            <a:off x="2598644" y="771706"/>
            <a:ext cx="4104456" cy="1077218"/>
          </a:xfrm>
          <a:prstGeom prst="rect">
            <a:avLst/>
          </a:prstGeom>
          <a:noFill/>
          <a:ln>
            <a:solidFill>
              <a:srgbClr val="FFFF00"/>
            </a:solidFill>
          </a:ln>
        </p:spPr>
        <p:txBody>
          <a:bodyPr wrap="square" rtlCol="0">
            <a:spAutoFit/>
          </a:bodyPr>
          <a:lstStyle/>
          <a:p>
            <a:r>
              <a:rPr lang="en-GB" sz="1600" b="1" dirty="0">
                <a:solidFill>
                  <a:srgbClr val="FFFF00"/>
                </a:solidFill>
              </a:rPr>
              <a:t>AKA: </a:t>
            </a:r>
            <a:r>
              <a:rPr lang="en-GB" sz="1600" dirty="0">
                <a:solidFill>
                  <a:srgbClr val="FFFFFF"/>
                </a:solidFill>
              </a:rPr>
              <a:t>synth canna, pot </a:t>
            </a:r>
            <a:r>
              <a:rPr lang="en-GB" sz="1600" dirty="0" err="1">
                <a:solidFill>
                  <a:srgbClr val="FFFFFF"/>
                </a:solidFill>
              </a:rPr>
              <a:t>pourri</a:t>
            </a:r>
            <a:r>
              <a:rPr lang="en-GB" sz="1600" dirty="0">
                <a:solidFill>
                  <a:srgbClr val="FFFFFF"/>
                </a:solidFill>
              </a:rPr>
              <a:t>, incense, SCRAs, smoking mix, spice, mamba</a:t>
            </a:r>
          </a:p>
          <a:p>
            <a:r>
              <a:rPr lang="en-GB" sz="1600" b="1" dirty="0">
                <a:solidFill>
                  <a:srgbClr val="FFFF00"/>
                </a:solidFill>
              </a:rPr>
              <a:t>Brand names: </a:t>
            </a:r>
            <a:r>
              <a:rPr lang="en-GB" sz="1600" dirty="0">
                <a:solidFill>
                  <a:srgbClr val="FFFFFF"/>
                </a:solidFill>
              </a:rPr>
              <a:t>pre-PSA brands included </a:t>
            </a:r>
            <a:r>
              <a:rPr lang="en-GB" sz="1600" dirty="0" err="1">
                <a:solidFill>
                  <a:srgbClr val="FFFFFF"/>
                </a:solidFill>
              </a:rPr>
              <a:t>Psyclone</a:t>
            </a:r>
            <a:r>
              <a:rPr lang="en-GB" sz="1600" dirty="0">
                <a:solidFill>
                  <a:srgbClr val="FFFFFF"/>
                </a:solidFill>
              </a:rPr>
              <a:t>, Exodus Damnation, Pandora’s Box</a:t>
            </a:r>
          </a:p>
        </p:txBody>
      </p:sp>
      <p:sp>
        <p:nvSpPr>
          <p:cNvPr id="7" name="TextBox 6">
            <a:extLst>
              <a:ext uri="{FF2B5EF4-FFF2-40B4-BE49-F238E27FC236}">
                <a16:creationId xmlns:a16="http://schemas.microsoft.com/office/drawing/2014/main" id="{C75EA5B2-3890-40CD-9F56-64501180C1BC}"/>
              </a:ext>
            </a:extLst>
          </p:cNvPr>
          <p:cNvSpPr txBox="1"/>
          <p:nvPr/>
        </p:nvSpPr>
        <p:spPr>
          <a:xfrm>
            <a:off x="251520" y="749744"/>
            <a:ext cx="2173968" cy="1323439"/>
          </a:xfrm>
          <a:prstGeom prst="rect">
            <a:avLst/>
          </a:prstGeom>
          <a:noFill/>
          <a:ln>
            <a:solidFill>
              <a:srgbClr val="FFFF00"/>
            </a:solidFill>
          </a:ln>
        </p:spPr>
        <p:txBody>
          <a:bodyPr wrap="square" rtlCol="0">
            <a:spAutoFit/>
          </a:bodyPr>
          <a:lstStyle/>
          <a:p>
            <a:r>
              <a:rPr lang="en-GB" sz="1600" b="1" dirty="0">
                <a:solidFill>
                  <a:srgbClr val="FFFF00"/>
                </a:solidFill>
              </a:rPr>
              <a:t>Method of use: </a:t>
            </a:r>
            <a:r>
              <a:rPr lang="en-GB" sz="1600" dirty="0">
                <a:solidFill>
                  <a:srgbClr val="FFFFFF"/>
                </a:solidFill>
              </a:rPr>
              <a:t>smoked, in pipes or with tobacco, some reports of swallowing or snorting </a:t>
            </a:r>
          </a:p>
        </p:txBody>
      </p:sp>
      <p:sp>
        <p:nvSpPr>
          <p:cNvPr id="8" name="TextBox 7">
            <a:extLst>
              <a:ext uri="{FF2B5EF4-FFF2-40B4-BE49-F238E27FC236}">
                <a16:creationId xmlns:a16="http://schemas.microsoft.com/office/drawing/2014/main" id="{743A89A4-810A-4219-9CA2-7FCE985E2A60}"/>
              </a:ext>
            </a:extLst>
          </p:cNvPr>
          <p:cNvSpPr txBox="1"/>
          <p:nvPr/>
        </p:nvSpPr>
        <p:spPr>
          <a:xfrm>
            <a:off x="251520" y="2321503"/>
            <a:ext cx="2347124" cy="830997"/>
          </a:xfrm>
          <a:prstGeom prst="rect">
            <a:avLst/>
          </a:prstGeom>
          <a:noFill/>
          <a:ln>
            <a:solidFill>
              <a:srgbClr val="FFFF00"/>
            </a:solidFill>
          </a:ln>
        </p:spPr>
        <p:txBody>
          <a:bodyPr wrap="square" rtlCol="0">
            <a:spAutoFit/>
          </a:bodyPr>
          <a:lstStyle/>
          <a:p>
            <a:r>
              <a:rPr lang="en-GB" sz="1600" dirty="0">
                <a:solidFill>
                  <a:srgbClr val="FFFF00"/>
                </a:solidFill>
              </a:rPr>
              <a:t>Popularity: </a:t>
            </a:r>
            <a:r>
              <a:rPr lang="en-GB" sz="1600" dirty="0">
                <a:solidFill>
                  <a:srgbClr val="FFFFFF"/>
                </a:solidFill>
              </a:rPr>
              <a:t>4% of 16-24 year olds April 2019 to March 2020</a:t>
            </a:r>
            <a:endParaRPr lang="en-GB" sz="1600" dirty="0">
              <a:solidFill>
                <a:srgbClr val="FFFF00"/>
              </a:solidFill>
            </a:endParaRPr>
          </a:p>
        </p:txBody>
      </p:sp>
      <p:sp>
        <p:nvSpPr>
          <p:cNvPr id="9" name="TextBox 8">
            <a:extLst>
              <a:ext uri="{FF2B5EF4-FFF2-40B4-BE49-F238E27FC236}">
                <a16:creationId xmlns:a16="http://schemas.microsoft.com/office/drawing/2014/main" id="{73F0CE4A-EBEE-48DC-A05E-0E71B02EAAC3}"/>
              </a:ext>
            </a:extLst>
          </p:cNvPr>
          <p:cNvSpPr txBox="1"/>
          <p:nvPr/>
        </p:nvSpPr>
        <p:spPr>
          <a:xfrm>
            <a:off x="251520" y="3376760"/>
            <a:ext cx="2347124" cy="830997"/>
          </a:xfrm>
          <a:prstGeom prst="rect">
            <a:avLst/>
          </a:prstGeom>
          <a:noFill/>
          <a:ln>
            <a:solidFill>
              <a:srgbClr val="FFFF00"/>
            </a:solidFill>
          </a:ln>
        </p:spPr>
        <p:txBody>
          <a:bodyPr wrap="square" rtlCol="0">
            <a:spAutoFit/>
          </a:bodyPr>
          <a:lstStyle/>
          <a:p>
            <a:r>
              <a:rPr lang="en-GB" sz="1600" b="1" dirty="0">
                <a:solidFill>
                  <a:srgbClr val="FFFF00"/>
                </a:solidFill>
              </a:rPr>
              <a:t>Duration: </a:t>
            </a:r>
            <a:r>
              <a:rPr lang="en-GB" sz="1600" dirty="0">
                <a:solidFill>
                  <a:srgbClr val="FFFFFF"/>
                </a:solidFill>
              </a:rPr>
              <a:t>30-60 mins – may be much longer with unpleasant comedown</a:t>
            </a:r>
          </a:p>
        </p:txBody>
      </p:sp>
      <p:sp>
        <p:nvSpPr>
          <p:cNvPr id="10" name="TextBox 9">
            <a:extLst>
              <a:ext uri="{FF2B5EF4-FFF2-40B4-BE49-F238E27FC236}">
                <a16:creationId xmlns:a16="http://schemas.microsoft.com/office/drawing/2014/main" id="{87537AF3-8394-433E-A90A-899054BF452E}"/>
              </a:ext>
            </a:extLst>
          </p:cNvPr>
          <p:cNvSpPr txBox="1"/>
          <p:nvPr/>
        </p:nvSpPr>
        <p:spPr>
          <a:xfrm>
            <a:off x="251520" y="4456077"/>
            <a:ext cx="2347124" cy="2062103"/>
          </a:xfrm>
          <a:prstGeom prst="rect">
            <a:avLst/>
          </a:prstGeom>
          <a:noFill/>
          <a:ln>
            <a:solidFill>
              <a:srgbClr val="FFFF00"/>
            </a:solidFill>
          </a:ln>
        </p:spPr>
        <p:txBody>
          <a:bodyPr wrap="square" rtlCol="0">
            <a:spAutoFit/>
          </a:bodyPr>
          <a:lstStyle/>
          <a:p>
            <a:r>
              <a:rPr lang="en-GB" sz="1600" b="1" dirty="0">
                <a:solidFill>
                  <a:srgbClr val="FFFF00"/>
                </a:solidFill>
              </a:rPr>
              <a:t>Effects: </a:t>
            </a:r>
          </a:p>
          <a:p>
            <a:r>
              <a:rPr lang="en-GB" sz="1600" b="1" dirty="0">
                <a:solidFill>
                  <a:srgbClr val="FFFF00"/>
                </a:solidFill>
              </a:rPr>
              <a:t>+</a:t>
            </a:r>
            <a:r>
              <a:rPr lang="en-GB" sz="1600" b="1" dirty="0" err="1">
                <a:solidFill>
                  <a:srgbClr val="FFFF00"/>
                </a:solidFill>
              </a:rPr>
              <a:t>ve</a:t>
            </a:r>
            <a:r>
              <a:rPr lang="en-GB" sz="1600" b="1" dirty="0">
                <a:solidFill>
                  <a:srgbClr val="FFFF00"/>
                </a:solidFill>
              </a:rPr>
              <a:t>: </a:t>
            </a:r>
            <a:r>
              <a:rPr lang="en-GB" sz="1600" dirty="0">
                <a:solidFill>
                  <a:srgbClr val="FFFFFF"/>
                </a:solidFill>
              </a:rPr>
              <a:t>euphoria, relaxation, sensory change, stoned feeling</a:t>
            </a:r>
          </a:p>
          <a:p>
            <a:r>
              <a:rPr lang="en-GB" sz="1600" b="1" dirty="0">
                <a:solidFill>
                  <a:srgbClr val="FFFF00"/>
                </a:solidFill>
              </a:rPr>
              <a:t>-</a:t>
            </a:r>
            <a:r>
              <a:rPr lang="en-GB" sz="1600" b="1" dirty="0" err="1">
                <a:solidFill>
                  <a:srgbClr val="FFFF00"/>
                </a:solidFill>
              </a:rPr>
              <a:t>ve</a:t>
            </a:r>
            <a:r>
              <a:rPr lang="en-GB" sz="1600" b="1" dirty="0">
                <a:solidFill>
                  <a:srgbClr val="FFFF00"/>
                </a:solidFill>
              </a:rPr>
              <a:t>: </a:t>
            </a:r>
            <a:r>
              <a:rPr lang="en-GB" sz="1600" dirty="0">
                <a:solidFill>
                  <a:srgbClr val="FFFFFF"/>
                </a:solidFill>
              </a:rPr>
              <a:t>nausea, panic, paranoia, muscle spasms, disorientation, hallucinations</a:t>
            </a:r>
          </a:p>
        </p:txBody>
      </p:sp>
      <p:sp>
        <p:nvSpPr>
          <p:cNvPr id="11" name="TextBox 10">
            <a:extLst>
              <a:ext uri="{FF2B5EF4-FFF2-40B4-BE49-F238E27FC236}">
                <a16:creationId xmlns:a16="http://schemas.microsoft.com/office/drawing/2014/main" id="{66741C93-4110-4BBC-A726-C4F655B5D5A0}"/>
              </a:ext>
            </a:extLst>
          </p:cNvPr>
          <p:cNvSpPr txBox="1"/>
          <p:nvPr/>
        </p:nvSpPr>
        <p:spPr>
          <a:xfrm>
            <a:off x="2807382" y="5009077"/>
            <a:ext cx="3895717" cy="1569660"/>
          </a:xfrm>
          <a:prstGeom prst="rect">
            <a:avLst/>
          </a:prstGeom>
          <a:noFill/>
          <a:ln>
            <a:solidFill>
              <a:srgbClr val="FFFF00"/>
            </a:solidFill>
          </a:ln>
        </p:spPr>
        <p:txBody>
          <a:bodyPr wrap="square" rtlCol="0">
            <a:spAutoFit/>
          </a:bodyPr>
          <a:lstStyle/>
          <a:p>
            <a:r>
              <a:rPr lang="en-GB" sz="1600" b="1" dirty="0">
                <a:solidFill>
                  <a:srgbClr val="FFFF00"/>
                </a:solidFill>
              </a:rPr>
              <a:t>Risks:</a:t>
            </a:r>
            <a:r>
              <a:rPr lang="en-GB" sz="1600" dirty="0">
                <a:solidFill>
                  <a:srgbClr val="FFFF00"/>
                </a:solidFill>
              </a:rPr>
              <a:t> </a:t>
            </a:r>
            <a:r>
              <a:rPr lang="en-GB" sz="1600" dirty="0">
                <a:solidFill>
                  <a:srgbClr val="FFFFFF"/>
                </a:solidFill>
              </a:rPr>
              <a:t>breathing problems, panic, anxiety, convulsions, paralysis, very fast HR, altered perception, acute mental health problems, persisting psychosis, vomiting, habit forming, lots of redosing, tolerance, risk of heart failure, kidney problems. Some fatalities</a:t>
            </a:r>
          </a:p>
        </p:txBody>
      </p:sp>
      <p:sp>
        <p:nvSpPr>
          <p:cNvPr id="12" name="TextBox 11">
            <a:extLst>
              <a:ext uri="{FF2B5EF4-FFF2-40B4-BE49-F238E27FC236}">
                <a16:creationId xmlns:a16="http://schemas.microsoft.com/office/drawing/2014/main" id="{3F6F9A81-2D7D-434A-9320-3FF5CF8EA70B}"/>
              </a:ext>
            </a:extLst>
          </p:cNvPr>
          <p:cNvSpPr txBox="1"/>
          <p:nvPr/>
        </p:nvSpPr>
        <p:spPr>
          <a:xfrm>
            <a:off x="7236296" y="1202593"/>
            <a:ext cx="1450504" cy="584775"/>
          </a:xfrm>
          <a:prstGeom prst="rect">
            <a:avLst/>
          </a:prstGeom>
          <a:noFill/>
          <a:ln>
            <a:solidFill>
              <a:srgbClr val="FFFF00"/>
            </a:solidFill>
          </a:ln>
        </p:spPr>
        <p:txBody>
          <a:bodyPr wrap="square" rtlCol="0">
            <a:spAutoFit/>
          </a:bodyPr>
          <a:lstStyle/>
          <a:p>
            <a:r>
              <a:rPr lang="en-GB" sz="1600" b="1" dirty="0">
                <a:solidFill>
                  <a:srgbClr val="FFFF00"/>
                </a:solidFill>
              </a:rPr>
              <a:t>Law: </a:t>
            </a:r>
            <a:r>
              <a:rPr lang="en-GB" sz="1600" dirty="0">
                <a:solidFill>
                  <a:srgbClr val="FFFFFF"/>
                </a:solidFill>
              </a:rPr>
              <a:t>Class B, schedule 1 </a:t>
            </a:r>
          </a:p>
        </p:txBody>
      </p:sp>
      <p:sp>
        <p:nvSpPr>
          <p:cNvPr id="13" name="TextBox 12">
            <a:extLst>
              <a:ext uri="{FF2B5EF4-FFF2-40B4-BE49-F238E27FC236}">
                <a16:creationId xmlns:a16="http://schemas.microsoft.com/office/drawing/2014/main" id="{72876B49-F196-4C21-95CF-9DDCD0AF1EFE}"/>
              </a:ext>
            </a:extLst>
          </p:cNvPr>
          <p:cNvSpPr txBox="1"/>
          <p:nvPr/>
        </p:nvSpPr>
        <p:spPr>
          <a:xfrm>
            <a:off x="7236295" y="2090670"/>
            <a:ext cx="1450504" cy="584775"/>
          </a:xfrm>
          <a:prstGeom prst="rect">
            <a:avLst/>
          </a:prstGeom>
          <a:noFill/>
          <a:ln>
            <a:solidFill>
              <a:srgbClr val="FFFF00"/>
            </a:solidFill>
          </a:ln>
        </p:spPr>
        <p:txBody>
          <a:bodyPr wrap="square" rtlCol="0">
            <a:spAutoFit/>
          </a:bodyPr>
          <a:lstStyle/>
          <a:p>
            <a:r>
              <a:rPr lang="en-GB" sz="1600" b="1" dirty="0">
                <a:solidFill>
                  <a:srgbClr val="FFFF00"/>
                </a:solidFill>
              </a:rPr>
              <a:t>Cost: </a:t>
            </a:r>
            <a:r>
              <a:rPr lang="en-GB" sz="1600" dirty="0">
                <a:solidFill>
                  <a:srgbClr val="FFFFFF"/>
                </a:solidFill>
              </a:rPr>
              <a:t>£5 per gram</a:t>
            </a:r>
          </a:p>
        </p:txBody>
      </p:sp>
      <p:sp>
        <p:nvSpPr>
          <p:cNvPr id="14" name="TextBox 13">
            <a:extLst>
              <a:ext uri="{FF2B5EF4-FFF2-40B4-BE49-F238E27FC236}">
                <a16:creationId xmlns:a16="http://schemas.microsoft.com/office/drawing/2014/main" id="{092AF3B2-2325-4F2C-A258-852FD628C53C}"/>
              </a:ext>
            </a:extLst>
          </p:cNvPr>
          <p:cNvSpPr txBox="1"/>
          <p:nvPr/>
        </p:nvSpPr>
        <p:spPr>
          <a:xfrm>
            <a:off x="6995804" y="2915095"/>
            <a:ext cx="1896675" cy="1077218"/>
          </a:xfrm>
          <a:prstGeom prst="rect">
            <a:avLst/>
          </a:prstGeom>
          <a:noFill/>
          <a:ln>
            <a:solidFill>
              <a:srgbClr val="FFFF00"/>
            </a:solidFill>
          </a:ln>
        </p:spPr>
        <p:txBody>
          <a:bodyPr wrap="square" rtlCol="0">
            <a:spAutoFit/>
          </a:bodyPr>
          <a:lstStyle/>
          <a:p>
            <a:r>
              <a:rPr lang="en-GB" sz="1600" b="1" dirty="0">
                <a:solidFill>
                  <a:srgbClr val="FFFF00"/>
                </a:solidFill>
              </a:rPr>
              <a:t>Source: </a:t>
            </a:r>
            <a:r>
              <a:rPr lang="en-GB" sz="1600" dirty="0">
                <a:solidFill>
                  <a:srgbClr val="FFFFFF"/>
                </a:solidFill>
              </a:rPr>
              <a:t>street supply as residual stock from web/shops sold off</a:t>
            </a:r>
          </a:p>
        </p:txBody>
      </p:sp>
      <p:sp>
        <p:nvSpPr>
          <p:cNvPr id="15" name="TextBox 14">
            <a:extLst>
              <a:ext uri="{FF2B5EF4-FFF2-40B4-BE49-F238E27FC236}">
                <a16:creationId xmlns:a16="http://schemas.microsoft.com/office/drawing/2014/main" id="{8F41917B-0C6E-439E-B84D-C38F6914245E}"/>
              </a:ext>
            </a:extLst>
          </p:cNvPr>
          <p:cNvSpPr txBox="1"/>
          <p:nvPr/>
        </p:nvSpPr>
        <p:spPr>
          <a:xfrm>
            <a:off x="6995804" y="4331917"/>
            <a:ext cx="1896675" cy="1815882"/>
          </a:xfrm>
          <a:prstGeom prst="rect">
            <a:avLst/>
          </a:prstGeom>
          <a:noFill/>
          <a:ln>
            <a:solidFill>
              <a:srgbClr val="FFFF00"/>
            </a:solidFill>
          </a:ln>
        </p:spPr>
        <p:txBody>
          <a:bodyPr wrap="square" rtlCol="0">
            <a:spAutoFit/>
          </a:bodyPr>
          <a:lstStyle/>
          <a:p>
            <a:r>
              <a:rPr lang="en-GB" sz="1600" b="1" dirty="0"/>
              <a:t>Indicators: </a:t>
            </a:r>
            <a:r>
              <a:rPr lang="en-GB" sz="1600" dirty="0">
                <a:solidFill>
                  <a:srgbClr val="FFFFFF"/>
                </a:solidFill>
              </a:rPr>
              <a:t>empty packages, appearing very ‘stoned’, possible anxiety, no cannabis smell, possible solvent smell</a:t>
            </a:r>
          </a:p>
        </p:txBody>
      </p:sp>
      <p:cxnSp>
        <p:nvCxnSpPr>
          <p:cNvPr id="17" name="Straight Connector 16">
            <a:extLst>
              <a:ext uri="{FF2B5EF4-FFF2-40B4-BE49-F238E27FC236}">
                <a16:creationId xmlns:a16="http://schemas.microsoft.com/office/drawing/2014/main" id="{DA313650-EB2A-422E-B045-ABEEAD6BECFB}"/>
              </a:ext>
            </a:extLst>
          </p:cNvPr>
          <p:cNvCxnSpPr>
            <a:stCxn id="6" idx="2"/>
            <a:endCxn id="5" idx="0"/>
          </p:cNvCxnSpPr>
          <p:nvPr/>
        </p:nvCxnSpPr>
        <p:spPr>
          <a:xfrm>
            <a:off x="4650872" y="1848924"/>
            <a:ext cx="1" cy="22791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2570D6D-B28A-4A9C-85A9-C57618F84E02}"/>
              </a:ext>
            </a:extLst>
          </p:cNvPr>
          <p:cNvCxnSpPr/>
          <p:nvPr/>
        </p:nvCxnSpPr>
        <p:spPr>
          <a:xfrm>
            <a:off x="2425488" y="2073183"/>
            <a:ext cx="1138400" cy="24832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359310E7-E109-4C75-8556-4BA307D76F6A}"/>
              </a:ext>
            </a:extLst>
          </p:cNvPr>
          <p:cNvCxnSpPr>
            <a:stCxn id="8" idx="3"/>
          </p:cNvCxnSpPr>
          <p:nvPr/>
        </p:nvCxnSpPr>
        <p:spPr>
          <a:xfrm>
            <a:off x="2598644" y="2737002"/>
            <a:ext cx="965243" cy="43926"/>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59E4E87A-6E89-4795-B36A-93178D9AF714}"/>
              </a:ext>
            </a:extLst>
          </p:cNvPr>
          <p:cNvCxnSpPr>
            <a:stCxn id="9" idx="3"/>
          </p:cNvCxnSpPr>
          <p:nvPr/>
        </p:nvCxnSpPr>
        <p:spPr>
          <a:xfrm flipV="1">
            <a:off x="2598644" y="3705501"/>
            <a:ext cx="965244" cy="86758"/>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2AF103E1-3E12-448F-AE9F-DB8F9C89DE83}"/>
              </a:ext>
            </a:extLst>
          </p:cNvPr>
          <p:cNvCxnSpPr/>
          <p:nvPr/>
        </p:nvCxnSpPr>
        <p:spPr>
          <a:xfrm flipV="1">
            <a:off x="2598644" y="4207757"/>
            <a:ext cx="981501" cy="328741"/>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F96F3F81-6D75-4566-B3F2-62423F15A220}"/>
              </a:ext>
            </a:extLst>
          </p:cNvPr>
          <p:cNvCxnSpPr>
            <a:cxnSpLocks/>
            <a:stCxn id="11" idx="0"/>
          </p:cNvCxnSpPr>
          <p:nvPr/>
        </p:nvCxnSpPr>
        <p:spPr>
          <a:xfrm flipV="1">
            <a:off x="4755241" y="4781167"/>
            <a:ext cx="0" cy="22791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5509974A-ED7A-44E6-94FF-65BFAE41A068}"/>
              </a:ext>
            </a:extLst>
          </p:cNvPr>
          <p:cNvCxnSpPr/>
          <p:nvPr/>
        </p:nvCxnSpPr>
        <p:spPr>
          <a:xfrm flipH="1" flipV="1">
            <a:off x="5737857" y="4207757"/>
            <a:ext cx="1257947" cy="248320"/>
          </a:xfrm>
          <a:prstGeom prst="line">
            <a:avLst/>
          </a:prstGeom>
        </p:spPr>
        <p:style>
          <a:lnRef idx="1">
            <a:schemeClr val="dk1"/>
          </a:lnRef>
          <a:fillRef idx="0">
            <a:schemeClr val="dk1"/>
          </a:fillRef>
          <a:effectRef idx="0">
            <a:schemeClr val="dk1"/>
          </a:effectRef>
          <a:fontRef idx="minor">
            <a:schemeClr val="tx1"/>
          </a:fontRef>
        </p:style>
      </p:cxnSp>
      <p:cxnSp>
        <p:nvCxnSpPr>
          <p:cNvPr id="9217" name="Straight Connector 9216">
            <a:extLst>
              <a:ext uri="{FF2B5EF4-FFF2-40B4-BE49-F238E27FC236}">
                <a16:creationId xmlns:a16="http://schemas.microsoft.com/office/drawing/2014/main" id="{B390B42D-9412-4A9E-8D0A-3FFA2C1107DD}"/>
              </a:ext>
            </a:extLst>
          </p:cNvPr>
          <p:cNvCxnSpPr>
            <a:cxnSpLocks/>
          </p:cNvCxnSpPr>
          <p:nvPr/>
        </p:nvCxnSpPr>
        <p:spPr>
          <a:xfrm flipH="1">
            <a:off x="5737858" y="3376760"/>
            <a:ext cx="1257946" cy="0"/>
          </a:xfrm>
          <a:prstGeom prst="line">
            <a:avLst/>
          </a:prstGeom>
        </p:spPr>
        <p:style>
          <a:lnRef idx="1">
            <a:schemeClr val="dk1"/>
          </a:lnRef>
          <a:fillRef idx="0">
            <a:schemeClr val="dk1"/>
          </a:fillRef>
          <a:effectRef idx="0">
            <a:schemeClr val="dk1"/>
          </a:effectRef>
          <a:fontRef idx="minor">
            <a:schemeClr val="tx1"/>
          </a:fontRef>
        </p:style>
      </p:cxnSp>
      <p:cxnSp>
        <p:nvCxnSpPr>
          <p:cNvPr id="9220" name="Straight Connector 9219">
            <a:extLst>
              <a:ext uri="{FF2B5EF4-FFF2-40B4-BE49-F238E27FC236}">
                <a16:creationId xmlns:a16="http://schemas.microsoft.com/office/drawing/2014/main" id="{0912101B-2980-45C0-B9D9-1438E9B0AF22}"/>
              </a:ext>
            </a:extLst>
          </p:cNvPr>
          <p:cNvCxnSpPr>
            <a:cxnSpLocks/>
            <a:stCxn id="13" idx="1"/>
          </p:cNvCxnSpPr>
          <p:nvPr/>
        </p:nvCxnSpPr>
        <p:spPr>
          <a:xfrm flipH="1">
            <a:off x="5737857" y="2383058"/>
            <a:ext cx="1498438" cy="292387"/>
          </a:xfrm>
          <a:prstGeom prst="line">
            <a:avLst/>
          </a:prstGeom>
        </p:spPr>
        <p:style>
          <a:lnRef idx="1">
            <a:schemeClr val="dk1"/>
          </a:lnRef>
          <a:fillRef idx="0">
            <a:schemeClr val="dk1"/>
          </a:fillRef>
          <a:effectRef idx="0">
            <a:schemeClr val="dk1"/>
          </a:effectRef>
          <a:fontRef idx="minor">
            <a:schemeClr val="tx1"/>
          </a:fontRef>
        </p:style>
      </p:cxnSp>
      <p:cxnSp>
        <p:nvCxnSpPr>
          <p:cNvPr id="9222" name="Straight Connector 9221">
            <a:extLst>
              <a:ext uri="{FF2B5EF4-FFF2-40B4-BE49-F238E27FC236}">
                <a16:creationId xmlns:a16="http://schemas.microsoft.com/office/drawing/2014/main" id="{77454B58-C0AF-43C2-AA18-C99E746D5E15}"/>
              </a:ext>
            </a:extLst>
          </p:cNvPr>
          <p:cNvCxnSpPr/>
          <p:nvPr/>
        </p:nvCxnSpPr>
        <p:spPr>
          <a:xfrm flipH="1">
            <a:off x="5737857" y="1787368"/>
            <a:ext cx="1498438" cy="534135"/>
          </a:xfrm>
          <a:prstGeom prst="line">
            <a:avLst/>
          </a:prstGeom>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1127702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2114"/>
          </a:xfrm>
        </p:spPr>
        <p:txBody>
          <a:bodyPr/>
          <a:lstStyle/>
          <a:p>
            <a:r>
              <a:rPr lang="en-GB" dirty="0"/>
              <a:t>Cocaine and Crack </a:t>
            </a:r>
          </a:p>
        </p:txBody>
      </p:sp>
      <p:pic>
        <p:nvPicPr>
          <p:cNvPr id="5" name="Picture 4">
            <a:extLst>
              <a:ext uri="{FF2B5EF4-FFF2-40B4-BE49-F238E27FC236}">
                <a16:creationId xmlns:a16="http://schemas.microsoft.com/office/drawing/2014/main" id="{0169BE59-3F28-4F75-848D-10BBCA0C4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262187"/>
            <a:ext cx="3505200" cy="2333625"/>
          </a:xfrm>
          <a:prstGeom prst="rect">
            <a:avLst/>
          </a:prstGeom>
        </p:spPr>
      </p:pic>
      <p:sp>
        <p:nvSpPr>
          <p:cNvPr id="6" name="TextBox 5">
            <a:extLst>
              <a:ext uri="{FF2B5EF4-FFF2-40B4-BE49-F238E27FC236}">
                <a16:creationId xmlns:a16="http://schemas.microsoft.com/office/drawing/2014/main" id="{DDE879ED-9268-4596-BE15-77B9D3A15D38}"/>
              </a:ext>
            </a:extLst>
          </p:cNvPr>
          <p:cNvSpPr txBox="1"/>
          <p:nvPr/>
        </p:nvSpPr>
        <p:spPr>
          <a:xfrm>
            <a:off x="2819400" y="922114"/>
            <a:ext cx="3505200" cy="1077218"/>
          </a:xfrm>
          <a:prstGeom prst="rect">
            <a:avLst/>
          </a:prstGeom>
          <a:noFill/>
          <a:ln>
            <a:solidFill>
              <a:srgbClr val="FFFF00"/>
            </a:solidFill>
          </a:ln>
        </p:spPr>
        <p:txBody>
          <a:bodyPr wrap="square" rtlCol="0">
            <a:spAutoFit/>
          </a:bodyPr>
          <a:lstStyle/>
          <a:p>
            <a:r>
              <a:rPr lang="en-GB" sz="1600" b="1" dirty="0">
                <a:solidFill>
                  <a:srgbClr val="FFFF00"/>
                </a:solidFill>
              </a:rPr>
              <a:t>AKA: </a:t>
            </a:r>
          </a:p>
          <a:p>
            <a:r>
              <a:rPr lang="en-GB" sz="1600" b="1" dirty="0">
                <a:solidFill>
                  <a:srgbClr val="FFFF00"/>
                </a:solidFill>
              </a:rPr>
              <a:t>Cocaine: </a:t>
            </a:r>
            <a:r>
              <a:rPr lang="en-GB" sz="1600" dirty="0">
                <a:solidFill>
                  <a:srgbClr val="FFFFFF"/>
                </a:solidFill>
              </a:rPr>
              <a:t>Charlie, coke, snow</a:t>
            </a:r>
          </a:p>
          <a:p>
            <a:r>
              <a:rPr lang="en-GB" sz="1600" b="1" dirty="0">
                <a:solidFill>
                  <a:srgbClr val="FFFF00"/>
                </a:solidFill>
              </a:rPr>
              <a:t>Crack: </a:t>
            </a:r>
            <a:r>
              <a:rPr lang="en-GB" sz="1600" dirty="0">
                <a:solidFill>
                  <a:srgbClr val="FFFFFF"/>
                </a:solidFill>
              </a:rPr>
              <a:t>rock, freebase, white, stones, bones </a:t>
            </a:r>
          </a:p>
        </p:txBody>
      </p:sp>
      <p:sp>
        <p:nvSpPr>
          <p:cNvPr id="7" name="TextBox 6">
            <a:extLst>
              <a:ext uri="{FF2B5EF4-FFF2-40B4-BE49-F238E27FC236}">
                <a16:creationId xmlns:a16="http://schemas.microsoft.com/office/drawing/2014/main" id="{9E875FDD-6A1E-48BD-9779-4459C65556C7}"/>
              </a:ext>
            </a:extLst>
          </p:cNvPr>
          <p:cNvSpPr txBox="1"/>
          <p:nvPr/>
        </p:nvSpPr>
        <p:spPr>
          <a:xfrm>
            <a:off x="260738" y="799811"/>
            <a:ext cx="2408205" cy="1323439"/>
          </a:xfrm>
          <a:prstGeom prst="rect">
            <a:avLst/>
          </a:prstGeom>
          <a:noFill/>
          <a:ln>
            <a:solidFill>
              <a:srgbClr val="FFFF00"/>
            </a:solidFill>
          </a:ln>
        </p:spPr>
        <p:txBody>
          <a:bodyPr wrap="square" rtlCol="0">
            <a:spAutoFit/>
          </a:bodyPr>
          <a:lstStyle/>
          <a:p>
            <a:r>
              <a:rPr lang="en-GB" sz="1600" b="1" dirty="0">
                <a:solidFill>
                  <a:srgbClr val="FFFF00"/>
                </a:solidFill>
              </a:rPr>
              <a:t>Method of use: </a:t>
            </a:r>
          </a:p>
          <a:p>
            <a:r>
              <a:rPr lang="en-GB" sz="1600" b="1" dirty="0">
                <a:solidFill>
                  <a:srgbClr val="FFFF00"/>
                </a:solidFill>
              </a:rPr>
              <a:t>Cocaine powder: </a:t>
            </a:r>
            <a:r>
              <a:rPr lang="en-GB" sz="1600" dirty="0">
                <a:solidFill>
                  <a:srgbClr val="FFFFFF"/>
                </a:solidFill>
              </a:rPr>
              <a:t>snorted, rubbed on gums, IV</a:t>
            </a:r>
          </a:p>
          <a:p>
            <a:r>
              <a:rPr lang="en-GB" sz="1600" b="1" dirty="0">
                <a:solidFill>
                  <a:srgbClr val="FFFF00"/>
                </a:solidFill>
              </a:rPr>
              <a:t>Crack: </a:t>
            </a:r>
            <a:r>
              <a:rPr lang="en-GB" sz="1600" dirty="0">
                <a:solidFill>
                  <a:srgbClr val="FFFFFF"/>
                </a:solidFill>
              </a:rPr>
              <a:t>smoked, swallowed, IV</a:t>
            </a:r>
          </a:p>
        </p:txBody>
      </p:sp>
      <p:sp>
        <p:nvSpPr>
          <p:cNvPr id="8" name="TextBox 7">
            <a:extLst>
              <a:ext uri="{FF2B5EF4-FFF2-40B4-BE49-F238E27FC236}">
                <a16:creationId xmlns:a16="http://schemas.microsoft.com/office/drawing/2014/main" id="{AD4ADEED-33BB-4A39-B4CF-84363FE1695F}"/>
              </a:ext>
            </a:extLst>
          </p:cNvPr>
          <p:cNvSpPr txBox="1"/>
          <p:nvPr/>
        </p:nvSpPr>
        <p:spPr>
          <a:xfrm>
            <a:off x="261974" y="2290013"/>
            <a:ext cx="2408203" cy="1323439"/>
          </a:xfrm>
          <a:prstGeom prst="rect">
            <a:avLst/>
          </a:prstGeom>
          <a:noFill/>
          <a:ln>
            <a:solidFill>
              <a:srgbClr val="FFFF00"/>
            </a:solidFill>
          </a:ln>
        </p:spPr>
        <p:txBody>
          <a:bodyPr wrap="square" rtlCol="0">
            <a:spAutoFit/>
          </a:bodyPr>
          <a:lstStyle/>
          <a:p>
            <a:r>
              <a:rPr lang="en-GB" sz="1600" dirty="0">
                <a:solidFill>
                  <a:srgbClr val="FFFF00"/>
                </a:solidFill>
              </a:rPr>
              <a:t>Popularity: </a:t>
            </a:r>
          </a:p>
          <a:p>
            <a:r>
              <a:rPr lang="en-GB" sz="1600" b="1" dirty="0">
                <a:solidFill>
                  <a:srgbClr val="FFFF00"/>
                </a:solidFill>
              </a:rPr>
              <a:t>Cocaine: </a:t>
            </a:r>
            <a:r>
              <a:rPr lang="en-GB" sz="1600" dirty="0">
                <a:solidFill>
                  <a:srgbClr val="FFFFFF"/>
                </a:solidFill>
              </a:rPr>
              <a:t>10%* </a:t>
            </a:r>
          </a:p>
          <a:p>
            <a:r>
              <a:rPr lang="en-GB" sz="1600" b="1" dirty="0">
                <a:solidFill>
                  <a:srgbClr val="FFFF00"/>
                </a:solidFill>
              </a:rPr>
              <a:t>Crack: </a:t>
            </a:r>
            <a:r>
              <a:rPr lang="en-GB" sz="1600" dirty="0">
                <a:solidFill>
                  <a:srgbClr val="FFFFFF"/>
                </a:solidFill>
              </a:rPr>
              <a:t>0.5%*</a:t>
            </a:r>
          </a:p>
          <a:p>
            <a:r>
              <a:rPr lang="en-GB" sz="1600" dirty="0">
                <a:solidFill>
                  <a:srgbClr val="FFFFFF"/>
                </a:solidFill>
              </a:rPr>
              <a:t>*of 16-24 year olds April 2019 to March 2020</a:t>
            </a:r>
            <a:endParaRPr lang="en-GB" dirty="0">
              <a:solidFill>
                <a:srgbClr val="FFFF00"/>
              </a:solidFill>
            </a:endParaRPr>
          </a:p>
        </p:txBody>
      </p:sp>
      <p:sp>
        <p:nvSpPr>
          <p:cNvPr id="9" name="TextBox 8">
            <a:extLst>
              <a:ext uri="{FF2B5EF4-FFF2-40B4-BE49-F238E27FC236}">
                <a16:creationId xmlns:a16="http://schemas.microsoft.com/office/drawing/2014/main" id="{476041A7-B56B-4335-A3F1-7DD68C61BAEE}"/>
              </a:ext>
            </a:extLst>
          </p:cNvPr>
          <p:cNvSpPr txBox="1"/>
          <p:nvPr/>
        </p:nvSpPr>
        <p:spPr>
          <a:xfrm>
            <a:off x="260738" y="3811421"/>
            <a:ext cx="2406971" cy="861774"/>
          </a:xfrm>
          <a:prstGeom prst="rect">
            <a:avLst/>
          </a:prstGeom>
          <a:noFill/>
          <a:ln>
            <a:solidFill>
              <a:srgbClr val="FFFF00"/>
            </a:solidFill>
          </a:ln>
        </p:spPr>
        <p:txBody>
          <a:bodyPr wrap="square" rtlCol="0">
            <a:spAutoFit/>
          </a:bodyPr>
          <a:lstStyle/>
          <a:p>
            <a:r>
              <a:rPr lang="en-GB" sz="1600" b="1" dirty="0">
                <a:solidFill>
                  <a:srgbClr val="FFFF00"/>
                </a:solidFill>
              </a:rPr>
              <a:t>Duration: </a:t>
            </a:r>
          </a:p>
          <a:p>
            <a:r>
              <a:rPr lang="en-GB" sz="1600" dirty="0">
                <a:solidFill>
                  <a:srgbClr val="FFFFFF"/>
                </a:solidFill>
              </a:rPr>
              <a:t>Sniffed: 1-2hr</a:t>
            </a:r>
          </a:p>
          <a:p>
            <a:r>
              <a:rPr lang="en-GB" sz="1600" dirty="0">
                <a:solidFill>
                  <a:srgbClr val="FFFFFF"/>
                </a:solidFill>
              </a:rPr>
              <a:t>Smoked: 15mins</a:t>
            </a:r>
          </a:p>
        </p:txBody>
      </p:sp>
      <p:sp>
        <p:nvSpPr>
          <p:cNvPr id="10" name="TextBox 9">
            <a:extLst>
              <a:ext uri="{FF2B5EF4-FFF2-40B4-BE49-F238E27FC236}">
                <a16:creationId xmlns:a16="http://schemas.microsoft.com/office/drawing/2014/main" id="{84943E96-0E16-4EB2-AAC6-F90A03BBA6B7}"/>
              </a:ext>
            </a:extLst>
          </p:cNvPr>
          <p:cNvSpPr txBox="1"/>
          <p:nvPr/>
        </p:nvSpPr>
        <p:spPr>
          <a:xfrm>
            <a:off x="260738" y="4871164"/>
            <a:ext cx="2406970" cy="1815882"/>
          </a:xfrm>
          <a:prstGeom prst="rect">
            <a:avLst/>
          </a:prstGeom>
          <a:noFill/>
          <a:ln>
            <a:solidFill>
              <a:srgbClr val="FFFF00"/>
            </a:solidFill>
          </a:ln>
        </p:spPr>
        <p:txBody>
          <a:bodyPr wrap="square" rtlCol="0">
            <a:spAutoFit/>
          </a:bodyPr>
          <a:lstStyle/>
          <a:p>
            <a:r>
              <a:rPr lang="en-GB" sz="1600" b="1" dirty="0">
                <a:solidFill>
                  <a:srgbClr val="FFFF00"/>
                </a:solidFill>
              </a:rPr>
              <a:t>Effects: </a:t>
            </a:r>
          </a:p>
          <a:p>
            <a:r>
              <a:rPr lang="en-GB" sz="1600" b="1" dirty="0">
                <a:solidFill>
                  <a:srgbClr val="FFFF00"/>
                </a:solidFill>
              </a:rPr>
              <a:t>+</a:t>
            </a:r>
            <a:r>
              <a:rPr lang="en-GB" sz="1600" b="1" dirty="0" err="1">
                <a:solidFill>
                  <a:srgbClr val="FFFF00"/>
                </a:solidFill>
              </a:rPr>
              <a:t>ve</a:t>
            </a:r>
            <a:r>
              <a:rPr lang="en-GB" sz="1600" b="1" dirty="0">
                <a:solidFill>
                  <a:srgbClr val="FFFF00"/>
                </a:solidFill>
              </a:rPr>
              <a:t>: </a:t>
            </a:r>
            <a:r>
              <a:rPr lang="en-GB" sz="1600" dirty="0">
                <a:solidFill>
                  <a:srgbClr val="FFFFFF"/>
                </a:solidFill>
              </a:rPr>
              <a:t>alert, energetic, awake, euphoric, confident, less appetite, talkative</a:t>
            </a:r>
          </a:p>
          <a:p>
            <a:r>
              <a:rPr lang="en-GB" sz="1600" b="1" dirty="0">
                <a:solidFill>
                  <a:srgbClr val="FFFF00"/>
                </a:solidFill>
              </a:rPr>
              <a:t>-</a:t>
            </a:r>
            <a:r>
              <a:rPr lang="en-GB" sz="1600" b="1" dirty="0" err="1">
                <a:solidFill>
                  <a:srgbClr val="FFFF00"/>
                </a:solidFill>
              </a:rPr>
              <a:t>ve</a:t>
            </a:r>
            <a:r>
              <a:rPr lang="en-GB" sz="1600" b="1" dirty="0">
                <a:solidFill>
                  <a:srgbClr val="FFFF00"/>
                </a:solidFill>
              </a:rPr>
              <a:t>: </a:t>
            </a:r>
            <a:r>
              <a:rPr lang="en-GB" sz="1600" dirty="0">
                <a:solidFill>
                  <a:srgbClr val="FFFFFF"/>
                </a:solidFill>
              </a:rPr>
              <a:t>anxiety, paranoia, delusional</a:t>
            </a:r>
          </a:p>
        </p:txBody>
      </p:sp>
      <p:sp>
        <p:nvSpPr>
          <p:cNvPr id="11" name="TextBox 10">
            <a:extLst>
              <a:ext uri="{FF2B5EF4-FFF2-40B4-BE49-F238E27FC236}">
                <a16:creationId xmlns:a16="http://schemas.microsoft.com/office/drawing/2014/main" id="{291B080A-2B49-444F-81B6-D9D39DEE5341}"/>
              </a:ext>
            </a:extLst>
          </p:cNvPr>
          <p:cNvSpPr txBox="1"/>
          <p:nvPr/>
        </p:nvSpPr>
        <p:spPr>
          <a:xfrm>
            <a:off x="3007785" y="4994275"/>
            <a:ext cx="3128430" cy="1569660"/>
          </a:xfrm>
          <a:prstGeom prst="rect">
            <a:avLst/>
          </a:prstGeom>
          <a:noFill/>
          <a:ln>
            <a:solidFill>
              <a:srgbClr val="FFFF00"/>
            </a:solidFill>
          </a:ln>
        </p:spPr>
        <p:txBody>
          <a:bodyPr wrap="square" rtlCol="0">
            <a:spAutoFit/>
          </a:bodyPr>
          <a:lstStyle/>
          <a:p>
            <a:r>
              <a:rPr lang="en-GB" sz="1600" b="1" dirty="0">
                <a:solidFill>
                  <a:srgbClr val="FFFF00"/>
                </a:solidFill>
              </a:rPr>
              <a:t>Risks: </a:t>
            </a:r>
            <a:r>
              <a:rPr lang="en-GB" sz="1600" dirty="0">
                <a:solidFill>
                  <a:srgbClr val="FFFFFF"/>
                </a:solidFill>
              </a:rPr>
              <a:t>weight loss, insomnia, tooth damage, nasal damage, mental health problems, addiction, lung damage (if smoking crack), convulsions, heart failure, high blood pressure, death</a:t>
            </a:r>
          </a:p>
        </p:txBody>
      </p:sp>
      <p:sp>
        <p:nvSpPr>
          <p:cNvPr id="12" name="TextBox 11">
            <a:extLst>
              <a:ext uri="{FF2B5EF4-FFF2-40B4-BE49-F238E27FC236}">
                <a16:creationId xmlns:a16="http://schemas.microsoft.com/office/drawing/2014/main" id="{35C31E16-4E99-481B-A4BA-1F716994C812}"/>
              </a:ext>
            </a:extLst>
          </p:cNvPr>
          <p:cNvSpPr txBox="1"/>
          <p:nvPr/>
        </p:nvSpPr>
        <p:spPr>
          <a:xfrm>
            <a:off x="6804248" y="1125061"/>
            <a:ext cx="2077778" cy="646331"/>
          </a:xfrm>
          <a:prstGeom prst="rect">
            <a:avLst/>
          </a:prstGeom>
          <a:noFill/>
          <a:ln>
            <a:solidFill>
              <a:srgbClr val="FFFF00"/>
            </a:solidFill>
          </a:ln>
        </p:spPr>
        <p:txBody>
          <a:bodyPr wrap="square" rtlCol="0">
            <a:spAutoFit/>
          </a:bodyPr>
          <a:lstStyle/>
          <a:p>
            <a:r>
              <a:rPr lang="en-GB" b="1" dirty="0">
                <a:solidFill>
                  <a:srgbClr val="FFFF00"/>
                </a:solidFill>
              </a:rPr>
              <a:t>Law: </a:t>
            </a:r>
            <a:r>
              <a:rPr lang="en-GB" dirty="0">
                <a:solidFill>
                  <a:srgbClr val="FFFFFF"/>
                </a:solidFill>
              </a:rPr>
              <a:t>Class A, schedule 2  </a:t>
            </a:r>
          </a:p>
        </p:txBody>
      </p:sp>
      <p:sp>
        <p:nvSpPr>
          <p:cNvPr id="13" name="TextBox 12">
            <a:extLst>
              <a:ext uri="{FF2B5EF4-FFF2-40B4-BE49-F238E27FC236}">
                <a16:creationId xmlns:a16="http://schemas.microsoft.com/office/drawing/2014/main" id="{1809DA7C-CD5D-4773-BCBA-13A3CB13CFA8}"/>
              </a:ext>
            </a:extLst>
          </p:cNvPr>
          <p:cNvSpPr txBox="1"/>
          <p:nvPr/>
        </p:nvSpPr>
        <p:spPr>
          <a:xfrm>
            <a:off x="6804248" y="2043791"/>
            <a:ext cx="2077778" cy="1815882"/>
          </a:xfrm>
          <a:prstGeom prst="rect">
            <a:avLst/>
          </a:prstGeom>
          <a:noFill/>
          <a:ln>
            <a:solidFill>
              <a:srgbClr val="FFFF00"/>
            </a:solidFill>
          </a:ln>
        </p:spPr>
        <p:txBody>
          <a:bodyPr wrap="square" rtlCol="0">
            <a:spAutoFit/>
          </a:bodyPr>
          <a:lstStyle/>
          <a:p>
            <a:r>
              <a:rPr lang="en-GB" sz="1600" b="1" dirty="0">
                <a:solidFill>
                  <a:srgbClr val="FFFF00"/>
                </a:solidFill>
              </a:rPr>
              <a:t>Cost: </a:t>
            </a:r>
          </a:p>
          <a:p>
            <a:r>
              <a:rPr lang="en-GB" sz="1600" b="1" dirty="0">
                <a:solidFill>
                  <a:srgbClr val="FFFF00"/>
                </a:solidFill>
              </a:rPr>
              <a:t>Coke: </a:t>
            </a:r>
            <a:r>
              <a:rPr lang="en-GB" sz="1600" dirty="0">
                <a:solidFill>
                  <a:srgbClr val="FFFFFF"/>
                </a:solidFill>
              </a:rPr>
              <a:t>£40 per gram (standard), £80-£100 per gram (better quality)</a:t>
            </a:r>
          </a:p>
          <a:p>
            <a:r>
              <a:rPr lang="en-GB" sz="1600" b="1" dirty="0">
                <a:solidFill>
                  <a:srgbClr val="FFFF00"/>
                </a:solidFill>
              </a:rPr>
              <a:t>Crack rocks: </a:t>
            </a:r>
            <a:r>
              <a:rPr lang="en-GB" sz="1600" dirty="0">
                <a:solidFill>
                  <a:srgbClr val="FFFFFF"/>
                </a:solidFill>
              </a:rPr>
              <a:t>(0.1g) £10 each</a:t>
            </a:r>
          </a:p>
        </p:txBody>
      </p:sp>
      <p:sp>
        <p:nvSpPr>
          <p:cNvPr id="14" name="TextBox 13">
            <a:extLst>
              <a:ext uri="{FF2B5EF4-FFF2-40B4-BE49-F238E27FC236}">
                <a16:creationId xmlns:a16="http://schemas.microsoft.com/office/drawing/2014/main" id="{68508594-95FE-4242-BECC-FCF6970D1F75}"/>
              </a:ext>
            </a:extLst>
          </p:cNvPr>
          <p:cNvSpPr txBox="1"/>
          <p:nvPr/>
        </p:nvSpPr>
        <p:spPr>
          <a:xfrm>
            <a:off x="6804248" y="4038355"/>
            <a:ext cx="2077778" cy="1323439"/>
          </a:xfrm>
          <a:prstGeom prst="rect">
            <a:avLst/>
          </a:prstGeom>
          <a:noFill/>
          <a:ln>
            <a:solidFill>
              <a:srgbClr val="FFFF00"/>
            </a:solidFill>
          </a:ln>
        </p:spPr>
        <p:txBody>
          <a:bodyPr wrap="square" rtlCol="0">
            <a:spAutoFit/>
          </a:bodyPr>
          <a:lstStyle/>
          <a:p>
            <a:r>
              <a:rPr lang="en-GB" sz="1600" b="1" dirty="0">
                <a:solidFill>
                  <a:srgbClr val="FFFF00"/>
                </a:solidFill>
              </a:rPr>
              <a:t>Source: </a:t>
            </a:r>
            <a:r>
              <a:rPr lang="en-GB" sz="1600" dirty="0">
                <a:solidFill>
                  <a:srgbClr val="FFFFFF"/>
                </a:solidFill>
              </a:rPr>
              <a:t>processed from Coca plant in South America. Crack made in UK from Cocaine</a:t>
            </a:r>
          </a:p>
        </p:txBody>
      </p:sp>
      <p:sp>
        <p:nvSpPr>
          <p:cNvPr id="15" name="TextBox 14">
            <a:extLst>
              <a:ext uri="{FF2B5EF4-FFF2-40B4-BE49-F238E27FC236}">
                <a16:creationId xmlns:a16="http://schemas.microsoft.com/office/drawing/2014/main" id="{E18BF5A3-B48F-4754-B3B0-FC5BFBAECD15}"/>
              </a:ext>
            </a:extLst>
          </p:cNvPr>
          <p:cNvSpPr txBox="1"/>
          <p:nvPr/>
        </p:nvSpPr>
        <p:spPr>
          <a:xfrm>
            <a:off x="6342312" y="5540476"/>
            <a:ext cx="2539714" cy="830997"/>
          </a:xfrm>
          <a:prstGeom prst="rect">
            <a:avLst/>
          </a:prstGeom>
          <a:noFill/>
          <a:ln>
            <a:solidFill>
              <a:srgbClr val="FFFF00"/>
            </a:solidFill>
          </a:ln>
        </p:spPr>
        <p:txBody>
          <a:bodyPr wrap="square" rtlCol="0">
            <a:spAutoFit/>
          </a:bodyPr>
          <a:lstStyle/>
          <a:p>
            <a:r>
              <a:rPr lang="en-GB" sz="1600" b="1" dirty="0">
                <a:solidFill>
                  <a:srgbClr val="FFFF00"/>
                </a:solidFill>
              </a:rPr>
              <a:t>Indicators: </a:t>
            </a:r>
            <a:r>
              <a:rPr lang="en-GB" sz="1600" dirty="0">
                <a:solidFill>
                  <a:srgbClr val="FFFFFF"/>
                </a:solidFill>
              </a:rPr>
              <a:t>dilated pupils, restless, talkative, anxious, grinding teeth</a:t>
            </a:r>
          </a:p>
        </p:txBody>
      </p:sp>
      <p:cxnSp>
        <p:nvCxnSpPr>
          <p:cNvPr id="17" name="Straight Connector 16">
            <a:extLst>
              <a:ext uri="{FF2B5EF4-FFF2-40B4-BE49-F238E27FC236}">
                <a16:creationId xmlns:a16="http://schemas.microsoft.com/office/drawing/2014/main" id="{7C6BB1D2-E370-4408-9D94-E0FD0F23FCA1}"/>
              </a:ext>
            </a:extLst>
          </p:cNvPr>
          <p:cNvCxnSpPr>
            <a:stCxn id="6" idx="2"/>
            <a:endCxn id="5" idx="0"/>
          </p:cNvCxnSpPr>
          <p:nvPr/>
        </p:nvCxnSpPr>
        <p:spPr>
          <a:xfrm>
            <a:off x="4572000" y="1999332"/>
            <a:ext cx="0" cy="262855"/>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275C3C2B-81AF-41DC-8CBC-6EF693D67BA6}"/>
              </a:ext>
            </a:extLst>
          </p:cNvPr>
          <p:cNvCxnSpPr/>
          <p:nvPr/>
        </p:nvCxnSpPr>
        <p:spPr>
          <a:xfrm>
            <a:off x="2667708" y="2123250"/>
            <a:ext cx="536140" cy="166763"/>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33A0AB50-3C5F-4A38-B6AC-B51A829811F6}"/>
              </a:ext>
            </a:extLst>
          </p:cNvPr>
          <p:cNvCxnSpPr/>
          <p:nvPr/>
        </p:nvCxnSpPr>
        <p:spPr>
          <a:xfrm>
            <a:off x="2640697" y="2813257"/>
            <a:ext cx="367088"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0E43C9E1-C15C-4D39-9967-37BF329D27C9}"/>
              </a:ext>
            </a:extLst>
          </p:cNvPr>
          <p:cNvCxnSpPr/>
          <p:nvPr/>
        </p:nvCxnSpPr>
        <p:spPr>
          <a:xfrm>
            <a:off x="2667708" y="4038355"/>
            <a:ext cx="268070" cy="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F7EA41F8-A046-4902-B433-C699F5C3765E}"/>
              </a:ext>
            </a:extLst>
          </p:cNvPr>
          <p:cNvCxnSpPr>
            <a:cxnSpLocks/>
          </p:cNvCxnSpPr>
          <p:nvPr/>
        </p:nvCxnSpPr>
        <p:spPr>
          <a:xfrm flipV="1">
            <a:off x="2667708" y="4557121"/>
            <a:ext cx="340077" cy="314043"/>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516499C2-0E4A-4AAF-9D9B-D73922121452}"/>
              </a:ext>
            </a:extLst>
          </p:cNvPr>
          <p:cNvCxnSpPr>
            <a:stCxn id="11" idx="0"/>
            <a:endCxn id="5" idx="2"/>
          </p:cNvCxnSpPr>
          <p:nvPr/>
        </p:nvCxnSpPr>
        <p:spPr>
          <a:xfrm flipV="1">
            <a:off x="4572000" y="4595812"/>
            <a:ext cx="0" cy="398463"/>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78B6DA14-0C40-4195-A66B-83395A3739AB}"/>
              </a:ext>
            </a:extLst>
          </p:cNvPr>
          <p:cNvCxnSpPr/>
          <p:nvPr/>
        </p:nvCxnSpPr>
        <p:spPr>
          <a:xfrm flipH="1" flipV="1">
            <a:off x="6300193" y="4595812"/>
            <a:ext cx="173630" cy="944664"/>
          </a:xfrm>
          <a:prstGeom prst="line">
            <a:avLst/>
          </a:prstGeom>
        </p:spPr>
        <p:style>
          <a:lnRef idx="1">
            <a:schemeClr val="dk1"/>
          </a:lnRef>
          <a:fillRef idx="0">
            <a:schemeClr val="dk1"/>
          </a:fillRef>
          <a:effectRef idx="0">
            <a:schemeClr val="dk1"/>
          </a:effectRef>
          <a:fontRef idx="minor">
            <a:schemeClr val="tx1"/>
          </a:fontRef>
        </p:style>
      </p:cxnSp>
      <p:cxnSp>
        <p:nvCxnSpPr>
          <p:cNvPr id="11264" name="Straight Connector 11263">
            <a:extLst>
              <a:ext uri="{FF2B5EF4-FFF2-40B4-BE49-F238E27FC236}">
                <a16:creationId xmlns:a16="http://schemas.microsoft.com/office/drawing/2014/main" id="{C8998A03-1CEF-4CD7-A751-EFC9B4D8A7B1}"/>
              </a:ext>
            </a:extLst>
          </p:cNvPr>
          <p:cNvCxnSpPr/>
          <p:nvPr/>
        </p:nvCxnSpPr>
        <p:spPr>
          <a:xfrm flipH="1">
            <a:off x="6324600" y="4322712"/>
            <a:ext cx="479648" cy="0"/>
          </a:xfrm>
          <a:prstGeom prst="line">
            <a:avLst/>
          </a:prstGeom>
        </p:spPr>
        <p:style>
          <a:lnRef idx="1">
            <a:schemeClr val="dk1"/>
          </a:lnRef>
          <a:fillRef idx="0">
            <a:schemeClr val="dk1"/>
          </a:fillRef>
          <a:effectRef idx="0">
            <a:schemeClr val="dk1"/>
          </a:effectRef>
          <a:fontRef idx="minor">
            <a:schemeClr val="tx1"/>
          </a:fontRef>
        </p:style>
      </p:cxnSp>
      <p:cxnSp>
        <p:nvCxnSpPr>
          <p:cNvPr id="11267" name="Straight Connector 11266">
            <a:extLst>
              <a:ext uri="{FF2B5EF4-FFF2-40B4-BE49-F238E27FC236}">
                <a16:creationId xmlns:a16="http://schemas.microsoft.com/office/drawing/2014/main" id="{847D3DE5-C5C6-457E-B102-8BF0094CA52C}"/>
              </a:ext>
            </a:extLst>
          </p:cNvPr>
          <p:cNvCxnSpPr>
            <a:cxnSpLocks/>
            <a:stCxn id="13" idx="1"/>
          </p:cNvCxnSpPr>
          <p:nvPr/>
        </p:nvCxnSpPr>
        <p:spPr>
          <a:xfrm flipH="1">
            <a:off x="6324600" y="2951732"/>
            <a:ext cx="479648" cy="0"/>
          </a:xfrm>
          <a:prstGeom prst="line">
            <a:avLst/>
          </a:prstGeom>
        </p:spPr>
        <p:style>
          <a:lnRef idx="1">
            <a:schemeClr val="dk1"/>
          </a:lnRef>
          <a:fillRef idx="0">
            <a:schemeClr val="dk1"/>
          </a:fillRef>
          <a:effectRef idx="0">
            <a:schemeClr val="dk1"/>
          </a:effectRef>
          <a:fontRef idx="minor">
            <a:schemeClr val="tx1"/>
          </a:fontRef>
        </p:style>
      </p:cxnSp>
      <p:cxnSp>
        <p:nvCxnSpPr>
          <p:cNvPr id="11270" name="Straight Connector 11269">
            <a:extLst>
              <a:ext uri="{FF2B5EF4-FFF2-40B4-BE49-F238E27FC236}">
                <a16:creationId xmlns:a16="http://schemas.microsoft.com/office/drawing/2014/main" id="{CE1A65F1-4081-445C-A51A-93D665E11198}"/>
              </a:ext>
            </a:extLst>
          </p:cNvPr>
          <p:cNvCxnSpPr/>
          <p:nvPr/>
        </p:nvCxnSpPr>
        <p:spPr>
          <a:xfrm flipH="1">
            <a:off x="6300193" y="1771392"/>
            <a:ext cx="504055" cy="518621"/>
          </a:xfrm>
          <a:prstGeom prst="line">
            <a:avLst/>
          </a:prstGeom>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34977698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96"/>
            <a:ext cx="8229600" cy="864096"/>
          </a:xfrm>
        </p:spPr>
        <p:txBody>
          <a:bodyPr/>
          <a:lstStyle/>
          <a:p>
            <a:r>
              <a:rPr lang="en-GB" dirty="0"/>
              <a:t>MDMA (Ecstasy)</a:t>
            </a:r>
          </a:p>
        </p:txBody>
      </p:sp>
      <p:pic>
        <p:nvPicPr>
          <p:cNvPr id="5" name="Picture 4" descr="A picture containing plastic, displayed, several&#10;&#10;Description automatically generated">
            <a:extLst>
              <a:ext uri="{FF2B5EF4-FFF2-40B4-BE49-F238E27FC236}">
                <a16:creationId xmlns:a16="http://schemas.microsoft.com/office/drawing/2014/main" id="{1497226F-7882-4870-A43E-40DAD04DF0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2936" y="2217428"/>
            <a:ext cx="2577814" cy="2423145"/>
          </a:xfrm>
          <a:prstGeom prst="rect">
            <a:avLst/>
          </a:prstGeom>
        </p:spPr>
      </p:pic>
      <p:sp>
        <p:nvSpPr>
          <p:cNvPr id="6" name="TextBox 5">
            <a:extLst>
              <a:ext uri="{FF2B5EF4-FFF2-40B4-BE49-F238E27FC236}">
                <a16:creationId xmlns:a16="http://schemas.microsoft.com/office/drawing/2014/main" id="{05BCA482-CF02-492E-A7BB-EF18692D0A53}"/>
              </a:ext>
            </a:extLst>
          </p:cNvPr>
          <p:cNvSpPr txBox="1"/>
          <p:nvPr/>
        </p:nvSpPr>
        <p:spPr>
          <a:xfrm>
            <a:off x="3283093" y="899792"/>
            <a:ext cx="2857500" cy="923330"/>
          </a:xfrm>
          <a:prstGeom prst="rect">
            <a:avLst/>
          </a:prstGeom>
          <a:noFill/>
          <a:ln>
            <a:solidFill>
              <a:srgbClr val="FFFF00"/>
            </a:solidFill>
          </a:ln>
        </p:spPr>
        <p:txBody>
          <a:bodyPr wrap="square" rtlCol="0">
            <a:spAutoFit/>
          </a:bodyPr>
          <a:lstStyle/>
          <a:p>
            <a:r>
              <a:rPr lang="en-GB" b="1" dirty="0">
                <a:solidFill>
                  <a:srgbClr val="FFFF00"/>
                </a:solidFill>
              </a:rPr>
              <a:t>AKA: </a:t>
            </a:r>
            <a:r>
              <a:rPr lang="en-GB" dirty="0">
                <a:solidFill>
                  <a:srgbClr val="FFFFFF"/>
                </a:solidFill>
              </a:rPr>
              <a:t>E, </a:t>
            </a:r>
            <a:r>
              <a:rPr lang="en-GB" dirty="0" err="1">
                <a:solidFill>
                  <a:srgbClr val="FFFFFF"/>
                </a:solidFill>
              </a:rPr>
              <a:t>eccies</a:t>
            </a:r>
            <a:r>
              <a:rPr lang="en-GB" dirty="0">
                <a:solidFill>
                  <a:srgbClr val="FFFFFF"/>
                </a:solidFill>
              </a:rPr>
              <a:t>, tabs, pills, XTC, molly, doves, apples, </a:t>
            </a:r>
            <a:r>
              <a:rPr lang="en-GB" dirty="0" err="1">
                <a:solidFill>
                  <a:srgbClr val="FFFFFF"/>
                </a:solidFill>
              </a:rPr>
              <a:t>mitsubishies</a:t>
            </a:r>
            <a:r>
              <a:rPr lang="en-GB" dirty="0">
                <a:solidFill>
                  <a:srgbClr val="FFFFFF"/>
                </a:solidFill>
              </a:rPr>
              <a:t> etc</a:t>
            </a:r>
          </a:p>
        </p:txBody>
      </p:sp>
      <p:sp>
        <p:nvSpPr>
          <p:cNvPr id="7" name="TextBox 6">
            <a:extLst>
              <a:ext uri="{FF2B5EF4-FFF2-40B4-BE49-F238E27FC236}">
                <a16:creationId xmlns:a16="http://schemas.microsoft.com/office/drawing/2014/main" id="{C068D2D8-B5CD-4DB4-95DE-04BABA7FFEB6}"/>
              </a:ext>
            </a:extLst>
          </p:cNvPr>
          <p:cNvSpPr txBox="1"/>
          <p:nvPr/>
        </p:nvSpPr>
        <p:spPr>
          <a:xfrm>
            <a:off x="179512" y="779416"/>
            <a:ext cx="2665362" cy="923330"/>
          </a:xfrm>
          <a:prstGeom prst="rect">
            <a:avLst/>
          </a:prstGeom>
          <a:noFill/>
          <a:ln>
            <a:solidFill>
              <a:srgbClr val="FFFF00"/>
            </a:solidFill>
          </a:ln>
        </p:spPr>
        <p:txBody>
          <a:bodyPr wrap="square" rtlCol="0">
            <a:spAutoFit/>
          </a:bodyPr>
          <a:lstStyle/>
          <a:p>
            <a:r>
              <a:rPr lang="en-GB" b="1" dirty="0">
                <a:solidFill>
                  <a:srgbClr val="FFFF00"/>
                </a:solidFill>
              </a:rPr>
              <a:t>Method of use:</a:t>
            </a:r>
            <a:r>
              <a:rPr lang="en-GB" dirty="0">
                <a:solidFill>
                  <a:srgbClr val="FFFF00"/>
                </a:solidFill>
              </a:rPr>
              <a:t> </a:t>
            </a:r>
            <a:r>
              <a:rPr lang="en-GB" dirty="0">
                <a:solidFill>
                  <a:srgbClr val="FFFFFF"/>
                </a:solidFill>
              </a:rPr>
              <a:t>swallowed, MDMA powder - snorted</a:t>
            </a:r>
          </a:p>
        </p:txBody>
      </p:sp>
      <p:sp>
        <p:nvSpPr>
          <p:cNvPr id="8" name="TextBox 7">
            <a:extLst>
              <a:ext uri="{FF2B5EF4-FFF2-40B4-BE49-F238E27FC236}">
                <a16:creationId xmlns:a16="http://schemas.microsoft.com/office/drawing/2014/main" id="{D8F6B476-D137-4D78-954A-FFC1A1B2CCFD}"/>
              </a:ext>
            </a:extLst>
          </p:cNvPr>
          <p:cNvSpPr txBox="1"/>
          <p:nvPr/>
        </p:nvSpPr>
        <p:spPr>
          <a:xfrm>
            <a:off x="179512" y="1984801"/>
            <a:ext cx="2665362" cy="923330"/>
          </a:xfrm>
          <a:prstGeom prst="rect">
            <a:avLst/>
          </a:prstGeom>
          <a:noFill/>
          <a:ln>
            <a:solidFill>
              <a:srgbClr val="FFFF00"/>
            </a:solidFill>
          </a:ln>
        </p:spPr>
        <p:txBody>
          <a:bodyPr wrap="square" rtlCol="0">
            <a:spAutoFit/>
          </a:bodyPr>
          <a:lstStyle/>
          <a:p>
            <a:r>
              <a:rPr lang="en-GB" dirty="0">
                <a:solidFill>
                  <a:srgbClr val="FFFF00"/>
                </a:solidFill>
              </a:rPr>
              <a:t>Popularity: </a:t>
            </a:r>
            <a:r>
              <a:rPr lang="en-GB" dirty="0">
                <a:solidFill>
                  <a:srgbClr val="FFFFFF"/>
                </a:solidFill>
              </a:rPr>
              <a:t>10.1% of 16-24 year olds April 2019 to March 2020</a:t>
            </a:r>
            <a:endParaRPr lang="en-GB" sz="2000" dirty="0">
              <a:solidFill>
                <a:srgbClr val="FFFF00"/>
              </a:solidFill>
            </a:endParaRPr>
          </a:p>
        </p:txBody>
      </p:sp>
      <p:sp>
        <p:nvSpPr>
          <p:cNvPr id="9" name="TextBox 8">
            <a:extLst>
              <a:ext uri="{FF2B5EF4-FFF2-40B4-BE49-F238E27FC236}">
                <a16:creationId xmlns:a16="http://schemas.microsoft.com/office/drawing/2014/main" id="{A92D51E5-F862-498E-8038-114EEB41F4EF}"/>
              </a:ext>
            </a:extLst>
          </p:cNvPr>
          <p:cNvSpPr txBox="1"/>
          <p:nvPr/>
        </p:nvSpPr>
        <p:spPr>
          <a:xfrm>
            <a:off x="179512" y="3157949"/>
            <a:ext cx="2665362" cy="646331"/>
          </a:xfrm>
          <a:prstGeom prst="rect">
            <a:avLst/>
          </a:prstGeom>
          <a:noFill/>
          <a:ln>
            <a:solidFill>
              <a:srgbClr val="FFFF00"/>
            </a:solidFill>
          </a:ln>
        </p:spPr>
        <p:txBody>
          <a:bodyPr wrap="square" rtlCol="0">
            <a:spAutoFit/>
          </a:bodyPr>
          <a:lstStyle/>
          <a:p>
            <a:r>
              <a:rPr lang="en-GB" b="1" dirty="0">
                <a:solidFill>
                  <a:srgbClr val="FFFF00"/>
                </a:solidFill>
              </a:rPr>
              <a:t>Duration: </a:t>
            </a:r>
            <a:r>
              <a:rPr lang="en-GB" dirty="0">
                <a:solidFill>
                  <a:srgbClr val="FFFFFF"/>
                </a:solidFill>
              </a:rPr>
              <a:t>30-60mins onset, 3-5hrs duration</a:t>
            </a:r>
          </a:p>
        </p:txBody>
      </p:sp>
      <p:sp>
        <p:nvSpPr>
          <p:cNvPr id="10" name="TextBox 9">
            <a:extLst>
              <a:ext uri="{FF2B5EF4-FFF2-40B4-BE49-F238E27FC236}">
                <a16:creationId xmlns:a16="http://schemas.microsoft.com/office/drawing/2014/main" id="{38B8DFA0-D39D-4A49-B02D-B850661C0F41}"/>
              </a:ext>
            </a:extLst>
          </p:cNvPr>
          <p:cNvSpPr txBox="1"/>
          <p:nvPr/>
        </p:nvSpPr>
        <p:spPr>
          <a:xfrm>
            <a:off x="179512" y="4077072"/>
            <a:ext cx="2665362" cy="2585323"/>
          </a:xfrm>
          <a:prstGeom prst="rect">
            <a:avLst/>
          </a:prstGeom>
          <a:noFill/>
          <a:ln>
            <a:solidFill>
              <a:srgbClr val="FFFF00"/>
            </a:solidFill>
          </a:ln>
        </p:spPr>
        <p:txBody>
          <a:bodyPr wrap="square" rtlCol="0">
            <a:spAutoFit/>
          </a:bodyPr>
          <a:lstStyle/>
          <a:p>
            <a:r>
              <a:rPr lang="en-GB" b="1" dirty="0">
                <a:solidFill>
                  <a:srgbClr val="FFFF00"/>
                </a:solidFill>
              </a:rPr>
              <a:t>Effects: </a:t>
            </a:r>
          </a:p>
          <a:p>
            <a:r>
              <a:rPr lang="en-GB" b="1" dirty="0">
                <a:solidFill>
                  <a:srgbClr val="FFFF00"/>
                </a:solidFill>
              </a:rPr>
              <a:t>+</a:t>
            </a:r>
            <a:r>
              <a:rPr lang="en-GB" b="1" dirty="0" err="1">
                <a:solidFill>
                  <a:srgbClr val="FFFF00"/>
                </a:solidFill>
              </a:rPr>
              <a:t>ve</a:t>
            </a:r>
            <a:r>
              <a:rPr lang="en-GB" b="1" dirty="0">
                <a:solidFill>
                  <a:srgbClr val="FFFF00"/>
                </a:solidFill>
              </a:rPr>
              <a:t>: </a:t>
            </a:r>
            <a:r>
              <a:rPr lang="en-GB" dirty="0">
                <a:solidFill>
                  <a:srgbClr val="FFFFFF"/>
                </a:solidFill>
              </a:rPr>
              <a:t>energetic, mild hallucinations, positive mood, sleepless, low appetite, feelings of empathy &amp; closeness, libido</a:t>
            </a:r>
          </a:p>
          <a:p>
            <a:r>
              <a:rPr lang="en-GB" b="1" dirty="0">
                <a:solidFill>
                  <a:srgbClr val="FFFF00"/>
                </a:solidFill>
              </a:rPr>
              <a:t>-</a:t>
            </a:r>
            <a:r>
              <a:rPr lang="en-GB" b="1" dirty="0" err="1">
                <a:solidFill>
                  <a:srgbClr val="FFFF00"/>
                </a:solidFill>
              </a:rPr>
              <a:t>ve</a:t>
            </a:r>
            <a:r>
              <a:rPr lang="en-GB" b="1" dirty="0">
                <a:solidFill>
                  <a:srgbClr val="FFFF00"/>
                </a:solidFill>
              </a:rPr>
              <a:t>: </a:t>
            </a:r>
            <a:r>
              <a:rPr lang="en-GB" dirty="0">
                <a:solidFill>
                  <a:srgbClr val="FFFFFF"/>
                </a:solidFill>
              </a:rPr>
              <a:t>anxiety, panic attacks, nausea, hot, flushed, dizzy</a:t>
            </a:r>
          </a:p>
        </p:txBody>
      </p:sp>
      <p:sp>
        <p:nvSpPr>
          <p:cNvPr id="11" name="TextBox 10">
            <a:extLst>
              <a:ext uri="{FF2B5EF4-FFF2-40B4-BE49-F238E27FC236}">
                <a16:creationId xmlns:a16="http://schemas.microsoft.com/office/drawing/2014/main" id="{3BB1543B-576A-4FA6-9CCD-5B1E71CBFA31}"/>
              </a:ext>
            </a:extLst>
          </p:cNvPr>
          <p:cNvSpPr txBox="1"/>
          <p:nvPr/>
        </p:nvSpPr>
        <p:spPr>
          <a:xfrm>
            <a:off x="3059832" y="5066148"/>
            <a:ext cx="3239296" cy="1477328"/>
          </a:xfrm>
          <a:prstGeom prst="rect">
            <a:avLst/>
          </a:prstGeom>
          <a:noFill/>
          <a:ln>
            <a:solidFill>
              <a:srgbClr val="FFFF00"/>
            </a:solidFill>
          </a:ln>
        </p:spPr>
        <p:txBody>
          <a:bodyPr wrap="square" rtlCol="0">
            <a:spAutoFit/>
          </a:bodyPr>
          <a:lstStyle/>
          <a:p>
            <a:r>
              <a:rPr lang="en-GB" b="1" dirty="0">
                <a:solidFill>
                  <a:srgbClr val="FFFF00"/>
                </a:solidFill>
              </a:rPr>
              <a:t>Risks: </a:t>
            </a:r>
            <a:r>
              <a:rPr lang="en-GB" dirty="0">
                <a:solidFill>
                  <a:srgbClr val="FFFFFF"/>
                </a:solidFill>
              </a:rPr>
              <a:t>death from heat stroke, liver/kidney failure, heart failure, reaction to pill, excess water intake, convulsions/fits, low mood in comedown, depression</a:t>
            </a:r>
          </a:p>
        </p:txBody>
      </p:sp>
      <p:sp>
        <p:nvSpPr>
          <p:cNvPr id="12" name="TextBox 11">
            <a:extLst>
              <a:ext uri="{FF2B5EF4-FFF2-40B4-BE49-F238E27FC236}">
                <a16:creationId xmlns:a16="http://schemas.microsoft.com/office/drawing/2014/main" id="{3A69A848-6A09-4A27-B78F-117C8DFED2FA}"/>
              </a:ext>
            </a:extLst>
          </p:cNvPr>
          <p:cNvSpPr txBox="1"/>
          <p:nvPr/>
        </p:nvSpPr>
        <p:spPr>
          <a:xfrm>
            <a:off x="6837632" y="1068472"/>
            <a:ext cx="1823980" cy="646331"/>
          </a:xfrm>
          <a:prstGeom prst="rect">
            <a:avLst/>
          </a:prstGeom>
          <a:noFill/>
          <a:ln>
            <a:solidFill>
              <a:srgbClr val="FFFF00"/>
            </a:solidFill>
          </a:ln>
        </p:spPr>
        <p:txBody>
          <a:bodyPr wrap="square" rtlCol="0">
            <a:spAutoFit/>
          </a:bodyPr>
          <a:lstStyle/>
          <a:p>
            <a:r>
              <a:rPr lang="en-GB" b="1" dirty="0">
                <a:solidFill>
                  <a:srgbClr val="FFFF00"/>
                </a:solidFill>
              </a:rPr>
              <a:t>Law: </a:t>
            </a:r>
            <a:r>
              <a:rPr lang="en-GB" dirty="0">
                <a:solidFill>
                  <a:srgbClr val="FFFFFF"/>
                </a:solidFill>
              </a:rPr>
              <a:t>Class A, schedule 1</a:t>
            </a:r>
          </a:p>
        </p:txBody>
      </p:sp>
      <p:sp>
        <p:nvSpPr>
          <p:cNvPr id="13" name="TextBox 12">
            <a:extLst>
              <a:ext uri="{FF2B5EF4-FFF2-40B4-BE49-F238E27FC236}">
                <a16:creationId xmlns:a16="http://schemas.microsoft.com/office/drawing/2014/main" id="{A879EF04-64D9-4592-9A2F-EF99F4D957F9}"/>
              </a:ext>
            </a:extLst>
          </p:cNvPr>
          <p:cNvSpPr txBox="1"/>
          <p:nvPr/>
        </p:nvSpPr>
        <p:spPr>
          <a:xfrm>
            <a:off x="6837632" y="2059640"/>
            <a:ext cx="1823980" cy="923330"/>
          </a:xfrm>
          <a:prstGeom prst="rect">
            <a:avLst/>
          </a:prstGeom>
          <a:noFill/>
          <a:ln>
            <a:solidFill>
              <a:srgbClr val="FFFF00"/>
            </a:solidFill>
          </a:ln>
        </p:spPr>
        <p:txBody>
          <a:bodyPr wrap="square" rtlCol="0">
            <a:spAutoFit/>
          </a:bodyPr>
          <a:lstStyle/>
          <a:p>
            <a:r>
              <a:rPr lang="en-GB" b="1" dirty="0">
                <a:solidFill>
                  <a:srgbClr val="FFFF00"/>
                </a:solidFill>
              </a:rPr>
              <a:t>Cost: </a:t>
            </a:r>
            <a:r>
              <a:rPr lang="en-GB" dirty="0">
                <a:solidFill>
                  <a:srgbClr val="FFFFFF"/>
                </a:solidFill>
              </a:rPr>
              <a:t>£5-£10 per tab, crystal £40 per gram</a:t>
            </a:r>
          </a:p>
        </p:txBody>
      </p:sp>
      <p:sp>
        <p:nvSpPr>
          <p:cNvPr id="14" name="TextBox 13">
            <a:extLst>
              <a:ext uri="{FF2B5EF4-FFF2-40B4-BE49-F238E27FC236}">
                <a16:creationId xmlns:a16="http://schemas.microsoft.com/office/drawing/2014/main" id="{88C74256-0211-4F02-B5A8-4ECF2CEB5425}"/>
              </a:ext>
            </a:extLst>
          </p:cNvPr>
          <p:cNvSpPr txBox="1"/>
          <p:nvPr/>
        </p:nvSpPr>
        <p:spPr>
          <a:xfrm>
            <a:off x="6837632" y="3370383"/>
            <a:ext cx="1823980" cy="646331"/>
          </a:xfrm>
          <a:prstGeom prst="rect">
            <a:avLst/>
          </a:prstGeom>
          <a:noFill/>
          <a:ln>
            <a:solidFill>
              <a:srgbClr val="FFFF00"/>
            </a:solidFill>
          </a:ln>
        </p:spPr>
        <p:txBody>
          <a:bodyPr wrap="square" rtlCol="0">
            <a:spAutoFit/>
          </a:bodyPr>
          <a:lstStyle/>
          <a:p>
            <a:r>
              <a:rPr lang="en-GB" b="1" dirty="0">
                <a:solidFill>
                  <a:srgbClr val="FFFF00"/>
                </a:solidFill>
              </a:rPr>
              <a:t>Source: </a:t>
            </a:r>
            <a:r>
              <a:rPr lang="en-GB" dirty="0">
                <a:solidFill>
                  <a:srgbClr val="FFFFFF"/>
                </a:solidFill>
              </a:rPr>
              <a:t>made in Europe and Asia </a:t>
            </a:r>
          </a:p>
        </p:txBody>
      </p:sp>
      <p:sp>
        <p:nvSpPr>
          <p:cNvPr id="15" name="TextBox 14">
            <a:extLst>
              <a:ext uri="{FF2B5EF4-FFF2-40B4-BE49-F238E27FC236}">
                <a16:creationId xmlns:a16="http://schemas.microsoft.com/office/drawing/2014/main" id="{24821DDC-E4DC-4D93-95A0-42F1C8639CEF}"/>
              </a:ext>
            </a:extLst>
          </p:cNvPr>
          <p:cNvSpPr txBox="1"/>
          <p:nvPr/>
        </p:nvSpPr>
        <p:spPr>
          <a:xfrm>
            <a:off x="6837632" y="4566319"/>
            <a:ext cx="1849168" cy="1754326"/>
          </a:xfrm>
          <a:prstGeom prst="rect">
            <a:avLst/>
          </a:prstGeom>
          <a:noFill/>
          <a:ln>
            <a:solidFill>
              <a:srgbClr val="FFFF00"/>
            </a:solidFill>
          </a:ln>
        </p:spPr>
        <p:txBody>
          <a:bodyPr wrap="square" rtlCol="0">
            <a:spAutoFit/>
          </a:bodyPr>
          <a:lstStyle/>
          <a:p>
            <a:r>
              <a:rPr lang="en-GB" b="1" dirty="0">
                <a:solidFill>
                  <a:srgbClr val="FFFF00"/>
                </a:solidFill>
              </a:rPr>
              <a:t>Indicators: </a:t>
            </a:r>
            <a:r>
              <a:rPr lang="en-GB" dirty="0">
                <a:solidFill>
                  <a:srgbClr val="FFFFFF"/>
                </a:solidFill>
              </a:rPr>
              <a:t>dilated pupils, grinding teeth, sweaty, happy mood, energetic, clenched jaw</a:t>
            </a:r>
          </a:p>
        </p:txBody>
      </p:sp>
      <p:cxnSp>
        <p:nvCxnSpPr>
          <p:cNvPr id="17" name="Straight Connector 16">
            <a:extLst>
              <a:ext uri="{FF2B5EF4-FFF2-40B4-BE49-F238E27FC236}">
                <a16:creationId xmlns:a16="http://schemas.microsoft.com/office/drawing/2014/main" id="{AF2447B2-7DDE-41EC-B645-EC3EAACBA79A}"/>
              </a:ext>
            </a:extLst>
          </p:cNvPr>
          <p:cNvCxnSpPr>
            <a:stCxn id="6" idx="2"/>
            <a:endCxn id="5" idx="0"/>
          </p:cNvCxnSpPr>
          <p:nvPr/>
        </p:nvCxnSpPr>
        <p:spPr>
          <a:xfrm>
            <a:off x="4711843" y="1823122"/>
            <a:ext cx="0" cy="394306"/>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FFC42430-EA06-409B-AE8B-9C24FC0DD49B}"/>
              </a:ext>
            </a:extLst>
          </p:cNvPr>
          <p:cNvCxnSpPr/>
          <p:nvPr/>
        </p:nvCxnSpPr>
        <p:spPr>
          <a:xfrm>
            <a:off x="2844874" y="1702746"/>
            <a:ext cx="578062" cy="514682"/>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DF242A42-F8DF-4FC4-931F-02692C0F2735}"/>
              </a:ext>
            </a:extLst>
          </p:cNvPr>
          <p:cNvCxnSpPr>
            <a:stCxn id="8" idx="3"/>
          </p:cNvCxnSpPr>
          <p:nvPr/>
        </p:nvCxnSpPr>
        <p:spPr>
          <a:xfrm>
            <a:off x="2844874" y="2446466"/>
            <a:ext cx="578062" cy="240752"/>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D71AC091-1C9D-4653-BB3C-1F26A472DEE6}"/>
              </a:ext>
            </a:extLst>
          </p:cNvPr>
          <p:cNvCxnSpPr>
            <a:stCxn id="9" idx="3"/>
            <a:endCxn id="5" idx="1"/>
          </p:cNvCxnSpPr>
          <p:nvPr/>
        </p:nvCxnSpPr>
        <p:spPr>
          <a:xfrm flipV="1">
            <a:off x="2844874" y="3429001"/>
            <a:ext cx="578062" cy="52114"/>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0683EDD6-3352-44B3-98C0-7BACBD7E1D79}"/>
              </a:ext>
            </a:extLst>
          </p:cNvPr>
          <p:cNvCxnSpPr/>
          <p:nvPr/>
        </p:nvCxnSpPr>
        <p:spPr>
          <a:xfrm flipV="1">
            <a:off x="2844874" y="4198586"/>
            <a:ext cx="578062" cy="367733"/>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9496A7D4-E920-4332-820F-1E1F75EDB695}"/>
              </a:ext>
            </a:extLst>
          </p:cNvPr>
          <p:cNvCxnSpPr>
            <a:stCxn id="11" idx="0"/>
            <a:endCxn id="5" idx="2"/>
          </p:cNvCxnSpPr>
          <p:nvPr/>
        </p:nvCxnSpPr>
        <p:spPr>
          <a:xfrm flipV="1">
            <a:off x="4679480" y="4640573"/>
            <a:ext cx="32363" cy="425575"/>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7161C7CF-9127-4B8B-A7D0-DB6250C4055E}"/>
              </a:ext>
            </a:extLst>
          </p:cNvPr>
          <p:cNvCxnSpPr/>
          <p:nvPr/>
        </p:nvCxnSpPr>
        <p:spPr>
          <a:xfrm flipH="1" flipV="1">
            <a:off x="6000750" y="4382452"/>
            <a:ext cx="836882" cy="258121"/>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49B0927-55DE-476D-A956-563362C88D2B}"/>
              </a:ext>
            </a:extLst>
          </p:cNvPr>
          <p:cNvCxnSpPr>
            <a:stCxn id="14" idx="1"/>
          </p:cNvCxnSpPr>
          <p:nvPr/>
        </p:nvCxnSpPr>
        <p:spPr>
          <a:xfrm flipH="1" flipV="1">
            <a:off x="6000750" y="3693548"/>
            <a:ext cx="836882" cy="1"/>
          </a:xfrm>
          <a:prstGeom prst="line">
            <a:avLst/>
          </a:prstGeom>
        </p:spPr>
        <p:style>
          <a:lnRef idx="1">
            <a:schemeClr val="dk1"/>
          </a:lnRef>
          <a:fillRef idx="0">
            <a:schemeClr val="dk1"/>
          </a:fillRef>
          <a:effectRef idx="0">
            <a:schemeClr val="dk1"/>
          </a:effectRef>
          <a:fontRef idx="minor">
            <a:schemeClr val="tx1"/>
          </a:fontRef>
        </p:style>
      </p:cxnSp>
      <p:cxnSp>
        <p:nvCxnSpPr>
          <p:cNvPr id="14337" name="Straight Connector 14336">
            <a:extLst>
              <a:ext uri="{FF2B5EF4-FFF2-40B4-BE49-F238E27FC236}">
                <a16:creationId xmlns:a16="http://schemas.microsoft.com/office/drawing/2014/main" id="{29DB7181-C025-42D4-A676-FE02E292555E}"/>
              </a:ext>
            </a:extLst>
          </p:cNvPr>
          <p:cNvCxnSpPr>
            <a:stCxn id="13" idx="1"/>
          </p:cNvCxnSpPr>
          <p:nvPr/>
        </p:nvCxnSpPr>
        <p:spPr>
          <a:xfrm flipH="1">
            <a:off x="6000750" y="2521305"/>
            <a:ext cx="836882" cy="181075"/>
          </a:xfrm>
          <a:prstGeom prst="line">
            <a:avLst/>
          </a:prstGeom>
        </p:spPr>
        <p:style>
          <a:lnRef idx="1">
            <a:schemeClr val="dk1"/>
          </a:lnRef>
          <a:fillRef idx="0">
            <a:schemeClr val="dk1"/>
          </a:fillRef>
          <a:effectRef idx="0">
            <a:schemeClr val="dk1"/>
          </a:effectRef>
          <a:fontRef idx="minor">
            <a:schemeClr val="tx1"/>
          </a:fontRef>
        </p:style>
      </p:cxnSp>
      <p:cxnSp>
        <p:nvCxnSpPr>
          <p:cNvPr id="14340" name="Straight Connector 14339">
            <a:extLst>
              <a:ext uri="{FF2B5EF4-FFF2-40B4-BE49-F238E27FC236}">
                <a16:creationId xmlns:a16="http://schemas.microsoft.com/office/drawing/2014/main" id="{317F72DB-2477-443E-B845-02B64624AC45}"/>
              </a:ext>
            </a:extLst>
          </p:cNvPr>
          <p:cNvCxnSpPr/>
          <p:nvPr/>
        </p:nvCxnSpPr>
        <p:spPr>
          <a:xfrm flipH="1">
            <a:off x="6000750" y="1649290"/>
            <a:ext cx="836882" cy="568138"/>
          </a:xfrm>
          <a:prstGeom prst="line">
            <a:avLst/>
          </a:prstGeom>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14347436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05482"/>
          </a:xfrm>
        </p:spPr>
        <p:txBody>
          <a:bodyPr/>
          <a:lstStyle/>
          <a:p>
            <a:r>
              <a:rPr lang="en-GB" dirty="0"/>
              <a:t>Heroin</a:t>
            </a:r>
          </a:p>
        </p:txBody>
      </p:sp>
      <p:pic>
        <p:nvPicPr>
          <p:cNvPr id="5" name="Picture 4" descr="A picture containing edible seed, vegetable&#10;&#10;Description automatically generated">
            <a:extLst>
              <a:ext uri="{FF2B5EF4-FFF2-40B4-BE49-F238E27FC236}">
                <a16:creationId xmlns:a16="http://schemas.microsoft.com/office/drawing/2014/main" id="{497C8982-A602-4E68-9117-D42B0D8EF3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4698" y="2430587"/>
            <a:ext cx="2654605" cy="1996827"/>
          </a:xfrm>
          <a:prstGeom prst="rect">
            <a:avLst/>
          </a:prstGeom>
        </p:spPr>
      </p:pic>
      <p:sp>
        <p:nvSpPr>
          <p:cNvPr id="6" name="TextBox 5">
            <a:extLst>
              <a:ext uri="{FF2B5EF4-FFF2-40B4-BE49-F238E27FC236}">
                <a16:creationId xmlns:a16="http://schemas.microsoft.com/office/drawing/2014/main" id="{9CFFC280-1F7E-4477-BB64-34E2F5041050}"/>
              </a:ext>
            </a:extLst>
          </p:cNvPr>
          <p:cNvSpPr txBox="1"/>
          <p:nvPr/>
        </p:nvSpPr>
        <p:spPr>
          <a:xfrm>
            <a:off x="2915816" y="1052736"/>
            <a:ext cx="3384376" cy="646331"/>
          </a:xfrm>
          <a:prstGeom prst="rect">
            <a:avLst/>
          </a:prstGeom>
          <a:noFill/>
          <a:ln>
            <a:solidFill>
              <a:srgbClr val="FFFF00"/>
            </a:solidFill>
          </a:ln>
        </p:spPr>
        <p:txBody>
          <a:bodyPr wrap="square" rtlCol="0">
            <a:spAutoFit/>
          </a:bodyPr>
          <a:lstStyle/>
          <a:p>
            <a:r>
              <a:rPr lang="en-GB" b="1" dirty="0">
                <a:solidFill>
                  <a:srgbClr val="FFFF00"/>
                </a:solidFill>
              </a:rPr>
              <a:t>AKA: </a:t>
            </a:r>
            <a:r>
              <a:rPr lang="en-GB" dirty="0">
                <a:solidFill>
                  <a:srgbClr val="FFFFFF"/>
                </a:solidFill>
              </a:rPr>
              <a:t>Diamorphine, brown, </a:t>
            </a:r>
            <a:r>
              <a:rPr lang="en-GB" dirty="0" err="1">
                <a:solidFill>
                  <a:srgbClr val="FFFFFF"/>
                </a:solidFill>
              </a:rPr>
              <a:t>skag</a:t>
            </a:r>
            <a:r>
              <a:rPr lang="en-GB" dirty="0">
                <a:solidFill>
                  <a:srgbClr val="FFFFFF"/>
                </a:solidFill>
              </a:rPr>
              <a:t>, smack, gear, H, china white</a:t>
            </a:r>
          </a:p>
        </p:txBody>
      </p:sp>
      <p:sp>
        <p:nvSpPr>
          <p:cNvPr id="7" name="TextBox 6">
            <a:extLst>
              <a:ext uri="{FF2B5EF4-FFF2-40B4-BE49-F238E27FC236}">
                <a16:creationId xmlns:a16="http://schemas.microsoft.com/office/drawing/2014/main" id="{6ED9D1FC-C4CB-4118-82C2-EEE228193248}"/>
              </a:ext>
            </a:extLst>
          </p:cNvPr>
          <p:cNvSpPr txBox="1"/>
          <p:nvPr/>
        </p:nvSpPr>
        <p:spPr>
          <a:xfrm>
            <a:off x="611560" y="1052736"/>
            <a:ext cx="1944216" cy="1477328"/>
          </a:xfrm>
          <a:prstGeom prst="rect">
            <a:avLst/>
          </a:prstGeom>
          <a:noFill/>
          <a:ln>
            <a:solidFill>
              <a:srgbClr val="FFFF00"/>
            </a:solidFill>
          </a:ln>
        </p:spPr>
        <p:txBody>
          <a:bodyPr wrap="square" rtlCol="0">
            <a:spAutoFit/>
          </a:bodyPr>
          <a:lstStyle/>
          <a:p>
            <a:r>
              <a:rPr lang="en-GB" b="1" dirty="0">
                <a:solidFill>
                  <a:srgbClr val="FFFF00"/>
                </a:solidFill>
              </a:rPr>
              <a:t>Method of use: </a:t>
            </a:r>
            <a:r>
              <a:rPr lang="en-GB" dirty="0">
                <a:solidFill>
                  <a:srgbClr val="FFFFFF"/>
                </a:solidFill>
              </a:rPr>
              <a:t>smoked – </a:t>
            </a:r>
            <a:r>
              <a:rPr lang="en-GB" i="1" dirty="0">
                <a:solidFill>
                  <a:srgbClr val="FFFFFF"/>
                </a:solidFill>
              </a:rPr>
              <a:t>chasing the dragon/booting, </a:t>
            </a:r>
            <a:r>
              <a:rPr lang="en-GB" dirty="0">
                <a:solidFill>
                  <a:srgbClr val="FFFFFF"/>
                </a:solidFill>
              </a:rPr>
              <a:t>injected, rectal </a:t>
            </a:r>
          </a:p>
        </p:txBody>
      </p:sp>
      <p:sp>
        <p:nvSpPr>
          <p:cNvPr id="8" name="TextBox 7">
            <a:extLst>
              <a:ext uri="{FF2B5EF4-FFF2-40B4-BE49-F238E27FC236}">
                <a16:creationId xmlns:a16="http://schemas.microsoft.com/office/drawing/2014/main" id="{76E30EFD-627D-416C-A3EC-B8A2293FA5E5}"/>
              </a:ext>
            </a:extLst>
          </p:cNvPr>
          <p:cNvSpPr txBox="1"/>
          <p:nvPr/>
        </p:nvSpPr>
        <p:spPr>
          <a:xfrm>
            <a:off x="611560" y="2780928"/>
            <a:ext cx="1944216" cy="1200329"/>
          </a:xfrm>
          <a:prstGeom prst="rect">
            <a:avLst/>
          </a:prstGeom>
          <a:noFill/>
          <a:ln>
            <a:solidFill>
              <a:srgbClr val="FFFF00"/>
            </a:solidFill>
          </a:ln>
        </p:spPr>
        <p:txBody>
          <a:bodyPr wrap="square" rtlCol="0">
            <a:spAutoFit/>
          </a:bodyPr>
          <a:lstStyle/>
          <a:p>
            <a:r>
              <a:rPr lang="en-GB" b="1" dirty="0">
                <a:solidFill>
                  <a:srgbClr val="FFFF00"/>
                </a:solidFill>
              </a:rPr>
              <a:t>Popularity: </a:t>
            </a:r>
            <a:r>
              <a:rPr lang="en-GB" dirty="0">
                <a:solidFill>
                  <a:srgbClr val="FFFFFF"/>
                </a:solidFill>
              </a:rPr>
              <a:t>0.1% of 16-24 year olds April 2019 to March 2020</a:t>
            </a:r>
            <a:endParaRPr lang="en-GB" dirty="0">
              <a:solidFill>
                <a:srgbClr val="FFFF00"/>
              </a:solidFill>
            </a:endParaRPr>
          </a:p>
        </p:txBody>
      </p:sp>
      <p:sp>
        <p:nvSpPr>
          <p:cNvPr id="9" name="TextBox 8">
            <a:extLst>
              <a:ext uri="{FF2B5EF4-FFF2-40B4-BE49-F238E27FC236}">
                <a16:creationId xmlns:a16="http://schemas.microsoft.com/office/drawing/2014/main" id="{E492708E-8E28-4FB5-BCCC-66B4D2F3D633}"/>
              </a:ext>
            </a:extLst>
          </p:cNvPr>
          <p:cNvSpPr txBox="1"/>
          <p:nvPr/>
        </p:nvSpPr>
        <p:spPr>
          <a:xfrm>
            <a:off x="611560" y="4242748"/>
            <a:ext cx="1944216" cy="369332"/>
          </a:xfrm>
          <a:prstGeom prst="rect">
            <a:avLst/>
          </a:prstGeom>
          <a:noFill/>
          <a:ln>
            <a:solidFill>
              <a:srgbClr val="FFFF00"/>
            </a:solidFill>
          </a:ln>
        </p:spPr>
        <p:txBody>
          <a:bodyPr wrap="square" rtlCol="0">
            <a:spAutoFit/>
          </a:bodyPr>
          <a:lstStyle/>
          <a:p>
            <a:r>
              <a:rPr lang="en-GB" b="1" dirty="0">
                <a:solidFill>
                  <a:srgbClr val="FFFF00"/>
                </a:solidFill>
              </a:rPr>
              <a:t>Duration: </a:t>
            </a:r>
            <a:r>
              <a:rPr lang="en-GB" dirty="0">
                <a:solidFill>
                  <a:srgbClr val="FFFFFF"/>
                </a:solidFill>
              </a:rPr>
              <a:t>6 hrs </a:t>
            </a:r>
          </a:p>
        </p:txBody>
      </p:sp>
      <p:sp>
        <p:nvSpPr>
          <p:cNvPr id="10" name="TextBox 9">
            <a:extLst>
              <a:ext uri="{FF2B5EF4-FFF2-40B4-BE49-F238E27FC236}">
                <a16:creationId xmlns:a16="http://schemas.microsoft.com/office/drawing/2014/main" id="{3AAF73F8-7A91-4D58-8DC5-A440BCD8DF97}"/>
              </a:ext>
            </a:extLst>
          </p:cNvPr>
          <p:cNvSpPr txBox="1"/>
          <p:nvPr/>
        </p:nvSpPr>
        <p:spPr>
          <a:xfrm>
            <a:off x="611560" y="4873571"/>
            <a:ext cx="2654605" cy="1754326"/>
          </a:xfrm>
          <a:prstGeom prst="rect">
            <a:avLst/>
          </a:prstGeom>
          <a:noFill/>
          <a:ln>
            <a:solidFill>
              <a:srgbClr val="FFFF00"/>
            </a:solidFill>
          </a:ln>
        </p:spPr>
        <p:txBody>
          <a:bodyPr wrap="square" rtlCol="0">
            <a:spAutoFit/>
          </a:bodyPr>
          <a:lstStyle/>
          <a:p>
            <a:r>
              <a:rPr lang="en-GB" b="1" dirty="0">
                <a:solidFill>
                  <a:srgbClr val="FFFF00"/>
                </a:solidFill>
              </a:rPr>
              <a:t>Effects: </a:t>
            </a:r>
          </a:p>
          <a:p>
            <a:r>
              <a:rPr lang="en-GB" b="1" dirty="0">
                <a:solidFill>
                  <a:srgbClr val="FFFF00"/>
                </a:solidFill>
              </a:rPr>
              <a:t>+</a:t>
            </a:r>
            <a:r>
              <a:rPr lang="en-GB" b="1" dirty="0" err="1">
                <a:solidFill>
                  <a:srgbClr val="FFFF00"/>
                </a:solidFill>
              </a:rPr>
              <a:t>ve</a:t>
            </a:r>
            <a:r>
              <a:rPr lang="en-GB" b="1" dirty="0">
                <a:solidFill>
                  <a:srgbClr val="FFFF00"/>
                </a:solidFill>
              </a:rPr>
              <a:t>: </a:t>
            </a:r>
            <a:r>
              <a:rPr lang="en-GB" dirty="0">
                <a:solidFill>
                  <a:srgbClr val="FFFFFF"/>
                </a:solidFill>
              </a:rPr>
              <a:t>calm, relaxed, euphoric, drowsy, pain relief</a:t>
            </a:r>
          </a:p>
          <a:p>
            <a:r>
              <a:rPr lang="en-GB" b="1" dirty="0">
                <a:solidFill>
                  <a:srgbClr val="FFFF00"/>
                </a:solidFill>
              </a:rPr>
              <a:t>-</a:t>
            </a:r>
            <a:r>
              <a:rPr lang="en-GB" b="1" dirty="0" err="1">
                <a:solidFill>
                  <a:srgbClr val="FFFF00"/>
                </a:solidFill>
              </a:rPr>
              <a:t>ve</a:t>
            </a:r>
            <a:r>
              <a:rPr lang="en-GB" b="1" dirty="0">
                <a:solidFill>
                  <a:srgbClr val="FFFF00"/>
                </a:solidFill>
              </a:rPr>
              <a:t>: </a:t>
            </a:r>
            <a:r>
              <a:rPr lang="en-GB" dirty="0">
                <a:solidFill>
                  <a:srgbClr val="FFFFFF"/>
                </a:solidFill>
              </a:rPr>
              <a:t>suppressed cough, itchy skin, constipation</a:t>
            </a:r>
          </a:p>
        </p:txBody>
      </p:sp>
      <p:sp>
        <p:nvSpPr>
          <p:cNvPr id="11" name="TextBox 10">
            <a:extLst>
              <a:ext uri="{FF2B5EF4-FFF2-40B4-BE49-F238E27FC236}">
                <a16:creationId xmlns:a16="http://schemas.microsoft.com/office/drawing/2014/main" id="{CD8CE83F-4017-48E2-9C57-DC83CEA2F9E2}"/>
              </a:ext>
            </a:extLst>
          </p:cNvPr>
          <p:cNvSpPr txBox="1"/>
          <p:nvPr/>
        </p:nvSpPr>
        <p:spPr>
          <a:xfrm>
            <a:off x="3527884" y="5158934"/>
            <a:ext cx="2160240" cy="923330"/>
          </a:xfrm>
          <a:prstGeom prst="rect">
            <a:avLst/>
          </a:prstGeom>
          <a:noFill/>
          <a:ln>
            <a:solidFill>
              <a:srgbClr val="FFFF00"/>
            </a:solidFill>
          </a:ln>
        </p:spPr>
        <p:txBody>
          <a:bodyPr wrap="square" rtlCol="0">
            <a:spAutoFit/>
          </a:bodyPr>
          <a:lstStyle/>
          <a:p>
            <a:r>
              <a:rPr lang="en-GB" b="1" dirty="0">
                <a:solidFill>
                  <a:srgbClr val="FFFF00"/>
                </a:solidFill>
              </a:rPr>
              <a:t>Risks: </a:t>
            </a:r>
            <a:r>
              <a:rPr lang="en-GB" dirty="0">
                <a:solidFill>
                  <a:srgbClr val="FFFFFF"/>
                </a:solidFill>
              </a:rPr>
              <a:t>addiction, overdose, injecting complications, death</a:t>
            </a:r>
          </a:p>
        </p:txBody>
      </p:sp>
      <p:sp>
        <p:nvSpPr>
          <p:cNvPr id="12" name="TextBox 11">
            <a:extLst>
              <a:ext uri="{FF2B5EF4-FFF2-40B4-BE49-F238E27FC236}">
                <a16:creationId xmlns:a16="http://schemas.microsoft.com/office/drawing/2014/main" id="{874647D1-BABE-4C80-868F-310419DA8258}"/>
              </a:ext>
            </a:extLst>
          </p:cNvPr>
          <p:cNvSpPr txBox="1"/>
          <p:nvPr/>
        </p:nvSpPr>
        <p:spPr>
          <a:xfrm>
            <a:off x="6952176" y="1245279"/>
            <a:ext cx="1575618" cy="646331"/>
          </a:xfrm>
          <a:prstGeom prst="rect">
            <a:avLst/>
          </a:prstGeom>
          <a:noFill/>
          <a:ln>
            <a:solidFill>
              <a:srgbClr val="FFFF00"/>
            </a:solidFill>
          </a:ln>
        </p:spPr>
        <p:txBody>
          <a:bodyPr wrap="square" rtlCol="0">
            <a:spAutoFit/>
          </a:bodyPr>
          <a:lstStyle/>
          <a:p>
            <a:r>
              <a:rPr lang="en-GB" b="1" dirty="0"/>
              <a:t>Law: </a:t>
            </a:r>
            <a:r>
              <a:rPr lang="en-GB" dirty="0">
                <a:solidFill>
                  <a:srgbClr val="FFFFFF"/>
                </a:solidFill>
              </a:rPr>
              <a:t>Class A, schedule 2 </a:t>
            </a:r>
          </a:p>
        </p:txBody>
      </p:sp>
      <p:sp>
        <p:nvSpPr>
          <p:cNvPr id="13" name="TextBox 12">
            <a:extLst>
              <a:ext uri="{FF2B5EF4-FFF2-40B4-BE49-F238E27FC236}">
                <a16:creationId xmlns:a16="http://schemas.microsoft.com/office/drawing/2014/main" id="{885FC790-9107-4407-97A9-CEEE4845A847}"/>
              </a:ext>
            </a:extLst>
          </p:cNvPr>
          <p:cNvSpPr txBox="1"/>
          <p:nvPr/>
        </p:nvSpPr>
        <p:spPr>
          <a:xfrm>
            <a:off x="6947530" y="2201965"/>
            <a:ext cx="1580264" cy="646331"/>
          </a:xfrm>
          <a:prstGeom prst="rect">
            <a:avLst/>
          </a:prstGeom>
          <a:noFill/>
          <a:ln>
            <a:solidFill>
              <a:srgbClr val="FFFF00"/>
            </a:solidFill>
          </a:ln>
        </p:spPr>
        <p:txBody>
          <a:bodyPr wrap="square" rtlCol="0">
            <a:spAutoFit/>
          </a:bodyPr>
          <a:lstStyle/>
          <a:p>
            <a:r>
              <a:rPr lang="en-GB" b="1" dirty="0">
                <a:solidFill>
                  <a:srgbClr val="FFFF00"/>
                </a:solidFill>
              </a:rPr>
              <a:t>Cost: </a:t>
            </a:r>
            <a:r>
              <a:rPr lang="en-GB" dirty="0">
                <a:solidFill>
                  <a:srgbClr val="FFFFFF"/>
                </a:solidFill>
              </a:rPr>
              <a:t>£10 per bag (0.1g)</a:t>
            </a:r>
          </a:p>
        </p:txBody>
      </p:sp>
      <p:sp>
        <p:nvSpPr>
          <p:cNvPr id="14" name="TextBox 13">
            <a:extLst>
              <a:ext uri="{FF2B5EF4-FFF2-40B4-BE49-F238E27FC236}">
                <a16:creationId xmlns:a16="http://schemas.microsoft.com/office/drawing/2014/main" id="{EE244C66-C871-4AE0-880E-58F654105C2A}"/>
              </a:ext>
            </a:extLst>
          </p:cNvPr>
          <p:cNvSpPr txBox="1"/>
          <p:nvPr/>
        </p:nvSpPr>
        <p:spPr>
          <a:xfrm>
            <a:off x="6947530" y="3260769"/>
            <a:ext cx="1580264" cy="1477328"/>
          </a:xfrm>
          <a:prstGeom prst="rect">
            <a:avLst/>
          </a:prstGeom>
          <a:noFill/>
          <a:ln>
            <a:solidFill>
              <a:srgbClr val="FFFF00"/>
            </a:solidFill>
          </a:ln>
        </p:spPr>
        <p:txBody>
          <a:bodyPr wrap="square" rtlCol="0">
            <a:spAutoFit/>
          </a:bodyPr>
          <a:lstStyle/>
          <a:p>
            <a:r>
              <a:rPr lang="en-GB" b="1" dirty="0">
                <a:solidFill>
                  <a:srgbClr val="FFFF00"/>
                </a:solidFill>
              </a:rPr>
              <a:t>Source: </a:t>
            </a:r>
            <a:r>
              <a:rPr lang="en-GB" dirty="0">
                <a:solidFill>
                  <a:srgbClr val="FFFFFF"/>
                </a:solidFill>
              </a:rPr>
              <a:t>processed from poppies (mainly in  Afghanistan)</a:t>
            </a:r>
          </a:p>
        </p:txBody>
      </p:sp>
      <p:sp>
        <p:nvSpPr>
          <p:cNvPr id="15" name="TextBox 14">
            <a:extLst>
              <a:ext uri="{FF2B5EF4-FFF2-40B4-BE49-F238E27FC236}">
                <a16:creationId xmlns:a16="http://schemas.microsoft.com/office/drawing/2014/main" id="{EB81ECE0-6C30-4775-9BBD-C5A89F9ACBC0}"/>
              </a:ext>
            </a:extLst>
          </p:cNvPr>
          <p:cNvSpPr txBox="1"/>
          <p:nvPr/>
        </p:nvSpPr>
        <p:spPr>
          <a:xfrm>
            <a:off x="6436302" y="4873571"/>
            <a:ext cx="2376264" cy="1477328"/>
          </a:xfrm>
          <a:prstGeom prst="rect">
            <a:avLst/>
          </a:prstGeom>
          <a:noFill/>
          <a:ln>
            <a:solidFill>
              <a:srgbClr val="FFFF00"/>
            </a:solidFill>
          </a:ln>
        </p:spPr>
        <p:txBody>
          <a:bodyPr wrap="square" rtlCol="0">
            <a:spAutoFit/>
          </a:bodyPr>
          <a:lstStyle/>
          <a:p>
            <a:r>
              <a:rPr lang="en-GB" b="1" dirty="0">
                <a:solidFill>
                  <a:srgbClr val="FFFF00"/>
                </a:solidFill>
              </a:rPr>
              <a:t>Indicators: </a:t>
            </a:r>
            <a:r>
              <a:rPr lang="en-GB" dirty="0">
                <a:solidFill>
                  <a:srgbClr val="FFFFFF"/>
                </a:solidFill>
              </a:rPr>
              <a:t>constricted pupils, drowsy, itching, ‘nodding off’, slow pulse, shallow breathing </a:t>
            </a:r>
          </a:p>
        </p:txBody>
      </p:sp>
      <p:cxnSp>
        <p:nvCxnSpPr>
          <p:cNvPr id="17" name="Straight Connector 16">
            <a:extLst>
              <a:ext uri="{FF2B5EF4-FFF2-40B4-BE49-F238E27FC236}">
                <a16:creationId xmlns:a16="http://schemas.microsoft.com/office/drawing/2014/main" id="{7E170049-0C6A-42FD-84EC-970FCD3C54A0}"/>
              </a:ext>
            </a:extLst>
          </p:cNvPr>
          <p:cNvCxnSpPr/>
          <p:nvPr/>
        </p:nvCxnSpPr>
        <p:spPr>
          <a:xfrm>
            <a:off x="2555776" y="1982266"/>
            <a:ext cx="688922" cy="448321"/>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FA0203D0-CBA3-4285-BE89-020F2483E206}"/>
              </a:ext>
            </a:extLst>
          </p:cNvPr>
          <p:cNvCxnSpPr>
            <a:stCxn id="8" idx="3"/>
            <a:endCxn id="5" idx="1"/>
          </p:cNvCxnSpPr>
          <p:nvPr/>
        </p:nvCxnSpPr>
        <p:spPr>
          <a:xfrm>
            <a:off x="2555776" y="3381093"/>
            <a:ext cx="688922" cy="47908"/>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71C0BDA-2B67-4B67-9622-2ED456C50ED5}"/>
              </a:ext>
            </a:extLst>
          </p:cNvPr>
          <p:cNvCxnSpPr>
            <a:stCxn id="9" idx="3"/>
          </p:cNvCxnSpPr>
          <p:nvPr/>
        </p:nvCxnSpPr>
        <p:spPr>
          <a:xfrm flipV="1">
            <a:off x="2555776" y="4232121"/>
            <a:ext cx="688922" cy="195293"/>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52994F1A-A335-40AD-8160-4CD515F5EE3C}"/>
              </a:ext>
            </a:extLst>
          </p:cNvPr>
          <p:cNvCxnSpPr/>
          <p:nvPr/>
        </p:nvCxnSpPr>
        <p:spPr>
          <a:xfrm flipV="1">
            <a:off x="3244698" y="4427414"/>
            <a:ext cx="283186" cy="446157"/>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0C5B9C4F-E0A3-4DCC-AE5C-E38AE1B150A2}"/>
              </a:ext>
            </a:extLst>
          </p:cNvPr>
          <p:cNvCxnSpPr>
            <a:stCxn id="11" idx="0"/>
            <a:endCxn id="5" idx="2"/>
          </p:cNvCxnSpPr>
          <p:nvPr/>
        </p:nvCxnSpPr>
        <p:spPr>
          <a:xfrm flipH="1" flipV="1">
            <a:off x="4572001" y="4427414"/>
            <a:ext cx="36003" cy="73152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ED022BF7-1DDE-47CE-B1B0-3A9EBD2F6798}"/>
              </a:ext>
            </a:extLst>
          </p:cNvPr>
          <p:cNvCxnSpPr/>
          <p:nvPr/>
        </p:nvCxnSpPr>
        <p:spPr>
          <a:xfrm flipH="1" flipV="1">
            <a:off x="5877836" y="4427414"/>
            <a:ext cx="558466" cy="44615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5165B6F2-0B4B-4ACE-89E2-3351E977625D}"/>
              </a:ext>
            </a:extLst>
          </p:cNvPr>
          <p:cNvCxnSpPr>
            <a:stCxn id="14" idx="1"/>
          </p:cNvCxnSpPr>
          <p:nvPr/>
        </p:nvCxnSpPr>
        <p:spPr>
          <a:xfrm flipH="1" flipV="1">
            <a:off x="5913840" y="3860934"/>
            <a:ext cx="1033690" cy="138499"/>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A83FF78B-D644-4C35-BC62-249420D37432}"/>
              </a:ext>
            </a:extLst>
          </p:cNvPr>
          <p:cNvCxnSpPr>
            <a:stCxn id="13" idx="1"/>
          </p:cNvCxnSpPr>
          <p:nvPr/>
        </p:nvCxnSpPr>
        <p:spPr>
          <a:xfrm flipH="1">
            <a:off x="5899303" y="2525131"/>
            <a:ext cx="1048227" cy="372711"/>
          </a:xfrm>
          <a:prstGeom prst="line">
            <a:avLst/>
          </a:prstGeom>
        </p:spPr>
        <p:style>
          <a:lnRef idx="1">
            <a:schemeClr val="dk1"/>
          </a:lnRef>
          <a:fillRef idx="0">
            <a:schemeClr val="dk1"/>
          </a:fillRef>
          <a:effectRef idx="0">
            <a:schemeClr val="dk1"/>
          </a:effectRef>
          <a:fontRef idx="minor">
            <a:schemeClr val="tx1"/>
          </a:fontRef>
        </p:style>
      </p:cxnSp>
      <p:cxnSp>
        <p:nvCxnSpPr>
          <p:cNvPr id="17409" name="Straight Connector 17408">
            <a:extLst>
              <a:ext uri="{FF2B5EF4-FFF2-40B4-BE49-F238E27FC236}">
                <a16:creationId xmlns:a16="http://schemas.microsoft.com/office/drawing/2014/main" id="{DB6B9906-BC16-4F84-AF9E-2ACEF783A90C}"/>
              </a:ext>
            </a:extLst>
          </p:cNvPr>
          <p:cNvCxnSpPr/>
          <p:nvPr/>
        </p:nvCxnSpPr>
        <p:spPr>
          <a:xfrm flipH="1">
            <a:off x="5877836" y="1816691"/>
            <a:ext cx="1069694" cy="613895"/>
          </a:xfrm>
          <a:prstGeom prst="line">
            <a:avLst/>
          </a:prstGeom>
        </p:spPr>
        <p:style>
          <a:lnRef idx="1">
            <a:schemeClr val="dk1"/>
          </a:lnRef>
          <a:fillRef idx="0">
            <a:schemeClr val="dk1"/>
          </a:fillRef>
          <a:effectRef idx="0">
            <a:schemeClr val="dk1"/>
          </a:effectRef>
          <a:fontRef idx="minor">
            <a:schemeClr val="tx1"/>
          </a:fontRef>
        </p:style>
      </p:cxnSp>
      <p:cxnSp>
        <p:nvCxnSpPr>
          <p:cNvPr id="17412" name="Straight Connector 17411">
            <a:extLst>
              <a:ext uri="{FF2B5EF4-FFF2-40B4-BE49-F238E27FC236}">
                <a16:creationId xmlns:a16="http://schemas.microsoft.com/office/drawing/2014/main" id="{250C21C8-858E-4D27-AB83-A88AAC5D8D1E}"/>
              </a:ext>
            </a:extLst>
          </p:cNvPr>
          <p:cNvCxnSpPr>
            <a:stCxn id="6" idx="2"/>
            <a:endCxn id="5" idx="0"/>
          </p:cNvCxnSpPr>
          <p:nvPr/>
        </p:nvCxnSpPr>
        <p:spPr>
          <a:xfrm flipH="1">
            <a:off x="4572001" y="1699067"/>
            <a:ext cx="36003" cy="731520"/>
          </a:xfrm>
          <a:prstGeom prst="line">
            <a:avLst/>
          </a:prstGeom>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5207299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50106"/>
          </a:xfrm>
        </p:spPr>
        <p:txBody>
          <a:bodyPr/>
          <a:lstStyle/>
          <a:p>
            <a:r>
              <a:rPr lang="en-GB" dirty="0"/>
              <a:t>Ketamine</a:t>
            </a:r>
          </a:p>
        </p:txBody>
      </p:sp>
      <p:pic>
        <p:nvPicPr>
          <p:cNvPr id="5" name="Picture 4" descr="A picture containing text, bottle, beverage&#10;&#10;Description automatically generated">
            <a:extLst>
              <a:ext uri="{FF2B5EF4-FFF2-40B4-BE49-F238E27FC236}">
                <a16:creationId xmlns:a16="http://schemas.microsoft.com/office/drawing/2014/main" id="{D70B2C4D-2376-4ECB-9DE2-630E9FDBFD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9158" y="1600361"/>
            <a:ext cx="1325681" cy="3130390"/>
          </a:xfrm>
          <a:prstGeom prst="rect">
            <a:avLst/>
          </a:prstGeom>
        </p:spPr>
      </p:pic>
      <p:sp>
        <p:nvSpPr>
          <p:cNvPr id="6" name="TextBox 5">
            <a:extLst>
              <a:ext uri="{FF2B5EF4-FFF2-40B4-BE49-F238E27FC236}">
                <a16:creationId xmlns:a16="http://schemas.microsoft.com/office/drawing/2014/main" id="{CCF3036F-5888-49B0-92D8-86A5AD6C4F8F}"/>
              </a:ext>
            </a:extLst>
          </p:cNvPr>
          <p:cNvSpPr txBox="1"/>
          <p:nvPr/>
        </p:nvSpPr>
        <p:spPr>
          <a:xfrm>
            <a:off x="3203847" y="974739"/>
            <a:ext cx="2736304" cy="369332"/>
          </a:xfrm>
          <a:prstGeom prst="rect">
            <a:avLst/>
          </a:prstGeom>
          <a:noFill/>
          <a:ln>
            <a:solidFill>
              <a:srgbClr val="FFFF00"/>
            </a:solidFill>
          </a:ln>
        </p:spPr>
        <p:txBody>
          <a:bodyPr wrap="square" rtlCol="0">
            <a:spAutoFit/>
          </a:bodyPr>
          <a:lstStyle/>
          <a:p>
            <a:r>
              <a:rPr lang="en-GB" b="1" dirty="0">
                <a:solidFill>
                  <a:srgbClr val="FFFF00"/>
                </a:solidFill>
              </a:rPr>
              <a:t>AKA: </a:t>
            </a:r>
            <a:r>
              <a:rPr lang="en-GB" dirty="0">
                <a:solidFill>
                  <a:srgbClr val="FFFFFF"/>
                </a:solidFill>
              </a:rPr>
              <a:t>K, super K, vitamin K</a:t>
            </a:r>
          </a:p>
        </p:txBody>
      </p:sp>
      <p:sp>
        <p:nvSpPr>
          <p:cNvPr id="7" name="TextBox 6">
            <a:extLst>
              <a:ext uri="{FF2B5EF4-FFF2-40B4-BE49-F238E27FC236}">
                <a16:creationId xmlns:a16="http://schemas.microsoft.com/office/drawing/2014/main" id="{9447CCFE-FC0A-482F-8306-ED03FB5D64C7}"/>
              </a:ext>
            </a:extLst>
          </p:cNvPr>
          <p:cNvSpPr txBox="1"/>
          <p:nvPr/>
        </p:nvSpPr>
        <p:spPr>
          <a:xfrm>
            <a:off x="464540" y="974739"/>
            <a:ext cx="2235252" cy="923330"/>
          </a:xfrm>
          <a:prstGeom prst="rect">
            <a:avLst/>
          </a:prstGeom>
          <a:noFill/>
          <a:ln>
            <a:solidFill>
              <a:srgbClr val="FFFF00"/>
            </a:solidFill>
          </a:ln>
        </p:spPr>
        <p:txBody>
          <a:bodyPr wrap="square" rtlCol="0">
            <a:spAutoFit/>
          </a:bodyPr>
          <a:lstStyle/>
          <a:p>
            <a:r>
              <a:rPr lang="en-GB" b="1" dirty="0">
                <a:solidFill>
                  <a:srgbClr val="FFFF00"/>
                </a:solidFill>
              </a:rPr>
              <a:t>Method of use: </a:t>
            </a:r>
            <a:r>
              <a:rPr lang="en-GB" dirty="0">
                <a:solidFill>
                  <a:srgbClr val="FFFFFF"/>
                </a:solidFill>
              </a:rPr>
              <a:t>snorted, injected, swallowed</a:t>
            </a:r>
          </a:p>
        </p:txBody>
      </p:sp>
      <p:sp>
        <p:nvSpPr>
          <p:cNvPr id="8" name="TextBox 7">
            <a:extLst>
              <a:ext uri="{FF2B5EF4-FFF2-40B4-BE49-F238E27FC236}">
                <a16:creationId xmlns:a16="http://schemas.microsoft.com/office/drawing/2014/main" id="{FCA30893-2825-406A-944C-8A91277B8DE2}"/>
              </a:ext>
            </a:extLst>
          </p:cNvPr>
          <p:cNvSpPr txBox="1"/>
          <p:nvPr/>
        </p:nvSpPr>
        <p:spPr>
          <a:xfrm>
            <a:off x="464540" y="2113199"/>
            <a:ext cx="2235252" cy="923330"/>
          </a:xfrm>
          <a:prstGeom prst="rect">
            <a:avLst/>
          </a:prstGeom>
          <a:noFill/>
          <a:ln>
            <a:solidFill>
              <a:srgbClr val="FFFF00"/>
            </a:solidFill>
          </a:ln>
        </p:spPr>
        <p:txBody>
          <a:bodyPr wrap="square" rtlCol="0">
            <a:spAutoFit/>
          </a:bodyPr>
          <a:lstStyle/>
          <a:p>
            <a:r>
              <a:rPr lang="en-GB" dirty="0">
                <a:solidFill>
                  <a:srgbClr val="FFFF00"/>
                </a:solidFill>
              </a:rPr>
              <a:t>Popularity: </a:t>
            </a:r>
            <a:r>
              <a:rPr lang="en-GB" dirty="0">
                <a:solidFill>
                  <a:srgbClr val="FFFFFF"/>
                </a:solidFill>
              </a:rPr>
              <a:t>5.6% of 16-24 year olds April 2019 to March 2020</a:t>
            </a:r>
            <a:endParaRPr lang="en-GB" dirty="0">
              <a:solidFill>
                <a:srgbClr val="FFFF00"/>
              </a:solidFill>
            </a:endParaRPr>
          </a:p>
        </p:txBody>
      </p:sp>
      <p:sp>
        <p:nvSpPr>
          <p:cNvPr id="9" name="TextBox 8">
            <a:extLst>
              <a:ext uri="{FF2B5EF4-FFF2-40B4-BE49-F238E27FC236}">
                <a16:creationId xmlns:a16="http://schemas.microsoft.com/office/drawing/2014/main" id="{0828A30E-6397-4E85-ADFD-3FF3CD35CA73}"/>
              </a:ext>
            </a:extLst>
          </p:cNvPr>
          <p:cNvSpPr txBox="1"/>
          <p:nvPr/>
        </p:nvSpPr>
        <p:spPr>
          <a:xfrm>
            <a:off x="464540" y="3272006"/>
            <a:ext cx="2235252" cy="369332"/>
          </a:xfrm>
          <a:prstGeom prst="rect">
            <a:avLst/>
          </a:prstGeom>
          <a:noFill/>
          <a:ln>
            <a:solidFill>
              <a:srgbClr val="FFFF00"/>
            </a:solidFill>
          </a:ln>
        </p:spPr>
        <p:txBody>
          <a:bodyPr wrap="square" rtlCol="0">
            <a:spAutoFit/>
          </a:bodyPr>
          <a:lstStyle/>
          <a:p>
            <a:r>
              <a:rPr lang="en-GB" b="1" dirty="0">
                <a:solidFill>
                  <a:srgbClr val="FFFF00"/>
                </a:solidFill>
              </a:rPr>
              <a:t>Duration: </a:t>
            </a:r>
            <a:r>
              <a:rPr lang="en-GB" dirty="0">
                <a:solidFill>
                  <a:srgbClr val="FFFFFF"/>
                </a:solidFill>
              </a:rPr>
              <a:t>2-3hrs</a:t>
            </a:r>
          </a:p>
        </p:txBody>
      </p:sp>
      <p:sp>
        <p:nvSpPr>
          <p:cNvPr id="10" name="TextBox 9">
            <a:extLst>
              <a:ext uri="{FF2B5EF4-FFF2-40B4-BE49-F238E27FC236}">
                <a16:creationId xmlns:a16="http://schemas.microsoft.com/office/drawing/2014/main" id="{1560341A-4CA6-4554-9EFD-EB5101696547}"/>
              </a:ext>
            </a:extLst>
          </p:cNvPr>
          <p:cNvSpPr txBox="1"/>
          <p:nvPr/>
        </p:nvSpPr>
        <p:spPr>
          <a:xfrm>
            <a:off x="491134" y="3879046"/>
            <a:ext cx="2208658" cy="2585323"/>
          </a:xfrm>
          <a:prstGeom prst="rect">
            <a:avLst/>
          </a:prstGeom>
          <a:noFill/>
          <a:ln>
            <a:solidFill>
              <a:srgbClr val="FFFF00"/>
            </a:solidFill>
          </a:ln>
        </p:spPr>
        <p:txBody>
          <a:bodyPr wrap="square" rtlCol="0">
            <a:spAutoFit/>
          </a:bodyPr>
          <a:lstStyle/>
          <a:p>
            <a:r>
              <a:rPr lang="en-GB" b="1" dirty="0">
                <a:solidFill>
                  <a:srgbClr val="FFFF00"/>
                </a:solidFill>
              </a:rPr>
              <a:t>Effects: </a:t>
            </a:r>
          </a:p>
          <a:p>
            <a:r>
              <a:rPr lang="en-GB" b="1" dirty="0">
                <a:solidFill>
                  <a:srgbClr val="FFFF00"/>
                </a:solidFill>
              </a:rPr>
              <a:t>+</a:t>
            </a:r>
            <a:r>
              <a:rPr lang="en-GB" b="1" dirty="0" err="1">
                <a:solidFill>
                  <a:srgbClr val="FFFF00"/>
                </a:solidFill>
              </a:rPr>
              <a:t>ve</a:t>
            </a:r>
            <a:r>
              <a:rPr lang="en-GB" b="1" dirty="0">
                <a:solidFill>
                  <a:srgbClr val="FFFF00"/>
                </a:solidFill>
              </a:rPr>
              <a:t>: </a:t>
            </a:r>
            <a:r>
              <a:rPr lang="en-GB" dirty="0">
                <a:solidFill>
                  <a:srgbClr val="FFFFFF"/>
                </a:solidFill>
              </a:rPr>
              <a:t>hallucinatory, altered thinking, mild euphoria, calm detachment</a:t>
            </a:r>
          </a:p>
          <a:p>
            <a:r>
              <a:rPr lang="en-GB" b="1" dirty="0">
                <a:solidFill>
                  <a:srgbClr val="FFFF00"/>
                </a:solidFill>
              </a:rPr>
              <a:t>-</a:t>
            </a:r>
            <a:r>
              <a:rPr lang="en-GB" b="1" dirty="0" err="1">
                <a:solidFill>
                  <a:srgbClr val="FFFF00"/>
                </a:solidFill>
              </a:rPr>
              <a:t>ve</a:t>
            </a:r>
            <a:r>
              <a:rPr lang="en-GB" b="1" dirty="0">
                <a:solidFill>
                  <a:srgbClr val="FFFF00"/>
                </a:solidFill>
              </a:rPr>
              <a:t>: </a:t>
            </a:r>
            <a:r>
              <a:rPr lang="en-GB" dirty="0">
                <a:solidFill>
                  <a:srgbClr val="FFFFFF"/>
                </a:solidFill>
              </a:rPr>
              <a:t>nausea, paralysis, scary hallucinations, loss of muscular control</a:t>
            </a:r>
          </a:p>
        </p:txBody>
      </p:sp>
      <p:sp>
        <p:nvSpPr>
          <p:cNvPr id="11" name="TextBox 10">
            <a:extLst>
              <a:ext uri="{FF2B5EF4-FFF2-40B4-BE49-F238E27FC236}">
                <a16:creationId xmlns:a16="http://schemas.microsoft.com/office/drawing/2014/main" id="{1B8650AE-980A-4D3E-8DD6-924CADA605B4}"/>
              </a:ext>
            </a:extLst>
          </p:cNvPr>
          <p:cNvSpPr txBox="1"/>
          <p:nvPr/>
        </p:nvSpPr>
        <p:spPr>
          <a:xfrm>
            <a:off x="3046492" y="4987041"/>
            <a:ext cx="3051014" cy="1477328"/>
          </a:xfrm>
          <a:prstGeom prst="rect">
            <a:avLst/>
          </a:prstGeom>
          <a:noFill/>
          <a:ln>
            <a:solidFill>
              <a:srgbClr val="FFFF00"/>
            </a:solidFill>
          </a:ln>
        </p:spPr>
        <p:txBody>
          <a:bodyPr wrap="square" rtlCol="0">
            <a:spAutoFit/>
          </a:bodyPr>
          <a:lstStyle/>
          <a:p>
            <a:r>
              <a:rPr lang="en-GB" b="1" dirty="0">
                <a:solidFill>
                  <a:srgbClr val="FFFF00"/>
                </a:solidFill>
              </a:rPr>
              <a:t>Risks: </a:t>
            </a:r>
            <a:r>
              <a:rPr lang="en-GB" dirty="0">
                <a:solidFill>
                  <a:srgbClr val="FFFFFF"/>
                </a:solidFill>
              </a:rPr>
              <a:t>nausea, mental health problems, hurting self while intoxicated, dependency, acute bladder problems, loss of consciousness</a:t>
            </a:r>
          </a:p>
        </p:txBody>
      </p:sp>
      <p:sp>
        <p:nvSpPr>
          <p:cNvPr id="12" name="TextBox 11">
            <a:extLst>
              <a:ext uri="{FF2B5EF4-FFF2-40B4-BE49-F238E27FC236}">
                <a16:creationId xmlns:a16="http://schemas.microsoft.com/office/drawing/2014/main" id="{A73F7CBD-72B7-4F43-B69B-1EE21712556A}"/>
              </a:ext>
            </a:extLst>
          </p:cNvPr>
          <p:cNvSpPr txBox="1"/>
          <p:nvPr/>
        </p:nvSpPr>
        <p:spPr>
          <a:xfrm>
            <a:off x="6633657" y="1030464"/>
            <a:ext cx="1992634" cy="646331"/>
          </a:xfrm>
          <a:prstGeom prst="rect">
            <a:avLst/>
          </a:prstGeom>
          <a:noFill/>
          <a:ln>
            <a:solidFill>
              <a:srgbClr val="FFFF00"/>
            </a:solidFill>
          </a:ln>
        </p:spPr>
        <p:txBody>
          <a:bodyPr wrap="square" rtlCol="0">
            <a:spAutoFit/>
          </a:bodyPr>
          <a:lstStyle/>
          <a:p>
            <a:r>
              <a:rPr lang="en-GB" b="1" dirty="0"/>
              <a:t>Law: </a:t>
            </a:r>
            <a:r>
              <a:rPr lang="en-GB" dirty="0">
                <a:solidFill>
                  <a:srgbClr val="FFFFFF"/>
                </a:solidFill>
              </a:rPr>
              <a:t>Class B, schedule 3</a:t>
            </a:r>
          </a:p>
        </p:txBody>
      </p:sp>
      <p:sp>
        <p:nvSpPr>
          <p:cNvPr id="13" name="TextBox 12">
            <a:extLst>
              <a:ext uri="{FF2B5EF4-FFF2-40B4-BE49-F238E27FC236}">
                <a16:creationId xmlns:a16="http://schemas.microsoft.com/office/drawing/2014/main" id="{D631D3D1-888F-41DA-97FF-EDA98FF2CB66}"/>
              </a:ext>
            </a:extLst>
          </p:cNvPr>
          <p:cNvSpPr txBox="1"/>
          <p:nvPr/>
        </p:nvSpPr>
        <p:spPr>
          <a:xfrm>
            <a:off x="6637087" y="2160454"/>
            <a:ext cx="1992634" cy="646331"/>
          </a:xfrm>
          <a:prstGeom prst="rect">
            <a:avLst/>
          </a:prstGeom>
          <a:noFill/>
          <a:ln>
            <a:solidFill>
              <a:srgbClr val="FFFF00"/>
            </a:solidFill>
          </a:ln>
        </p:spPr>
        <p:txBody>
          <a:bodyPr wrap="square" rtlCol="0">
            <a:spAutoFit/>
          </a:bodyPr>
          <a:lstStyle/>
          <a:p>
            <a:r>
              <a:rPr lang="en-GB" b="1" dirty="0">
                <a:solidFill>
                  <a:srgbClr val="FFFF00"/>
                </a:solidFill>
              </a:rPr>
              <a:t>Cost: </a:t>
            </a:r>
            <a:r>
              <a:rPr lang="en-GB" dirty="0">
                <a:solidFill>
                  <a:srgbClr val="FFFFFF"/>
                </a:solidFill>
              </a:rPr>
              <a:t>£30-£40 per gram</a:t>
            </a:r>
          </a:p>
        </p:txBody>
      </p:sp>
      <p:sp>
        <p:nvSpPr>
          <p:cNvPr id="14" name="TextBox 13">
            <a:extLst>
              <a:ext uri="{FF2B5EF4-FFF2-40B4-BE49-F238E27FC236}">
                <a16:creationId xmlns:a16="http://schemas.microsoft.com/office/drawing/2014/main" id="{A244B90F-CF4E-446C-A90D-FCEDF79174A2}"/>
              </a:ext>
            </a:extLst>
          </p:cNvPr>
          <p:cNvSpPr txBox="1"/>
          <p:nvPr/>
        </p:nvSpPr>
        <p:spPr>
          <a:xfrm>
            <a:off x="6656030" y="3298542"/>
            <a:ext cx="1992634" cy="1200329"/>
          </a:xfrm>
          <a:prstGeom prst="rect">
            <a:avLst/>
          </a:prstGeom>
          <a:noFill/>
          <a:ln>
            <a:solidFill>
              <a:srgbClr val="FFFF00"/>
            </a:solidFill>
          </a:ln>
        </p:spPr>
        <p:txBody>
          <a:bodyPr wrap="square" rtlCol="0">
            <a:spAutoFit/>
          </a:bodyPr>
          <a:lstStyle/>
          <a:p>
            <a:r>
              <a:rPr lang="en-GB" b="1" dirty="0">
                <a:solidFill>
                  <a:srgbClr val="FFFF00"/>
                </a:solidFill>
              </a:rPr>
              <a:t>Source: </a:t>
            </a:r>
            <a:r>
              <a:rPr lang="en-GB" b="1" dirty="0">
                <a:solidFill>
                  <a:srgbClr val="FFFFFF"/>
                </a:solidFill>
              </a:rPr>
              <a:t>i</a:t>
            </a:r>
            <a:r>
              <a:rPr lang="en-GB" dirty="0">
                <a:solidFill>
                  <a:srgbClr val="FFFFFF"/>
                </a:solidFill>
              </a:rPr>
              <a:t>mported from Asia, European manufacture, vets</a:t>
            </a:r>
          </a:p>
        </p:txBody>
      </p:sp>
      <p:sp>
        <p:nvSpPr>
          <p:cNvPr id="15" name="TextBox 14">
            <a:extLst>
              <a:ext uri="{FF2B5EF4-FFF2-40B4-BE49-F238E27FC236}">
                <a16:creationId xmlns:a16="http://schemas.microsoft.com/office/drawing/2014/main" id="{7C7A0EC6-425F-4197-9A94-2F0D47C4DA01}"/>
              </a:ext>
            </a:extLst>
          </p:cNvPr>
          <p:cNvSpPr txBox="1"/>
          <p:nvPr/>
        </p:nvSpPr>
        <p:spPr>
          <a:xfrm>
            <a:off x="6656030" y="4987041"/>
            <a:ext cx="1992634" cy="1477328"/>
          </a:xfrm>
          <a:prstGeom prst="rect">
            <a:avLst/>
          </a:prstGeom>
          <a:noFill/>
          <a:ln>
            <a:solidFill>
              <a:srgbClr val="FFFF00"/>
            </a:solidFill>
          </a:ln>
        </p:spPr>
        <p:txBody>
          <a:bodyPr wrap="square" rtlCol="0">
            <a:spAutoFit/>
          </a:bodyPr>
          <a:lstStyle/>
          <a:p>
            <a:r>
              <a:rPr lang="en-GB" b="1" dirty="0">
                <a:solidFill>
                  <a:srgbClr val="FFFF00"/>
                </a:solidFill>
              </a:rPr>
              <a:t>Indicators: </a:t>
            </a:r>
            <a:r>
              <a:rPr lang="en-GB" dirty="0">
                <a:solidFill>
                  <a:srgbClr val="FFFFFF"/>
                </a:solidFill>
              </a:rPr>
              <a:t>partially paralysed, not speaking or moving much, dilated pupils</a:t>
            </a:r>
          </a:p>
        </p:txBody>
      </p:sp>
      <p:cxnSp>
        <p:nvCxnSpPr>
          <p:cNvPr id="17" name="Straight Connector 16">
            <a:extLst>
              <a:ext uri="{FF2B5EF4-FFF2-40B4-BE49-F238E27FC236}">
                <a16:creationId xmlns:a16="http://schemas.microsoft.com/office/drawing/2014/main" id="{07E45A2A-38E5-49FC-9D8A-A018324ACC88}"/>
              </a:ext>
            </a:extLst>
          </p:cNvPr>
          <p:cNvCxnSpPr>
            <a:stCxn id="7" idx="3"/>
          </p:cNvCxnSpPr>
          <p:nvPr/>
        </p:nvCxnSpPr>
        <p:spPr>
          <a:xfrm>
            <a:off x="2699792" y="1436404"/>
            <a:ext cx="1209366" cy="461665"/>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56D2DCD0-2F08-4519-A510-B2F34191CEFB}"/>
              </a:ext>
            </a:extLst>
          </p:cNvPr>
          <p:cNvCxnSpPr>
            <a:stCxn id="6" idx="2"/>
            <a:endCxn id="5" idx="0"/>
          </p:cNvCxnSpPr>
          <p:nvPr/>
        </p:nvCxnSpPr>
        <p:spPr>
          <a:xfrm>
            <a:off x="4571999" y="1344071"/>
            <a:ext cx="0" cy="25629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C49ED46F-9CDC-4FD4-9B6D-247BD85A8455}"/>
              </a:ext>
            </a:extLst>
          </p:cNvPr>
          <p:cNvCxnSpPr>
            <a:stCxn id="8" idx="3"/>
          </p:cNvCxnSpPr>
          <p:nvPr/>
        </p:nvCxnSpPr>
        <p:spPr>
          <a:xfrm>
            <a:off x="2699792" y="2574864"/>
            <a:ext cx="1209366"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F7ED4D76-7637-4109-9105-C84C874AE1E6}"/>
              </a:ext>
            </a:extLst>
          </p:cNvPr>
          <p:cNvCxnSpPr>
            <a:stCxn id="9" idx="3"/>
          </p:cNvCxnSpPr>
          <p:nvPr/>
        </p:nvCxnSpPr>
        <p:spPr>
          <a:xfrm>
            <a:off x="2699792" y="3456672"/>
            <a:ext cx="1209366" cy="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1C3791D8-164C-4444-A17E-E8F63C58C835}"/>
              </a:ext>
            </a:extLst>
          </p:cNvPr>
          <p:cNvCxnSpPr/>
          <p:nvPr/>
        </p:nvCxnSpPr>
        <p:spPr>
          <a:xfrm flipV="1">
            <a:off x="2699792" y="4221088"/>
            <a:ext cx="1209366" cy="144016"/>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849F346D-02BC-4B57-8C75-D0F0E127B030}"/>
              </a:ext>
            </a:extLst>
          </p:cNvPr>
          <p:cNvCxnSpPr>
            <a:stCxn id="11" idx="0"/>
            <a:endCxn id="5" idx="2"/>
          </p:cNvCxnSpPr>
          <p:nvPr/>
        </p:nvCxnSpPr>
        <p:spPr>
          <a:xfrm flipV="1">
            <a:off x="4571999" y="4730751"/>
            <a:ext cx="0" cy="25629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D7CF4485-BE8E-4A98-BF17-9915AA29A078}"/>
              </a:ext>
            </a:extLst>
          </p:cNvPr>
          <p:cNvCxnSpPr/>
          <p:nvPr/>
        </p:nvCxnSpPr>
        <p:spPr>
          <a:xfrm flipH="1" flipV="1">
            <a:off x="5234839" y="4498871"/>
            <a:ext cx="1402248" cy="48817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844A05EC-38E6-4A64-AFC7-BA8F33EE50DF}"/>
              </a:ext>
            </a:extLst>
          </p:cNvPr>
          <p:cNvCxnSpPr>
            <a:stCxn id="14" idx="1"/>
          </p:cNvCxnSpPr>
          <p:nvPr/>
        </p:nvCxnSpPr>
        <p:spPr>
          <a:xfrm flipH="1" flipV="1">
            <a:off x="5234839" y="3898706"/>
            <a:ext cx="1421191" cy="1"/>
          </a:xfrm>
          <a:prstGeom prst="line">
            <a:avLst/>
          </a:prstGeom>
        </p:spPr>
        <p:style>
          <a:lnRef idx="1">
            <a:schemeClr val="dk1"/>
          </a:lnRef>
          <a:fillRef idx="0">
            <a:schemeClr val="dk1"/>
          </a:fillRef>
          <a:effectRef idx="0">
            <a:schemeClr val="dk1"/>
          </a:effectRef>
          <a:fontRef idx="minor">
            <a:schemeClr val="tx1"/>
          </a:fontRef>
        </p:style>
      </p:cxnSp>
      <p:cxnSp>
        <p:nvCxnSpPr>
          <p:cNvPr id="19457" name="Straight Connector 19456">
            <a:extLst>
              <a:ext uri="{FF2B5EF4-FFF2-40B4-BE49-F238E27FC236}">
                <a16:creationId xmlns:a16="http://schemas.microsoft.com/office/drawing/2014/main" id="{C8072B3B-9407-4B2C-8A14-1F154E971F59}"/>
              </a:ext>
            </a:extLst>
          </p:cNvPr>
          <p:cNvCxnSpPr>
            <a:stCxn id="13" idx="1"/>
          </p:cNvCxnSpPr>
          <p:nvPr/>
        </p:nvCxnSpPr>
        <p:spPr>
          <a:xfrm flipH="1" flipV="1">
            <a:off x="5225368" y="2483619"/>
            <a:ext cx="1411719" cy="1"/>
          </a:xfrm>
          <a:prstGeom prst="line">
            <a:avLst/>
          </a:prstGeom>
        </p:spPr>
        <p:style>
          <a:lnRef idx="1">
            <a:schemeClr val="dk1"/>
          </a:lnRef>
          <a:fillRef idx="0">
            <a:schemeClr val="dk1"/>
          </a:fillRef>
          <a:effectRef idx="0">
            <a:schemeClr val="dk1"/>
          </a:effectRef>
          <a:fontRef idx="minor">
            <a:schemeClr val="tx1"/>
          </a:fontRef>
        </p:style>
      </p:cxnSp>
      <p:cxnSp>
        <p:nvCxnSpPr>
          <p:cNvPr id="19460" name="Straight Connector 19459">
            <a:extLst>
              <a:ext uri="{FF2B5EF4-FFF2-40B4-BE49-F238E27FC236}">
                <a16:creationId xmlns:a16="http://schemas.microsoft.com/office/drawing/2014/main" id="{C598AE58-1B1D-4C6F-829C-1A86A7ACA7EE}"/>
              </a:ext>
            </a:extLst>
          </p:cNvPr>
          <p:cNvCxnSpPr>
            <a:cxnSpLocks/>
            <a:stCxn id="12" idx="1"/>
          </p:cNvCxnSpPr>
          <p:nvPr/>
        </p:nvCxnSpPr>
        <p:spPr>
          <a:xfrm flipH="1">
            <a:off x="5225368" y="1353630"/>
            <a:ext cx="1408289" cy="440891"/>
          </a:xfrm>
          <a:prstGeom prst="line">
            <a:avLst/>
          </a:prstGeom>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39678402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78098"/>
          </a:xfrm>
        </p:spPr>
        <p:txBody>
          <a:bodyPr>
            <a:normAutofit/>
          </a:bodyPr>
          <a:lstStyle/>
          <a:p>
            <a:r>
              <a:rPr lang="en-GB" dirty="0"/>
              <a:t>LSD</a:t>
            </a:r>
          </a:p>
        </p:txBody>
      </p:sp>
      <p:pic>
        <p:nvPicPr>
          <p:cNvPr id="5" name="Picture 4" descr="A picture containing fabric&#10;&#10;Description automatically generated">
            <a:extLst>
              <a:ext uri="{FF2B5EF4-FFF2-40B4-BE49-F238E27FC236}">
                <a16:creationId xmlns:a16="http://schemas.microsoft.com/office/drawing/2014/main" id="{F2ACAD6E-88A7-4F00-ABF7-4ECFC1A5A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874" y="1988840"/>
            <a:ext cx="1339205" cy="3564346"/>
          </a:xfrm>
          <a:prstGeom prst="rect">
            <a:avLst/>
          </a:prstGeom>
        </p:spPr>
      </p:pic>
      <p:sp>
        <p:nvSpPr>
          <p:cNvPr id="6" name="TextBox 5">
            <a:extLst>
              <a:ext uri="{FF2B5EF4-FFF2-40B4-BE49-F238E27FC236}">
                <a16:creationId xmlns:a16="http://schemas.microsoft.com/office/drawing/2014/main" id="{FB10972A-401A-4744-AB5C-61E641C57778}"/>
              </a:ext>
            </a:extLst>
          </p:cNvPr>
          <p:cNvSpPr txBox="1"/>
          <p:nvPr/>
        </p:nvSpPr>
        <p:spPr>
          <a:xfrm>
            <a:off x="2735796" y="778098"/>
            <a:ext cx="3780420" cy="923330"/>
          </a:xfrm>
          <a:prstGeom prst="rect">
            <a:avLst/>
          </a:prstGeom>
          <a:noFill/>
          <a:ln>
            <a:solidFill>
              <a:srgbClr val="FFFF00"/>
            </a:solidFill>
          </a:ln>
        </p:spPr>
        <p:txBody>
          <a:bodyPr wrap="square" rtlCol="0">
            <a:spAutoFit/>
          </a:bodyPr>
          <a:lstStyle/>
          <a:p>
            <a:r>
              <a:rPr lang="en-GB" b="1" dirty="0">
                <a:solidFill>
                  <a:srgbClr val="FFFF00"/>
                </a:solidFill>
              </a:rPr>
              <a:t>AKA: </a:t>
            </a:r>
            <a:r>
              <a:rPr lang="en-GB" b="1" dirty="0">
                <a:solidFill>
                  <a:srgbClr val="FFFFFF"/>
                </a:solidFill>
              </a:rPr>
              <a:t>Lysergic Acid Diethylamide</a:t>
            </a:r>
            <a:r>
              <a:rPr lang="en-GB" dirty="0">
                <a:solidFill>
                  <a:srgbClr val="FFFFFF"/>
                </a:solidFill>
              </a:rPr>
              <a:t>, acid, tabs, trips, strawberries, ohms, </a:t>
            </a:r>
            <a:r>
              <a:rPr lang="en-GB" dirty="0" err="1">
                <a:solidFill>
                  <a:srgbClr val="FFFFFF"/>
                </a:solidFill>
              </a:rPr>
              <a:t>barts</a:t>
            </a:r>
            <a:r>
              <a:rPr lang="en-GB" dirty="0">
                <a:solidFill>
                  <a:srgbClr val="FFFFFF"/>
                </a:solidFill>
              </a:rPr>
              <a:t>, etc</a:t>
            </a:r>
          </a:p>
        </p:txBody>
      </p:sp>
      <p:sp>
        <p:nvSpPr>
          <p:cNvPr id="7" name="TextBox 6">
            <a:extLst>
              <a:ext uri="{FF2B5EF4-FFF2-40B4-BE49-F238E27FC236}">
                <a16:creationId xmlns:a16="http://schemas.microsoft.com/office/drawing/2014/main" id="{B65EFE89-25C6-4FFC-B500-77A3972F0E1B}"/>
              </a:ext>
            </a:extLst>
          </p:cNvPr>
          <p:cNvSpPr txBox="1"/>
          <p:nvPr/>
        </p:nvSpPr>
        <p:spPr>
          <a:xfrm>
            <a:off x="457200" y="1245169"/>
            <a:ext cx="2016224" cy="923330"/>
          </a:xfrm>
          <a:prstGeom prst="rect">
            <a:avLst/>
          </a:prstGeom>
          <a:noFill/>
          <a:ln>
            <a:solidFill>
              <a:srgbClr val="FFFF00"/>
            </a:solidFill>
          </a:ln>
        </p:spPr>
        <p:txBody>
          <a:bodyPr wrap="square" rtlCol="0">
            <a:spAutoFit/>
          </a:bodyPr>
          <a:lstStyle/>
          <a:p>
            <a:r>
              <a:rPr lang="en-GB" b="1" dirty="0">
                <a:solidFill>
                  <a:srgbClr val="FFFF00"/>
                </a:solidFill>
              </a:rPr>
              <a:t>Method of use: </a:t>
            </a:r>
            <a:r>
              <a:rPr lang="en-GB" dirty="0">
                <a:solidFill>
                  <a:srgbClr val="FFFFFF"/>
                </a:solidFill>
              </a:rPr>
              <a:t>swallowed, held in mouth </a:t>
            </a:r>
          </a:p>
        </p:txBody>
      </p:sp>
      <p:sp>
        <p:nvSpPr>
          <p:cNvPr id="8" name="TextBox 7">
            <a:extLst>
              <a:ext uri="{FF2B5EF4-FFF2-40B4-BE49-F238E27FC236}">
                <a16:creationId xmlns:a16="http://schemas.microsoft.com/office/drawing/2014/main" id="{E2C8C7DC-53DD-432F-ACCB-C6492FDCC298}"/>
              </a:ext>
            </a:extLst>
          </p:cNvPr>
          <p:cNvSpPr txBox="1"/>
          <p:nvPr/>
        </p:nvSpPr>
        <p:spPr>
          <a:xfrm>
            <a:off x="457200" y="2586970"/>
            <a:ext cx="2376264" cy="923330"/>
          </a:xfrm>
          <a:prstGeom prst="rect">
            <a:avLst/>
          </a:prstGeom>
          <a:noFill/>
          <a:ln>
            <a:solidFill>
              <a:srgbClr val="FFFF00"/>
            </a:solidFill>
          </a:ln>
        </p:spPr>
        <p:txBody>
          <a:bodyPr wrap="square" rtlCol="0">
            <a:spAutoFit/>
          </a:bodyPr>
          <a:lstStyle/>
          <a:p>
            <a:r>
              <a:rPr lang="en-GB" dirty="0">
                <a:solidFill>
                  <a:srgbClr val="FFFF00"/>
                </a:solidFill>
              </a:rPr>
              <a:t>Popularity: </a:t>
            </a:r>
            <a:r>
              <a:rPr lang="en-GB" dirty="0">
                <a:solidFill>
                  <a:srgbClr val="FFFFFF"/>
                </a:solidFill>
              </a:rPr>
              <a:t>3.6% of 16-24 year olds April 2019 to March 2020</a:t>
            </a:r>
            <a:endParaRPr lang="en-GB" dirty="0">
              <a:solidFill>
                <a:srgbClr val="FFFF00"/>
              </a:solidFill>
            </a:endParaRPr>
          </a:p>
        </p:txBody>
      </p:sp>
      <p:sp>
        <p:nvSpPr>
          <p:cNvPr id="9" name="TextBox 8">
            <a:extLst>
              <a:ext uri="{FF2B5EF4-FFF2-40B4-BE49-F238E27FC236}">
                <a16:creationId xmlns:a16="http://schemas.microsoft.com/office/drawing/2014/main" id="{FAF084D2-17A2-4F94-B097-B44DB2ACE5EB}"/>
              </a:ext>
            </a:extLst>
          </p:cNvPr>
          <p:cNvSpPr txBox="1"/>
          <p:nvPr/>
        </p:nvSpPr>
        <p:spPr>
          <a:xfrm>
            <a:off x="457200" y="3933056"/>
            <a:ext cx="2376264" cy="369332"/>
          </a:xfrm>
          <a:prstGeom prst="rect">
            <a:avLst/>
          </a:prstGeom>
          <a:noFill/>
          <a:ln>
            <a:solidFill>
              <a:srgbClr val="FFFF00"/>
            </a:solidFill>
          </a:ln>
        </p:spPr>
        <p:txBody>
          <a:bodyPr wrap="square" rtlCol="0">
            <a:spAutoFit/>
          </a:bodyPr>
          <a:lstStyle/>
          <a:p>
            <a:r>
              <a:rPr lang="en-GB" b="1" dirty="0">
                <a:solidFill>
                  <a:srgbClr val="FFFF00"/>
                </a:solidFill>
              </a:rPr>
              <a:t>Duration: </a:t>
            </a:r>
            <a:r>
              <a:rPr lang="en-GB" dirty="0">
                <a:solidFill>
                  <a:srgbClr val="FFFFFF"/>
                </a:solidFill>
              </a:rPr>
              <a:t>8-12hrs</a:t>
            </a:r>
          </a:p>
        </p:txBody>
      </p:sp>
      <p:sp>
        <p:nvSpPr>
          <p:cNvPr id="10" name="TextBox 9">
            <a:extLst>
              <a:ext uri="{FF2B5EF4-FFF2-40B4-BE49-F238E27FC236}">
                <a16:creationId xmlns:a16="http://schemas.microsoft.com/office/drawing/2014/main" id="{92E5C469-36A6-4257-A2E7-9AB3F9D8FD24}"/>
              </a:ext>
            </a:extLst>
          </p:cNvPr>
          <p:cNvSpPr txBox="1"/>
          <p:nvPr/>
        </p:nvSpPr>
        <p:spPr>
          <a:xfrm>
            <a:off x="457200" y="4725144"/>
            <a:ext cx="2376264" cy="1477328"/>
          </a:xfrm>
          <a:prstGeom prst="rect">
            <a:avLst/>
          </a:prstGeom>
          <a:noFill/>
          <a:ln>
            <a:solidFill>
              <a:srgbClr val="FFFF00"/>
            </a:solidFill>
          </a:ln>
        </p:spPr>
        <p:txBody>
          <a:bodyPr wrap="square" rtlCol="0">
            <a:spAutoFit/>
          </a:bodyPr>
          <a:lstStyle/>
          <a:p>
            <a:r>
              <a:rPr lang="en-GB" b="1" dirty="0">
                <a:solidFill>
                  <a:srgbClr val="FFFF00"/>
                </a:solidFill>
              </a:rPr>
              <a:t>Effects: </a:t>
            </a:r>
          </a:p>
          <a:p>
            <a:r>
              <a:rPr lang="en-GB" b="1" dirty="0">
                <a:solidFill>
                  <a:srgbClr val="FFFF00"/>
                </a:solidFill>
              </a:rPr>
              <a:t>+</a:t>
            </a:r>
            <a:r>
              <a:rPr lang="en-GB" b="1" dirty="0" err="1">
                <a:solidFill>
                  <a:srgbClr val="FFFF00"/>
                </a:solidFill>
              </a:rPr>
              <a:t>ve</a:t>
            </a:r>
            <a:r>
              <a:rPr lang="en-GB" b="1" dirty="0">
                <a:solidFill>
                  <a:srgbClr val="FFFF00"/>
                </a:solidFill>
              </a:rPr>
              <a:t>: </a:t>
            </a:r>
            <a:r>
              <a:rPr lang="en-GB" dirty="0">
                <a:solidFill>
                  <a:srgbClr val="FFFFFF"/>
                </a:solidFill>
              </a:rPr>
              <a:t>hallucinatory, altered thinking</a:t>
            </a:r>
          </a:p>
          <a:p>
            <a:r>
              <a:rPr lang="en-GB" b="1" dirty="0">
                <a:solidFill>
                  <a:srgbClr val="FFFF00"/>
                </a:solidFill>
              </a:rPr>
              <a:t>-</a:t>
            </a:r>
            <a:r>
              <a:rPr lang="en-GB" b="1" dirty="0" err="1">
                <a:solidFill>
                  <a:srgbClr val="FFFF00"/>
                </a:solidFill>
              </a:rPr>
              <a:t>ve</a:t>
            </a:r>
            <a:r>
              <a:rPr lang="en-GB" b="1" dirty="0">
                <a:solidFill>
                  <a:srgbClr val="FFFF00"/>
                </a:solidFill>
              </a:rPr>
              <a:t>: </a:t>
            </a:r>
            <a:r>
              <a:rPr lang="en-GB" dirty="0">
                <a:solidFill>
                  <a:srgbClr val="FFFFFF"/>
                </a:solidFill>
              </a:rPr>
              <a:t>panic, scary visions or thoughts</a:t>
            </a:r>
          </a:p>
        </p:txBody>
      </p:sp>
      <p:sp>
        <p:nvSpPr>
          <p:cNvPr id="11" name="TextBox 10">
            <a:extLst>
              <a:ext uri="{FF2B5EF4-FFF2-40B4-BE49-F238E27FC236}">
                <a16:creationId xmlns:a16="http://schemas.microsoft.com/office/drawing/2014/main" id="{9D2CA937-EDEF-4D74-B8C0-3BB6C3742BCE}"/>
              </a:ext>
            </a:extLst>
          </p:cNvPr>
          <p:cNvSpPr txBox="1"/>
          <p:nvPr/>
        </p:nvSpPr>
        <p:spPr>
          <a:xfrm>
            <a:off x="3060546" y="5879306"/>
            <a:ext cx="3672408" cy="646331"/>
          </a:xfrm>
          <a:prstGeom prst="rect">
            <a:avLst/>
          </a:prstGeom>
          <a:noFill/>
          <a:ln>
            <a:solidFill>
              <a:srgbClr val="FFFF00"/>
            </a:solidFill>
          </a:ln>
        </p:spPr>
        <p:txBody>
          <a:bodyPr wrap="square" rtlCol="0">
            <a:spAutoFit/>
          </a:bodyPr>
          <a:lstStyle/>
          <a:p>
            <a:r>
              <a:rPr lang="en-GB" b="1" dirty="0">
                <a:solidFill>
                  <a:srgbClr val="FFFF00"/>
                </a:solidFill>
              </a:rPr>
              <a:t>Risks: </a:t>
            </a:r>
            <a:r>
              <a:rPr lang="en-GB" dirty="0">
                <a:solidFill>
                  <a:srgbClr val="FFFFFF"/>
                </a:solidFill>
              </a:rPr>
              <a:t>mental health problems, accidents when intoxicated </a:t>
            </a:r>
          </a:p>
        </p:txBody>
      </p:sp>
      <p:sp>
        <p:nvSpPr>
          <p:cNvPr id="12" name="TextBox 11">
            <a:extLst>
              <a:ext uri="{FF2B5EF4-FFF2-40B4-BE49-F238E27FC236}">
                <a16:creationId xmlns:a16="http://schemas.microsoft.com/office/drawing/2014/main" id="{9BB7F8E2-2C41-4355-8279-C2B935AE4524}"/>
              </a:ext>
            </a:extLst>
          </p:cNvPr>
          <p:cNvSpPr txBox="1"/>
          <p:nvPr/>
        </p:nvSpPr>
        <p:spPr>
          <a:xfrm>
            <a:off x="6948265" y="1239763"/>
            <a:ext cx="1839488" cy="646331"/>
          </a:xfrm>
          <a:prstGeom prst="rect">
            <a:avLst/>
          </a:prstGeom>
          <a:noFill/>
          <a:ln>
            <a:solidFill>
              <a:srgbClr val="FFFF00"/>
            </a:solidFill>
          </a:ln>
        </p:spPr>
        <p:txBody>
          <a:bodyPr wrap="square" rtlCol="0">
            <a:spAutoFit/>
          </a:bodyPr>
          <a:lstStyle/>
          <a:p>
            <a:r>
              <a:rPr lang="en-GB" b="1" dirty="0">
                <a:solidFill>
                  <a:srgbClr val="FFFF00"/>
                </a:solidFill>
              </a:rPr>
              <a:t>Law: </a:t>
            </a:r>
            <a:r>
              <a:rPr lang="en-GB" dirty="0">
                <a:solidFill>
                  <a:srgbClr val="FFFFFF"/>
                </a:solidFill>
              </a:rPr>
              <a:t>Class A, schedule 1</a:t>
            </a:r>
          </a:p>
        </p:txBody>
      </p:sp>
      <p:sp>
        <p:nvSpPr>
          <p:cNvPr id="13" name="TextBox 12">
            <a:extLst>
              <a:ext uri="{FF2B5EF4-FFF2-40B4-BE49-F238E27FC236}">
                <a16:creationId xmlns:a16="http://schemas.microsoft.com/office/drawing/2014/main" id="{24335F13-A930-4ED6-9DDF-66879E28BC52}"/>
              </a:ext>
            </a:extLst>
          </p:cNvPr>
          <p:cNvSpPr txBox="1"/>
          <p:nvPr/>
        </p:nvSpPr>
        <p:spPr>
          <a:xfrm>
            <a:off x="6948264" y="2347759"/>
            <a:ext cx="1882552" cy="646331"/>
          </a:xfrm>
          <a:prstGeom prst="rect">
            <a:avLst/>
          </a:prstGeom>
          <a:noFill/>
          <a:ln>
            <a:solidFill>
              <a:srgbClr val="FFFF00"/>
            </a:solidFill>
          </a:ln>
        </p:spPr>
        <p:txBody>
          <a:bodyPr wrap="square" rtlCol="0">
            <a:spAutoFit/>
          </a:bodyPr>
          <a:lstStyle/>
          <a:p>
            <a:r>
              <a:rPr lang="en-GB" b="1" dirty="0">
                <a:solidFill>
                  <a:srgbClr val="FFFF00"/>
                </a:solidFill>
              </a:rPr>
              <a:t>Cost: </a:t>
            </a:r>
            <a:r>
              <a:rPr lang="en-GB" dirty="0">
                <a:solidFill>
                  <a:srgbClr val="FFFFFF"/>
                </a:solidFill>
              </a:rPr>
              <a:t>£5 for small microdot </a:t>
            </a:r>
          </a:p>
        </p:txBody>
      </p:sp>
      <p:sp>
        <p:nvSpPr>
          <p:cNvPr id="14" name="TextBox 13">
            <a:extLst>
              <a:ext uri="{FF2B5EF4-FFF2-40B4-BE49-F238E27FC236}">
                <a16:creationId xmlns:a16="http://schemas.microsoft.com/office/drawing/2014/main" id="{DFB07975-0F2C-4C8E-BADB-65BF0DC13AC6}"/>
              </a:ext>
            </a:extLst>
          </p:cNvPr>
          <p:cNvSpPr txBox="1"/>
          <p:nvPr/>
        </p:nvSpPr>
        <p:spPr>
          <a:xfrm>
            <a:off x="6948264" y="3455755"/>
            <a:ext cx="1882552" cy="646331"/>
          </a:xfrm>
          <a:prstGeom prst="rect">
            <a:avLst/>
          </a:prstGeom>
          <a:noFill/>
          <a:ln>
            <a:solidFill>
              <a:srgbClr val="FFFF00"/>
            </a:solidFill>
          </a:ln>
        </p:spPr>
        <p:txBody>
          <a:bodyPr wrap="square" rtlCol="0">
            <a:spAutoFit/>
          </a:bodyPr>
          <a:lstStyle/>
          <a:p>
            <a:r>
              <a:rPr lang="en-GB" b="1" dirty="0"/>
              <a:t>Source: </a:t>
            </a:r>
            <a:r>
              <a:rPr lang="en-GB" dirty="0">
                <a:solidFill>
                  <a:srgbClr val="FFFFFF"/>
                </a:solidFill>
              </a:rPr>
              <a:t>made in Europe, UK</a:t>
            </a:r>
          </a:p>
        </p:txBody>
      </p:sp>
      <p:sp>
        <p:nvSpPr>
          <p:cNvPr id="15" name="TextBox 14">
            <a:extLst>
              <a:ext uri="{FF2B5EF4-FFF2-40B4-BE49-F238E27FC236}">
                <a16:creationId xmlns:a16="http://schemas.microsoft.com/office/drawing/2014/main" id="{2AA375EF-3D03-4389-A007-A29B4F92343C}"/>
              </a:ext>
            </a:extLst>
          </p:cNvPr>
          <p:cNvSpPr txBox="1"/>
          <p:nvPr/>
        </p:nvSpPr>
        <p:spPr>
          <a:xfrm>
            <a:off x="6948264" y="4563751"/>
            <a:ext cx="1882552" cy="1200329"/>
          </a:xfrm>
          <a:prstGeom prst="rect">
            <a:avLst/>
          </a:prstGeom>
          <a:noFill/>
          <a:ln>
            <a:solidFill>
              <a:srgbClr val="FFFF00"/>
            </a:solidFill>
          </a:ln>
        </p:spPr>
        <p:txBody>
          <a:bodyPr wrap="square" rtlCol="0">
            <a:spAutoFit/>
          </a:bodyPr>
          <a:lstStyle/>
          <a:p>
            <a:r>
              <a:rPr lang="en-GB" b="1" dirty="0">
                <a:solidFill>
                  <a:srgbClr val="FFFF00"/>
                </a:solidFill>
              </a:rPr>
              <a:t>Indicators: </a:t>
            </a:r>
            <a:r>
              <a:rPr lang="en-GB" dirty="0">
                <a:solidFill>
                  <a:srgbClr val="FFFFFF"/>
                </a:solidFill>
              </a:rPr>
              <a:t>dilated pupils, delusional behaviour, altered thinking</a:t>
            </a:r>
          </a:p>
        </p:txBody>
      </p:sp>
      <p:cxnSp>
        <p:nvCxnSpPr>
          <p:cNvPr id="17" name="Straight Connector 16">
            <a:extLst>
              <a:ext uri="{FF2B5EF4-FFF2-40B4-BE49-F238E27FC236}">
                <a16:creationId xmlns:a16="http://schemas.microsoft.com/office/drawing/2014/main" id="{0E115D6C-63C9-463F-BB9B-CD3E7982795A}"/>
              </a:ext>
            </a:extLst>
          </p:cNvPr>
          <p:cNvCxnSpPr/>
          <p:nvPr/>
        </p:nvCxnSpPr>
        <p:spPr>
          <a:xfrm>
            <a:off x="2473424" y="1988840"/>
            <a:ext cx="1479450" cy="17965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FE23E97-5CDB-4B82-ADDB-764220AA6580}"/>
              </a:ext>
            </a:extLst>
          </p:cNvPr>
          <p:cNvCxnSpPr>
            <a:stCxn id="8" idx="3"/>
          </p:cNvCxnSpPr>
          <p:nvPr/>
        </p:nvCxnSpPr>
        <p:spPr>
          <a:xfrm>
            <a:off x="2833464" y="3048635"/>
            <a:ext cx="1119410"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CDB11A48-B089-4638-84DC-6DAF2F332A21}"/>
              </a:ext>
            </a:extLst>
          </p:cNvPr>
          <p:cNvCxnSpPr>
            <a:stCxn id="9" idx="3"/>
          </p:cNvCxnSpPr>
          <p:nvPr/>
        </p:nvCxnSpPr>
        <p:spPr>
          <a:xfrm>
            <a:off x="2833464" y="4117722"/>
            <a:ext cx="1119410"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196E58A-2200-4D7A-9025-38701DEAAF30}"/>
              </a:ext>
            </a:extLst>
          </p:cNvPr>
          <p:cNvCxnSpPr/>
          <p:nvPr/>
        </p:nvCxnSpPr>
        <p:spPr>
          <a:xfrm>
            <a:off x="2833464" y="5163915"/>
            <a:ext cx="1119410" cy="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7DCC6DBC-AA34-459B-81FB-6D34E4AF0493}"/>
              </a:ext>
            </a:extLst>
          </p:cNvPr>
          <p:cNvCxnSpPr>
            <a:endCxn id="5" idx="2"/>
          </p:cNvCxnSpPr>
          <p:nvPr/>
        </p:nvCxnSpPr>
        <p:spPr>
          <a:xfrm flipV="1">
            <a:off x="4622476" y="5553186"/>
            <a:ext cx="1" cy="32612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DA451E99-6009-4559-84E8-0C37E31622F0}"/>
              </a:ext>
            </a:extLst>
          </p:cNvPr>
          <p:cNvCxnSpPr>
            <a:stCxn id="15" idx="1"/>
          </p:cNvCxnSpPr>
          <p:nvPr/>
        </p:nvCxnSpPr>
        <p:spPr>
          <a:xfrm flipH="1" flipV="1">
            <a:off x="5292079" y="4941168"/>
            <a:ext cx="1656185" cy="222748"/>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7542C45-49C9-46A2-BF88-DCBC89D3F44B}"/>
              </a:ext>
            </a:extLst>
          </p:cNvPr>
          <p:cNvCxnSpPr>
            <a:stCxn id="14" idx="1"/>
            <a:endCxn id="5" idx="3"/>
          </p:cNvCxnSpPr>
          <p:nvPr/>
        </p:nvCxnSpPr>
        <p:spPr>
          <a:xfrm flipH="1" flipV="1">
            <a:off x="5292079" y="3771013"/>
            <a:ext cx="1656185" cy="7908"/>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F836C657-7AE5-45BE-BC01-42F4FC3ECF33}"/>
              </a:ext>
            </a:extLst>
          </p:cNvPr>
          <p:cNvCxnSpPr>
            <a:stCxn id="13" idx="1"/>
          </p:cNvCxnSpPr>
          <p:nvPr/>
        </p:nvCxnSpPr>
        <p:spPr>
          <a:xfrm flipH="1" flipV="1">
            <a:off x="5292079" y="2666970"/>
            <a:ext cx="1656185" cy="3955"/>
          </a:xfrm>
          <a:prstGeom prst="line">
            <a:avLst/>
          </a:prstGeom>
        </p:spPr>
        <p:style>
          <a:lnRef idx="1">
            <a:schemeClr val="dk1"/>
          </a:lnRef>
          <a:fillRef idx="0">
            <a:schemeClr val="dk1"/>
          </a:fillRef>
          <a:effectRef idx="0">
            <a:schemeClr val="dk1"/>
          </a:effectRef>
          <a:fontRef idx="minor">
            <a:schemeClr val="tx1"/>
          </a:fontRef>
        </p:style>
      </p:cxnSp>
      <p:cxnSp>
        <p:nvCxnSpPr>
          <p:cNvPr id="23553" name="Straight Connector 23552">
            <a:extLst>
              <a:ext uri="{FF2B5EF4-FFF2-40B4-BE49-F238E27FC236}">
                <a16:creationId xmlns:a16="http://schemas.microsoft.com/office/drawing/2014/main" id="{D0B5D0D5-F474-40CC-9FDE-33E3A2090B79}"/>
              </a:ext>
            </a:extLst>
          </p:cNvPr>
          <p:cNvCxnSpPr>
            <a:cxnSpLocks/>
          </p:cNvCxnSpPr>
          <p:nvPr/>
        </p:nvCxnSpPr>
        <p:spPr>
          <a:xfrm flipH="1">
            <a:off x="5292080" y="1886094"/>
            <a:ext cx="1656184" cy="296628"/>
          </a:xfrm>
          <a:prstGeom prst="line">
            <a:avLst/>
          </a:prstGeom>
        </p:spPr>
        <p:style>
          <a:lnRef idx="1">
            <a:schemeClr val="dk1"/>
          </a:lnRef>
          <a:fillRef idx="0">
            <a:schemeClr val="dk1"/>
          </a:fillRef>
          <a:effectRef idx="0">
            <a:schemeClr val="dk1"/>
          </a:effectRef>
          <a:fontRef idx="minor">
            <a:schemeClr val="tx1"/>
          </a:fontRef>
        </p:style>
      </p:cxnSp>
      <p:cxnSp>
        <p:nvCxnSpPr>
          <p:cNvPr id="23559" name="Straight Connector 23558">
            <a:extLst>
              <a:ext uri="{FF2B5EF4-FFF2-40B4-BE49-F238E27FC236}">
                <a16:creationId xmlns:a16="http://schemas.microsoft.com/office/drawing/2014/main" id="{D448F418-FC27-4E1E-AFBD-B2861CB1D97A}"/>
              </a:ext>
            </a:extLst>
          </p:cNvPr>
          <p:cNvCxnSpPr>
            <a:cxnSpLocks/>
            <a:stCxn id="6" idx="2"/>
            <a:endCxn id="5" idx="0"/>
          </p:cNvCxnSpPr>
          <p:nvPr/>
        </p:nvCxnSpPr>
        <p:spPr>
          <a:xfrm flipH="1">
            <a:off x="4622477" y="1701428"/>
            <a:ext cx="3529" cy="287412"/>
          </a:xfrm>
          <a:prstGeom prst="line">
            <a:avLst/>
          </a:prstGeom>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9287280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2624364D-EB38-4A26-ABC9-C73D37BA2E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5820" y="476672"/>
            <a:ext cx="8198628" cy="60486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7906532-7CF8-4A5D-A3E5-1BA194D1A72E}"/>
              </a:ext>
            </a:extLst>
          </p:cNvPr>
          <p:cNvPicPr>
            <a:picLocks noChangeAspect="1"/>
          </p:cNvPicPr>
          <p:nvPr/>
        </p:nvPicPr>
        <p:blipFill>
          <a:blip r:embed="rId3"/>
          <a:stretch>
            <a:fillRect/>
          </a:stretch>
        </p:blipFill>
        <p:spPr>
          <a:xfrm>
            <a:off x="6876256" y="0"/>
            <a:ext cx="2267744" cy="276225"/>
          </a:xfrm>
          <a:prstGeom prst="rect">
            <a:avLst/>
          </a:prstGeom>
        </p:spPr>
      </p:pic>
    </p:spTree>
    <p:extLst>
      <p:ext uri="{BB962C8B-B14F-4D97-AF65-F5344CB8AC3E}">
        <p14:creationId xmlns:p14="http://schemas.microsoft.com/office/powerpoint/2010/main" val="531951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980728"/>
          </a:xfrm>
        </p:spPr>
        <p:txBody>
          <a:bodyPr/>
          <a:lstStyle/>
          <a:p>
            <a:r>
              <a:rPr lang="en-GB" b="1" dirty="0"/>
              <a:t>Ground rules</a:t>
            </a:r>
          </a:p>
        </p:txBody>
      </p:sp>
      <p:sp>
        <p:nvSpPr>
          <p:cNvPr id="3" name="Content Placeholder 2"/>
          <p:cNvSpPr>
            <a:spLocks noGrp="1"/>
          </p:cNvSpPr>
          <p:nvPr>
            <p:ph idx="1"/>
          </p:nvPr>
        </p:nvSpPr>
        <p:spPr>
          <a:xfrm>
            <a:off x="457200" y="1268760"/>
            <a:ext cx="8229600" cy="5314602"/>
          </a:xfrm>
        </p:spPr>
        <p:txBody>
          <a:bodyPr>
            <a:normAutofit fontScale="92500" lnSpcReduction="10000"/>
          </a:bodyPr>
          <a:lstStyle/>
          <a:p>
            <a:r>
              <a:rPr lang="en-GB" dirty="0"/>
              <a:t>Confidentiality </a:t>
            </a:r>
          </a:p>
          <a:p>
            <a:pPr marL="0" indent="0">
              <a:buNone/>
            </a:pPr>
            <a:endParaRPr lang="en-GB" dirty="0"/>
          </a:p>
          <a:p>
            <a:r>
              <a:rPr lang="en-GB" dirty="0"/>
              <a:t>Take responsibility for your own </a:t>
            </a:r>
            <a:r>
              <a:rPr lang="en-GB" dirty="0">
                <a:solidFill>
                  <a:srgbClr val="FFFF00"/>
                </a:solidFill>
              </a:rPr>
              <a:t>learning</a:t>
            </a:r>
          </a:p>
          <a:p>
            <a:pPr marL="0" indent="0">
              <a:buNone/>
            </a:pPr>
            <a:endParaRPr lang="en-GB" dirty="0">
              <a:solidFill>
                <a:srgbClr val="FF438B"/>
              </a:solidFill>
            </a:endParaRPr>
          </a:p>
          <a:p>
            <a:r>
              <a:rPr lang="en-GB" dirty="0">
                <a:solidFill>
                  <a:srgbClr val="FF438B"/>
                </a:solidFill>
              </a:rPr>
              <a:t>Don’t go away with questions unanswered – or contact us afterwards</a:t>
            </a:r>
          </a:p>
          <a:p>
            <a:pPr marL="0" indent="0">
              <a:buNone/>
            </a:pPr>
            <a:endParaRPr lang="en-GB" dirty="0">
              <a:solidFill>
                <a:srgbClr val="FFFF00"/>
              </a:solidFill>
            </a:endParaRPr>
          </a:p>
          <a:p>
            <a:r>
              <a:rPr lang="en-GB" dirty="0">
                <a:solidFill>
                  <a:srgbClr val="FFFF00"/>
                </a:solidFill>
              </a:rPr>
              <a:t>No such thing as a stupid question</a:t>
            </a:r>
          </a:p>
          <a:p>
            <a:pPr marL="0" indent="0">
              <a:buNone/>
            </a:pPr>
            <a:endParaRPr lang="en-GB" dirty="0">
              <a:solidFill>
                <a:srgbClr val="00FF00"/>
              </a:solidFill>
            </a:endParaRPr>
          </a:p>
          <a:p>
            <a:r>
              <a:rPr lang="en-GB" dirty="0">
                <a:solidFill>
                  <a:srgbClr val="00FF00"/>
                </a:solidFill>
              </a:rPr>
              <a:t>Strive to be aware of your own reactions</a:t>
            </a:r>
            <a:endParaRPr lang="en-GB" dirty="0"/>
          </a:p>
        </p:txBody>
      </p:sp>
      <p:pic>
        <p:nvPicPr>
          <p:cNvPr id="4" name="Picture 3">
            <a:extLst>
              <a:ext uri="{FF2B5EF4-FFF2-40B4-BE49-F238E27FC236}">
                <a16:creationId xmlns:a16="http://schemas.microsoft.com/office/drawing/2014/main" id="{B3E152FB-A0A3-4E1B-87BC-A2D9A9180674}"/>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7763763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16"/>
            <a:ext cx="8229600" cy="922114"/>
          </a:xfrm>
        </p:spPr>
        <p:txBody>
          <a:bodyPr>
            <a:normAutofit fontScale="90000"/>
          </a:bodyPr>
          <a:lstStyle/>
          <a:p>
            <a:br>
              <a:rPr lang="en-GB" dirty="0"/>
            </a:br>
            <a:r>
              <a:rPr lang="en-GB" dirty="0"/>
              <a:t>Magic Mushrooms -</a:t>
            </a:r>
            <a:r>
              <a:rPr lang="en-GB" b="0" i="0" dirty="0">
                <a:solidFill>
                  <a:srgbClr val="FFFF00"/>
                </a:solidFill>
                <a:effectLst/>
                <a:latin typeface="Inter"/>
              </a:rPr>
              <a:t>Psilocybin</a:t>
            </a:r>
            <a:br>
              <a:rPr lang="en-GB" b="0" i="0" dirty="0">
                <a:solidFill>
                  <a:srgbClr val="FFFF00"/>
                </a:solidFill>
                <a:effectLst/>
                <a:latin typeface="Inter"/>
              </a:rPr>
            </a:br>
            <a:endParaRPr lang="en-GB" dirty="0">
              <a:solidFill>
                <a:srgbClr val="FFFF00"/>
              </a:solidFill>
            </a:endParaRPr>
          </a:p>
        </p:txBody>
      </p:sp>
      <p:pic>
        <p:nvPicPr>
          <p:cNvPr id="5" name="Picture 4" descr="A picture containing grass, fungus, outdoor, plant&#10;&#10;Description automatically generated">
            <a:extLst>
              <a:ext uri="{FF2B5EF4-FFF2-40B4-BE49-F238E27FC236}">
                <a16:creationId xmlns:a16="http://schemas.microsoft.com/office/drawing/2014/main" id="{21B66F5E-7FEE-4FA1-859F-A7EABB575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4760" y="1980084"/>
            <a:ext cx="1514475" cy="2667000"/>
          </a:xfrm>
          <a:prstGeom prst="rect">
            <a:avLst/>
          </a:prstGeom>
        </p:spPr>
      </p:pic>
      <p:sp>
        <p:nvSpPr>
          <p:cNvPr id="6" name="TextBox 5">
            <a:extLst>
              <a:ext uri="{FF2B5EF4-FFF2-40B4-BE49-F238E27FC236}">
                <a16:creationId xmlns:a16="http://schemas.microsoft.com/office/drawing/2014/main" id="{0A7BD8DC-75D4-4465-AC32-FD59DE7A8A9D}"/>
              </a:ext>
            </a:extLst>
          </p:cNvPr>
          <p:cNvSpPr txBox="1"/>
          <p:nvPr/>
        </p:nvSpPr>
        <p:spPr>
          <a:xfrm>
            <a:off x="2951819" y="981630"/>
            <a:ext cx="3240360" cy="646331"/>
          </a:xfrm>
          <a:prstGeom prst="rect">
            <a:avLst/>
          </a:prstGeom>
          <a:noFill/>
          <a:ln>
            <a:solidFill>
              <a:srgbClr val="FFFF00"/>
            </a:solidFill>
          </a:ln>
        </p:spPr>
        <p:txBody>
          <a:bodyPr wrap="square" rtlCol="0">
            <a:spAutoFit/>
          </a:bodyPr>
          <a:lstStyle/>
          <a:p>
            <a:r>
              <a:rPr lang="en-GB" b="1" dirty="0">
                <a:solidFill>
                  <a:srgbClr val="FFFF00"/>
                </a:solidFill>
              </a:rPr>
              <a:t>AKA: </a:t>
            </a:r>
            <a:r>
              <a:rPr lang="en-GB" dirty="0">
                <a:solidFill>
                  <a:srgbClr val="FFFFFF"/>
                </a:solidFill>
              </a:rPr>
              <a:t>shrooms, </a:t>
            </a:r>
            <a:r>
              <a:rPr lang="en-GB" dirty="0" err="1">
                <a:solidFill>
                  <a:srgbClr val="FFFFFF"/>
                </a:solidFill>
              </a:rPr>
              <a:t>mushies</a:t>
            </a:r>
            <a:r>
              <a:rPr lang="en-GB" dirty="0">
                <a:solidFill>
                  <a:srgbClr val="FFFFFF"/>
                </a:solidFill>
              </a:rPr>
              <a:t>, cubies, liberty caps</a:t>
            </a:r>
          </a:p>
        </p:txBody>
      </p:sp>
      <p:sp>
        <p:nvSpPr>
          <p:cNvPr id="7" name="TextBox 6">
            <a:extLst>
              <a:ext uri="{FF2B5EF4-FFF2-40B4-BE49-F238E27FC236}">
                <a16:creationId xmlns:a16="http://schemas.microsoft.com/office/drawing/2014/main" id="{A94A0EC4-3929-4B78-8A97-BA873A894275}"/>
              </a:ext>
            </a:extLst>
          </p:cNvPr>
          <p:cNvSpPr txBox="1"/>
          <p:nvPr/>
        </p:nvSpPr>
        <p:spPr>
          <a:xfrm>
            <a:off x="457198" y="1148684"/>
            <a:ext cx="2196243" cy="1200329"/>
          </a:xfrm>
          <a:prstGeom prst="rect">
            <a:avLst/>
          </a:prstGeom>
          <a:noFill/>
          <a:ln>
            <a:solidFill>
              <a:srgbClr val="FFFF00"/>
            </a:solidFill>
          </a:ln>
        </p:spPr>
        <p:txBody>
          <a:bodyPr wrap="square" rtlCol="0">
            <a:spAutoFit/>
          </a:bodyPr>
          <a:lstStyle/>
          <a:p>
            <a:r>
              <a:rPr lang="en-GB" b="1" dirty="0">
                <a:solidFill>
                  <a:srgbClr val="FFFF00"/>
                </a:solidFill>
              </a:rPr>
              <a:t>Method of use: </a:t>
            </a:r>
            <a:r>
              <a:rPr lang="en-GB" dirty="0">
                <a:solidFill>
                  <a:srgbClr val="FFFFFF"/>
                </a:solidFill>
              </a:rPr>
              <a:t>swallowed – raw, cooked in food, brewed in drink</a:t>
            </a:r>
          </a:p>
        </p:txBody>
      </p:sp>
      <p:sp>
        <p:nvSpPr>
          <p:cNvPr id="10" name="TextBox 9">
            <a:extLst>
              <a:ext uri="{FF2B5EF4-FFF2-40B4-BE49-F238E27FC236}">
                <a16:creationId xmlns:a16="http://schemas.microsoft.com/office/drawing/2014/main" id="{17022EB7-D98D-494A-A888-04CB54E2F055}"/>
              </a:ext>
            </a:extLst>
          </p:cNvPr>
          <p:cNvSpPr txBox="1"/>
          <p:nvPr/>
        </p:nvSpPr>
        <p:spPr>
          <a:xfrm>
            <a:off x="457198" y="2735957"/>
            <a:ext cx="2592288" cy="923330"/>
          </a:xfrm>
          <a:prstGeom prst="rect">
            <a:avLst/>
          </a:prstGeom>
          <a:noFill/>
          <a:ln>
            <a:solidFill>
              <a:srgbClr val="FFFF00"/>
            </a:solidFill>
          </a:ln>
        </p:spPr>
        <p:txBody>
          <a:bodyPr wrap="square" rtlCol="0">
            <a:spAutoFit/>
          </a:bodyPr>
          <a:lstStyle/>
          <a:p>
            <a:r>
              <a:rPr lang="en-GB" dirty="0">
                <a:solidFill>
                  <a:srgbClr val="FFFF00"/>
                </a:solidFill>
              </a:rPr>
              <a:t>Popularity: </a:t>
            </a:r>
            <a:r>
              <a:rPr lang="en-GB" dirty="0">
                <a:solidFill>
                  <a:srgbClr val="FFFFFF"/>
                </a:solidFill>
              </a:rPr>
              <a:t>4.5% of 16-24 year olds April 2019 to March 2020</a:t>
            </a:r>
            <a:endParaRPr lang="en-GB" dirty="0">
              <a:solidFill>
                <a:srgbClr val="FFFF00"/>
              </a:solidFill>
            </a:endParaRPr>
          </a:p>
        </p:txBody>
      </p:sp>
      <p:sp>
        <p:nvSpPr>
          <p:cNvPr id="11" name="TextBox 10">
            <a:extLst>
              <a:ext uri="{FF2B5EF4-FFF2-40B4-BE49-F238E27FC236}">
                <a16:creationId xmlns:a16="http://schemas.microsoft.com/office/drawing/2014/main" id="{20121BEC-47D5-482D-82A9-453703874F72}"/>
              </a:ext>
            </a:extLst>
          </p:cNvPr>
          <p:cNvSpPr txBox="1"/>
          <p:nvPr/>
        </p:nvSpPr>
        <p:spPr>
          <a:xfrm>
            <a:off x="457198" y="4050135"/>
            <a:ext cx="2592287" cy="369332"/>
          </a:xfrm>
          <a:prstGeom prst="rect">
            <a:avLst/>
          </a:prstGeom>
          <a:noFill/>
          <a:ln>
            <a:solidFill>
              <a:srgbClr val="FFFF00"/>
            </a:solidFill>
          </a:ln>
        </p:spPr>
        <p:txBody>
          <a:bodyPr wrap="square" rtlCol="0">
            <a:spAutoFit/>
          </a:bodyPr>
          <a:lstStyle/>
          <a:p>
            <a:r>
              <a:rPr lang="en-GB" b="1" dirty="0">
                <a:solidFill>
                  <a:srgbClr val="FFFF00"/>
                </a:solidFill>
              </a:rPr>
              <a:t>Duration: </a:t>
            </a:r>
            <a:r>
              <a:rPr lang="en-GB" dirty="0">
                <a:solidFill>
                  <a:srgbClr val="FFFFFF"/>
                </a:solidFill>
              </a:rPr>
              <a:t>4-6hrs</a:t>
            </a:r>
          </a:p>
        </p:txBody>
      </p:sp>
      <p:sp>
        <p:nvSpPr>
          <p:cNvPr id="12" name="TextBox 11">
            <a:extLst>
              <a:ext uri="{FF2B5EF4-FFF2-40B4-BE49-F238E27FC236}">
                <a16:creationId xmlns:a16="http://schemas.microsoft.com/office/drawing/2014/main" id="{734D5D21-1A95-4DEA-848F-19E833BD1A83}"/>
              </a:ext>
            </a:extLst>
          </p:cNvPr>
          <p:cNvSpPr txBox="1"/>
          <p:nvPr/>
        </p:nvSpPr>
        <p:spPr>
          <a:xfrm>
            <a:off x="457198" y="4810315"/>
            <a:ext cx="2592287" cy="1477328"/>
          </a:xfrm>
          <a:prstGeom prst="rect">
            <a:avLst/>
          </a:prstGeom>
          <a:noFill/>
          <a:ln>
            <a:solidFill>
              <a:srgbClr val="FFFF00"/>
            </a:solidFill>
          </a:ln>
        </p:spPr>
        <p:txBody>
          <a:bodyPr wrap="square" rtlCol="0">
            <a:spAutoFit/>
          </a:bodyPr>
          <a:lstStyle/>
          <a:p>
            <a:r>
              <a:rPr lang="en-GB" b="1" dirty="0">
                <a:solidFill>
                  <a:srgbClr val="FFFF00"/>
                </a:solidFill>
              </a:rPr>
              <a:t>Effects: </a:t>
            </a:r>
          </a:p>
          <a:p>
            <a:r>
              <a:rPr lang="en-GB" b="1" dirty="0">
                <a:solidFill>
                  <a:srgbClr val="FFFF00"/>
                </a:solidFill>
              </a:rPr>
              <a:t>+</a:t>
            </a:r>
            <a:r>
              <a:rPr lang="en-GB" b="1" dirty="0" err="1">
                <a:solidFill>
                  <a:srgbClr val="FFFF00"/>
                </a:solidFill>
              </a:rPr>
              <a:t>ve</a:t>
            </a:r>
            <a:r>
              <a:rPr lang="en-GB" b="1" dirty="0">
                <a:solidFill>
                  <a:srgbClr val="FFFF00"/>
                </a:solidFill>
              </a:rPr>
              <a:t>: </a:t>
            </a:r>
            <a:r>
              <a:rPr lang="en-GB" dirty="0">
                <a:solidFill>
                  <a:srgbClr val="FFFFFF"/>
                </a:solidFill>
              </a:rPr>
              <a:t>hallucinatory, altered thinking</a:t>
            </a:r>
          </a:p>
          <a:p>
            <a:r>
              <a:rPr lang="en-GB" b="1" dirty="0">
                <a:solidFill>
                  <a:srgbClr val="FFFF00"/>
                </a:solidFill>
              </a:rPr>
              <a:t>-</a:t>
            </a:r>
            <a:r>
              <a:rPr lang="en-GB" b="1" dirty="0" err="1">
                <a:solidFill>
                  <a:srgbClr val="FFFF00"/>
                </a:solidFill>
              </a:rPr>
              <a:t>ve</a:t>
            </a:r>
            <a:r>
              <a:rPr lang="en-GB" b="1" dirty="0">
                <a:solidFill>
                  <a:srgbClr val="FFFF00"/>
                </a:solidFill>
              </a:rPr>
              <a:t>: </a:t>
            </a:r>
            <a:r>
              <a:rPr lang="en-GB" dirty="0">
                <a:solidFill>
                  <a:srgbClr val="FFFFFF"/>
                </a:solidFill>
              </a:rPr>
              <a:t>panic, scary visions or thoughts, nausea</a:t>
            </a:r>
          </a:p>
        </p:txBody>
      </p:sp>
      <p:sp>
        <p:nvSpPr>
          <p:cNvPr id="13" name="TextBox 12">
            <a:extLst>
              <a:ext uri="{FF2B5EF4-FFF2-40B4-BE49-F238E27FC236}">
                <a16:creationId xmlns:a16="http://schemas.microsoft.com/office/drawing/2014/main" id="{E0BAB085-C775-4F25-9422-F4662D2B2949}"/>
              </a:ext>
            </a:extLst>
          </p:cNvPr>
          <p:cNvSpPr txBox="1"/>
          <p:nvPr/>
        </p:nvSpPr>
        <p:spPr>
          <a:xfrm>
            <a:off x="3275855" y="4999207"/>
            <a:ext cx="3240360" cy="1477328"/>
          </a:xfrm>
          <a:prstGeom prst="rect">
            <a:avLst/>
          </a:prstGeom>
          <a:noFill/>
          <a:ln>
            <a:solidFill>
              <a:srgbClr val="FFFF00"/>
            </a:solidFill>
          </a:ln>
        </p:spPr>
        <p:txBody>
          <a:bodyPr wrap="square" rtlCol="0">
            <a:spAutoFit/>
          </a:bodyPr>
          <a:lstStyle/>
          <a:p>
            <a:r>
              <a:rPr lang="en-GB" b="1" dirty="0">
                <a:solidFill>
                  <a:srgbClr val="FFFF00"/>
                </a:solidFill>
              </a:rPr>
              <a:t>Risks: </a:t>
            </a:r>
            <a:r>
              <a:rPr lang="en-GB" dirty="0">
                <a:solidFill>
                  <a:srgbClr val="FFFFFF"/>
                </a:solidFill>
              </a:rPr>
              <a:t>mental health problems, accidents when intoxicated, picking wrong mushrooms, infections from unclean mushrooms</a:t>
            </a:r>
          </a:p>
        </p:txBody>
      </p:sp>
      <p:sp>
        <p:nvSpPr>
          <p:cNvPr id="14" name="TextBox 13">
            <a:extLst>
              <a:ext uri="{FF2B5EF4-FFF2-40B4-BE49-F238E27FC236}">
                <a16:creationId xmlns:a16="http://schemas.microsoft.com/office/drawing/2014/main" id="{C810C04D-1F40-4134-A0FC-A281E73F5C07}"/>
              </a:ext>
            </a:extLst>
          </p:cNvPr>
          <p:cNvSpPr txBox="1"/>
          <p:nvPr/>
        </p:nvSpPr>
        <p:spPr>
          <a:xfrm>
            <a:off x="6636927" y="1379517"/>
            <a:ext cx="2026567" cy="646331"/>
          </a:xfrm>
          <a:prstGeom prst="rect">
            <a:avLst/>
          </a:prstGeom>
          <a:noFill/>
          <a:ln>
            <a:solidFill>
              <a:srgbClr val="FFFF00"/>
            </a:solidFill>
          </a:ln>
        </p:spPr>
        <p:txBody>
          <a:bodyPr wrap="square" rtlCol="0">
            <a:spAutoFit/>
          </a:bodyPr>
          <a:lstStyle/>
          <a:p>
            <a:r>
              <a:rPr lang="en-GB" b="1" dirty="0">
                <a:solidFill>
                  <a:srgbClr val="FFFF00"/>
                </a:solidFill>
              </a:rPr>
              <a:t>Law: </a:t>
            </a:r>
            <a:r>
              <a:rPr lang="en-GB" dirty="0">
                <a:solidFill>
                  <a:srgbClr val="FFFFFF"/>
                </a:solidFill>
              </a:rPr>
              <a:t>Class A, schedule 1</a:t>
            </a:r>
          </a:p>
        </p:txBody>
      </p:sp>
      <p:sp>
        <p:nvSpPr>
          <p:cNvPr id="15" name="TextBox 14">
            <a:extLst>
              <a:ext uri="{FF2B5EF4-FFF2-40B4-BE49-F238E27FC236}">
                <a16:creationId xmlns:a16="http://schemas.microsoft.com/office/drawing/2014/main" id="{EEBA6BA6-A0FD-4E51-A515-7742F8858864}"/>
              </a:ext>
            </a:extLst>
          </p:cNvPr>
          <p:cNvSpPr txBox="1"/>
          <p:nvPr/>
        </p:nvSpPr>
        <p:spPr>
          <a:xfrm>
            <a:off x="6636926" y="2482823"/>
            <a:ext cx="2026568" cy="646331"/>
          </a:xfrm>
          <a:prstGeom prst="rect">
            <a:avLst/>
          </a:prstGeom>
          <a:noFill/>
          <a:ln>
            <a:solidFill>
              <a:srgbClr val="FFFF00"/>
            </a:solidFill>
          </a:ln>
        </p:spPr>
        <p:txBody>
          <a:bodyPr wrap="square" rtlCol="0">
            <a:spAutoFit/>
          </a:bodyPr>
          <a:lstStyle/>
          <a:p>
            <a:r>
              <a:rPr lang="en-GB" b="1" dirty="0"/>
              <a:t>Cost:  </a:t>
            </a:r>
            <a:r>
              <a:rPr lang="en-GB" dirty="0">
                <a:solidFill>
                  <a:srgbClr val="FFFFFF"/>
                </a:solidFill>
              </a:rPr>
              <a:t>free if picked yourself</a:t>
            </a:r>
          </a:p>
        </p:txBody>
      </p:sp>
      <p:sp>
        <p:nvSpPr>
          <p:cNvPr id="16" name="TextBox 15">
            <a:extLst>
              <a:ext uri="{FF2B5EF4-FFF2-40B4-BE49-F238E27FC236}">
                <a16:creationId xmlns:a16="http://schemas.microsoft.com/office/drawing/2014/main" id="{C7A329BC-5773-4F11-8AA0-8BFCBB09E461}"/>
              </a:ext>
            </a:extLst>
          </p:cNvPr>
          <p:cNvSpPr txBox="1"/>
          <p:nvPr/>
        </p:nvSpPr>
        <p:spPr>
          <a:xfrm>
            <a:off x="6660232" y="3538029"/>
            <a:ext cx="2026568" cy="646331"/>
          </a:xfrm>
          <a:prstGeom prst="rect">
            <a:avLst/>
          </a:prstGeom>
          <a:noFill/>
          <a:ln>
            <a:solidFill>
              <a:srgbClr val="FFFF00"/>
            </a:solidFill>
          </a:ln>
        </p:spPr>
        <p:txBody>
          <a:bodyPr wrap="square" rtlCol="0">
            <a:spAutoFit/>
          </a:bodyPr>
          <a:lstStyle/>
          <a:p>
            <a:r>
              <a:rPr lang="en-GB" b="1" dirty="0">
                <a:solidFill>
                  <a:srgbClr val="FFFF00"/>
                </a:solidFill>
              </a:rPr>
              <a:t>Source:</a:t>
            </a:r>
            <a:r>
              <a:rPr lang="en-GB" b="1" dirty="0">
                <a:solidFill>
                  <a:srgbClr val="FFFFFF"/>
                </a:solidFill>
              </a:rPr>
              <a:t> </a:t>
            </a:r>
            <a:r>
              <a:rPr lang="en-GB" dirty="0">
                <a:solidFill>
                  <a:srgbClr val="FFFFFF"/>
                </a:solidFill>
              </a:rPr>
              <a:t>grow in the UK</a:t>
            </a:r>
          </a:p>
        </p:txBody>
      </p:sp>
      <p:sp>
        <p:nvSpPr>
          <p:cNvPr id="17" name="TextBox 16">
            <a:extLst>
              <a:ext uri="{FF2B5EF4-FFF2-40B4-BE49-F238E27FC236}">
                <a16:creationId xmlns:a16="http://schemas.microsoft.com/office/drawing/2014/main" id="{1B287E40-B117-49C6-B000-8C0CB6C8993E}"/>
              </a:ext>
            </a:extLst>
          </p:cNvPr>
          <p:cNvSpPr txBox="1"/>
          <p:nvPr/>
        </p:nvSpPr>
        <p:spPr>
          <a:xfrm>
            <a:off x="6660232" y="4797152"/>
            <a:ext cx="2026568" cy="1200329"/>
          </a:xfrm>
          <a:prstGeom prst="rect">
            <a:avLst/>
          </a:prstGeom>
          <a:noFill/>
          <a:ln>
            <a:solidFill>
              <a:srgbClr val="FFFF00"/>
            </a:solidFill>
          </a:ln>
        </p:spPr>
        <p:txBody>
          <a:bodyPr wrap="square" rtlCol="0">
            <a:spAutoFit/>
          </a:bodyPr>
          <a:lstStyle/>
          <a:p>
            <a:r>
              <a:rPr lang="en-GB" b="1" dirty="0">
                <a:solidFill>
                  <a:srgbClr val="FFFF00"/>
                </a:solidFill>
              </a:rPr>
              <a:t>Indicators: </a:t>
            </a:r>
            <a:r>
              <a:rPr lang="en-GB" dirty="0">
                <a:solidFill>
                  <a:srgbClr val="FFFFFF"/>
                </a:solidFill>
              </a:rPr>
              <a:t>dilated pupils, delusional behaviour, altered thinking </a:t>
            </a:r>
          </a:p>
        </p:txBody>
      </p:sp>
      <p:cxnSp>
        <p:nvCxnSpPr>
          <p:cNvPr id="19" name="Straight Connector 18">
            <a:extLst>
              <a:ext uri="{FF2B5EF4-FFF2-40B4-BE49-F238E27FC236}">
                <a16:creationId xmlns:a16="http://schemas.microsoft.com/office/drawing/2014/main" id="{17CE750E-03C1-4AB6-B426-39EBBA12D6C7}"/>
              </a:ext>
            </a:extLst>
          </p:cNvPr>
          <p:cNvCxnSpPr>
            <a:stCxn id="7" idx="3"/>
          </p:cNvCxnSpPr>
          <p:nvPr/>
        </p:nvCxnSpPr>
        <p:spPr>
          <a:xfrm>
            <a:off x="2653441" y="1748849"/>
            <a:ext cx="1161319" cy="384007"/>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DCA9BCA3-090A-49FE-AD4D-4DA2D8F7A736}"/>
              </a:ext>
            </a:extLst>
          </p:cNvPr>
          <p:cNvCxnSpPr>
            <a:stCxn id="10" idx="3"/>
          </p:cNvCxnSpPr>
          <p:nvPr/>
        </p:nvCxnSpPr>
        <p:spPr>
          <a:xfrm flipV="1">
            <a:off x="3049486" y="3167753"/>
            <a:ext cx="765274" cy="2986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34CA5832-6635-4D11-B12A-0BDEBE8F7742}"/>
              </a:ext>
            </a:extLst>
          </p:cNvPr>
          <p:cNvCxnSpPr>
            <a:stCxn id="11" idx="3"/>
          </p:cNvCxnSpPr>
          <p:nvPr/>
        </p:nvCxnSpPr>
        <p:spPr>
          <a:xfrm flipV="1">
            <a:off x="3049485" y="3919583"/>
            <a:ext cx="765275" cy="315218"/>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5F646E6B-FD03-4B01-8A2E-AF133C70BCC1}"/>
              </a:ext>
            </a:extLst>
          </p:cNvPr>
          <p:cNvCxnSpPr/>
          <p:nvPr/>
        </p:nvCxnSpPr>
        <p:spPr>
          <a:xfrm flipV="1">
            <a:off x="3049485" y="4476645"/>
            <a:ext cx="765275" cy="33367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ECA34FF9-FD0A-4B82-8BD0-25CC1B378548}"/>
              </a:ext>
            </a:extLst>
          </p:cNvPr>
          <p:cNvCxnSpPr>
            <a:endCxn id="5" idx="2"/>
          </p:cNvCxnSpPr>
          <p:nvPr/>
        </p:nvCxnSpPr>
        <p:spPr>
          <a:xfrm flipV="1">
            <a:off x="4571997" y="4647084"/>
            <a:ext cx="1" cy="386944"/>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5E2E8146-CFDC-4AA3-809F-967AA97A0E96}"/>
              </a:ext>
            </a:extLst>
          </p:cNvPr>
          <p:cNvCxnSpPr/>
          <p:nvPr/>
        </p:nvCxnSpPr>
        <p:spPr>
          <a:xfrm flipH="1" flipV="1">
            <a:off x="5329235" y="4476645"/>
            <a:ext cx="1330997" cy="320507"/>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6C457EF5-E4A6-4BA2-BC4F-800B6FA52878}"/>
              </a:ext>
            </a:extLst>
          </p:cNvPr>
          <p:cNvCxnSpPr>
            <a:stCxn id="16" idx="1"/>
          </p:cNvCxnSpPr>
          <p:nvPr/>
        </p:nvCxnSpPr>
        <p:spPr>
          <a:xfrm flipH="1" flipV="1">
            <a:off x="5337272" y="3798325"/>
            <a:ext cx="1322960" cy="62870"/>
          </a:xfrm>
          <a:prstGeom prst="line">
            <a:avLst/>
          </a:prstGeom>
        </p:spPr>
        <p:style>
          <a:lnRef idx="1">
            <a:schemeClr val="dk1"/>
          </a:lnRef>
          <a:fillRef idx="0">
            <a:schemeClr val="dk1"/>
          </a:fillRef>
          <a:effectRef idx="0">
            <a:schemeClr val="dk1"/>
          </a:effectRef>
          <a:fontRef idx="minor">
            <a:schemeClr val="tx1"/>
          </a:fontRef>
        </p:style>
      </p:cxnSp>
      <p:cxnSp>
        <p:nvCxnSpPr>
          <p:cNvPr id="25601" name="Straight Connector 25600">
            <a:extLst>
              <a:ext uri="{FF2B5EF4-FFF2-40B4-BE49-F238E27FC236}">
                <a16:creationId xmlns:a16="http://schemas.microsoft.com/office/drawing/2014/main" id="{F6758F69-A056-44A1-A8B8-47153AF2CAFD}"/>
              </a:ext>
            </a:extLst>
          </p:cNvPr>
          <p:cNvCxnSpPr>
            <a:stCxn id="15" idx="1"/>
          </p:cNvCxnSpPr>
          <p:nvPr/>
        </p:nvCxnSpPr>
        <p:spPr>
          <a:xfrm flipH="1">
            <a:off x="5329230" y="2805989"/>
            <a:ext cx="1307696" cy="138499"/>
          </a:xfrm>
          <a:prstGeom prst="line">
            <a:avLst/>
          </a:prstGeom>
        </p:spPr>
        <p:style>
          <a:lnRef idx="1">
            <a:schemeClr val="dk1"/>
          </a:lnRef>
          <a:fillRef idx="0">
            <a:schemeClr val="dk1"/>
          </a:fillRef>
          <a:effectRef idx="0">
            <a:schemeClr val="dk1"/>
          </a:effectRef>
          <a:fontRef idx="minor">
            <a:schemeClr val="tx1"/>
          </a:fontRef>
        </p:style>
      </p:cxnSp>
      <p:cxnSp>
        <p:nvCxnSpPr>
          <p:cNvPr id="25604" name="Straight Connector 25603">
            <a:extLst>
              <a:ext uri="{FF2B5EF4-FFF2-40B4-BE49-F238E27FC236}">
                <a16:creationId xmlns:a16="http://schemas.microsoft.com/office/drawing/2014/main" id="{0A63387E-6DCF-4C11-B962-9BC1DE1B0EA4}"/>
              </a:ext>
            </a:extLst>
          </p:cNvPr>
          <p:cNvCxnSpPr>
            <a:cxnSpLocks/>
            <a:stCxn id="14" idx="1"/>
          </p:cNvCxnSpPr>
          <p:nvPr/>
        </p:nvCxnSpPr>
        <p:spPr>
          <a:xfrm flipH="1">
            <a:off x="5329237" y="1702683"/>
            <a:ext cx="1307690" cy="430173"/>
          </a:xfrm>
          <a:prstGeom prst="line">
            <a:avLst/>
          </a:prstGeom>
        </p:spPr>
        <p:style>
          <a:lnRef idx="1">
            <a:schemeClr val="dk1"/>
          </a:lnRef>
          <a:fillRef idx="0">
            <a:schemeClr val="dk1"/>
          </a:fillRef>
          <a:effectRef idx="0">
            <a:schemeClr val="dk1"/>
          </a:effectRef>
          <a:fontRef idx="minor">
            <a:schemeClr val="tx1"/>
          </a:fontRef>
        </p:style>
      </p:cxnSp>
      <p:cxnSp>
        <p:nvCxnSpPr>
          <p:cNvPr id="25606" name="Straight Connector 25605">
            <a:extLst>
              <a:ext uri="{FF2B5EF4-FFF2-40B4-BE49-F238E27FC236}">
                <a16:creationId xmlns:a16="http://schemas.microsoft.com/office/drawing/2014/main" id="{013EE09B-1462-40F9-A4C3-42C2A0BCE482}"/>
              </a:ext>
            </a:extLst>
          </p:cNvPr>
          <p:cNvCxnSpPr>
            <a:stCxn id="6" idx="2"/>
            <a:endCxn id="5" idx="0"/>
          </p:cNvCxnSpPr>
          <p:nvPr/>
        </p:nvCxnSpPr>
        <p:spPr>
          <a:xfrm flipH="1">
            <a:off x="4571998" y="1627961"/>
            <a:ext cx="1" cy="352123"/>
          </a:xfrm>
          <a:prstGeom prst="line">
            <a:avLst/>
          </a:prstGeom>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42851406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760"/>
            <a:ext cx="8229600" cy="576064"/>
          </a:xfrm>
        </p:spPr>
        <p:txBody>
          <a:bodyPr>
            <a:normAutofit fontScale="90000"/>
          </a:bodyPr>
          <a:lstStyle/>
          <a:p>
            <a:endParaRPr lang="en-GB" b="1" dirty="0">
              <a:solidFill>
                <a:srgbClr val="00FF00"/>
              </a:solidFill>
            </a:endParaRPr>
          </a:p>
        </p:txBody>
      </p:sp>
      <p:sp>
        <p:nvSpPr>
          <p:cNvPr id="3" name="Content Placeholder 2"/>
          <p:cNvSpPr>
            <a:spLocks noGrp="1"/>
          </p:cNvSpPr>
          <p:nvPr>
            <p:ph idx="1"/>
          </p:nvPr>
        </p:nvSpPr>
        <p:spPr>
          <a:xfrm>
            <a:off x="179512" y="2411760"/>
            <a:ext cx="8784976" cy="4329608"/>
          </a:xfrm>
        </p:spPr>
        <p:txBody>
          <a:bodyPr>
            <a:normAutofit/>
          </a:bodyPr>
          <a:lstStyle/>
          <a:p>
            <a:pPr marL="0" indent="0" algn="ctr">
              <a:buNone/>
            </a:pPr>
            <a:r>
              <a:rPr lang="en-GB" sz="4800" b="1" dirty="0">
                <a:solidFill>
                  <a:srgbClr val="FFFFFF"/>
                </a:solidFill>
              </a:rPr>
              <a:t>In 2 teams, put the drugs in a list of relative harms from highest to lowest.</a:t>
            </a:r>
          </a:p>
          <a:p>
            <a:pPr marL="0" indent="0" algn="ctr">
              <a:buNone/>
            </a:pPr>
            <a:r>
              <a:rPr lang="en-GB" sz="4800" b="1" dirty="0">
                <a:solidFill>
                  <a:srgbClr val="FFFFFF"/>
                </a:solidFill>
              </a:rPr>
              <a:t>10 mins</a:t>
            </a:r>
          </a:p>
          <a:p>
            <a:pPr marL="0" indent="0" algn="ctr">
              <a:buNone/>
            </a:pPr>
            <a:endParaRPr lang="en-GB" sz="4800" b="1" dirty="0">
              <a:solidFill>
                <a:srgbClr val="FFFFFF"/>
              </a:solidFill>
            </a:endParaRPr>
          </a:p>
        </p:txBody>
      </p:sp>
      <p:sp>
        <p:nvSpPr>
          <p:cNvPr id="4" name="Title 1">
            <a:extLst>
              <a:ext uri="{FF2B5EF4-FFF2-40B4-BE49-F238E27FC236}">
                <a16:creationId xmlns:a16="http://schemas.microsoft.com/office/drawing/2014/main" id="{0FA38C67-5C21-48CB-AA10-2D84E2C31412}"/>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FFFF00"/>
                </a:solidFill>
                <a:effectLst/>
                <a:uLnTx/>
                <a:uFillTx/>
                <a:latin typeface="Calibri"/>
                <a:ea typeface="+mj-ea"/>
                <a:cs typeface="+mj-cs"/>
              </a:rPr>
              <a:t>Risks and Relative Harm</a:t>
            </a:r>
          </a:p>
        </p:txBody>
      </p:sp>
      <p:pic>
        <p:nvPicPr>
          <p:cNvPr id="5" name="Picture 4">
            <a:extLst>
              <a:ext uri="{FF2B5EF4-FFF2-40B4-BE49-F238E27FC236}">
                <a16:creationId xmlns:a16="http://schemas.microsoft.com/office/drawing/2014/main" id="{4327A8FF-71EE-4B20-B32A-2D19D3190F3B}"/>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30468663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62" y="144462"/>
            <a:ext cx="8820025" cy="6524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09299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Drugs &amp; the Law</a:t>
            </a:r>
          </a:p>
        </p:txBody>
      </p:sp>
      <p:sp>
        <p:nvSpPr>
          <p:cNvPr id="3" name="Content Placeholder 2"/>
          <p:cNvSpPr>
            <a:spLocks noGrp="1"/>
          </p:cNvSpPr>
          <p:nvPr>
            <p:ph idx="1"/>
          </p:nvPr>
        </p:nvSpPr>
        <p:spPr>
          <a:xfrm>
            <a:off x="467544" y="1412776"/>
            <a:ext cx="8229600" cy="4713387"/>
          </a:xfrm>
        </p:spPr>
        <p:txBody>
          <a:bodyPr>
            <a:normAutofit fontScale="92500" lnSpcReduction="20000"/>
          </a:bodyPr>
          <a:lstStyle/>
          <a:p>
            <a:pPr marL="0" indent="0">
              <a:buNone/>
            </a:pPr>
            <a:r>
              <a:rPr lang="en-GB" dirty="0">
                <a:solidFill>
                  <a:srgbClr val="00FF00"/>
                </a:solidFill>
              </a:rPr>
              <a:t>The Misuse of Drugs Act (1971)</a:t>
            </a:r>
          </a:p>
          <a:p>
            <a:r>
              <a:rPr lang="en-GB" dirty="0"/>
              <a:t>Intended to prevent non medical use of drugs</a:t>
            </a:r>
          </a:p>
          <a:p>
            <a:r>
              <a:rPr lang="en-GB" dirty="0">
                <a:solidFill>
                  <a:srgbClr val="00FF00"/>
                </a:solidFill>
              </a:rPr>
              <a:t>Drugs subject to the Act = ‘controlled drugs’</a:t>
            </a:r>
          </a:p>
          <a:p>
            <a:pPr marL="0" indent="0">
              <a:buNone/>
            </a:pPr>
            <a:r>
              <a:rPr lang="en-GB" u="sng" dirty="0">
                <a:solidFill>
                  <a:schemeClr val="tx2">
                    <a:lumMod val="60000"/>
                    <a:lumOff val="40000"/>
                  </a:schemeClr>
                </a:solidFill>
              </a:rPr>
              <a:t>Offences</a:t>
            </a:r>
          </a:p>
          <a:p>
            <a:r>
              <a:rPr lang="en-GB" dirty="0">
                <a:solidFill>
                  <a:schemeClr val="tx2">
                    <a:lumMod val="60000"/>
                    <a:lumOff val="40000"/>
                  </a:schemeClr>
                </a:solidFill>
              </a:rPr>
              <a:t>Unlawful supply</a:t>
            </a:r>
          </a:p>
          <a:p>
            <a:r>
              <a:rPr lang="en-GB" dirty="0">
                <a:solidFill>
                  <a:schemeClr val="tx2">
                    <a:lumMod val="60000"/>
                    <a:lumOff val="40000"/>
                  </a:schemeClr>
                </a:solidFill>
              </a:rPr>
              <a:t>Intent to supply</a:t>
            </a:r>
          </a:p>
          <a:p>
            <a:r>
              <a:rPr lang="en-GB" dirty="0">
                <a:solidFill>
                  <a:schemeClr val="tx2">
                    <a:lumMod val="60000"/>
                    <a:lumOff val="40000"/>
                  </a:schemeClr>
                </a:solidFill>
              </a:rPr>
              <a:t>Import or export (‘trafficking’)</a:t>
            </a:r>
          </a:p>
          <a:p>
            <a:r>
              <a:rPr lang="en-GB" dirty="0">
                <a:solidFill>
                  <a:schemeClr val="tx2">
                    <a:lumMod val="60000"/>
                    <a:lumOff val="40000"/>
                  </a:schemeClr>
                </a:solidFill>
              </a:rPr>
              <a:t>Unlawful production</a:t>
            </a:r>
          </a:p>
          <a:p>
            <a:r>
              <a:rPr lang="en-GB" dirty="0">
                <a:solidFill>
                  <a:schemeClr val="tx2">
                    <a:lumMod val="60000"/>
                    <a:lumOff val="40000"/>
                  </a:schemeClr>
                </a:solidFill>
              </a:rPr>
              <a:t>Unlawful possession – powers to stop, search and detain on ‘reasonable suspicion’</a:t>
            </a:r>
          </a:p>
        </p:txBody>
      </p:sp>
      <p:pic>
        <p:nvPicPr>
          <p:cNvPr id="4" name="Picture 3">
            <a:extLst>
              <a:ext uri="{FF2B5EF4-FFF2-40B4-BE49-F238E27FC236}">
                <a16:creationId xmlns:a16="http://schemas.microsoft.com/office/drawing/2014/main" id="{0B372A7A-87ED-45A1-AB16-5A3DA00755D9}"/>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5423889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lnSpcReduction="10000"/>
          </a:bodyPr>
          <a:lstStyle/>
          <a:p>
            <a:pPr marL="0" indent="0" algn="ctr">
              <a:buNone/>
            </a:pPr>
            <a:r>
              <a:rPr lang="en-GB" sz="4000" b="1" dirty="0">
                <a:solidFill>
                  <a:srgbClr val="00FF00"/>
                </a:solidFill>
              </a:rPr>
              <a:t>Class A</a:t>
            </a:r>
          </a:p>
          <a:p>
            <a:r>
              <a:rPr lang="en-GB" dirty="0"/>
              <a:t>Cocaine (and ‘crack’)</a:t>
            </a:r>
          </a:p>
          <a:p>
            <a:r>
              <a:rPr lang="en-GB" dirty="0"/>
              <a:t>Heroin*</a:t>
            </a:r>
          </a:p>
          <a:p>
            <a:r>
              <a:rPr lang="en-GB" dirty="0"/>
              <a:t>Ecstasy</a:t>
            </a:r>
          </a:p>
          <a:p>
            <a:r>
              <a:rPr lang="en-GB" dirty="0"/>
              <a:t>LSD</a:t>
            </a:r>
          </a:p>
          <a:p>
            <a:r>
              <a:rPr lang="en-GB" dirty="0"/>
              <a:t>Methadone*</a:t>
            </a:r>
          </a:p>
          <a:p>
            <a:r>
              <a:rPr lang="en-GB" dirty="0"/>
              <a:t>Methamphetamine (crystal meth)</a:t>
            </a:r>
          </a:p>
          <a:p>
            <a:r>
              <a:rPr lang="en-GB" dirty="0"/>
              <a:t>Magic Mushrooms</a:t>
            </a:r>
          </a:p>
          <a:p>
            <a:r>
              <a:rPr lang="en-GB" dirty="0"/>
              <a:t>Any Class B which is injected</a:t>
            </a:r>
          </a:p>
          <a:p>
            <a:r>
              <a:rPr lang="en-GB" dirty="0"/>
              <a:t>If prescribed by a doctor, not illegal</a:t>
            </a:r>
          </a:p>
        </p:txBody>
      </p:sp>
      <p:pic>
        <p:nvPicPr>
          <p:cNvPr id="4" name="Picture 3">
            <a:extLst>
              <a:ext uri="{FF2B5EF4-FFF2-40B4-BE49-F238E27FC236}">
                <a16:creationId xmlns:a16="http://schemas.microsoft.com/office/drawing/2014/main" id="{9C73BD80-323B-49D5-A328-968EBFF399D8}"/>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7879095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FF00"/>
                </a:solidFill>
              </a:rPr>
              <a:t>Class B</a:t>
            </a:r>
          </a:p>
        </p:txBody>
      </p:sp>
      <p:sp>
        <p:nvSpPr>
          <p:cNvPr id="3" name="Content Placeholder 2"/>
          <p:cNvSpPr>
            <a:spLocks noGrp="1"/>
          </p:cNvSpPr>
          <p:nvPr>
            <p:ph idx="1"/>
          </p:nvPr>
        </p:nvSpPr>
        <p:spPr/>
        <p:txBody>
          <a:bodyPr>
            <a:normAutofit lnSpcReduction="10000"/>
          </a:bodyPr>
          <a:lstStyle/>
          <a:p>
            <a:r>
              <a:rPr lang="en-GB" dirty="0"/>
              <a:t>Amphetamines</a:t>
            </a:r>
          </a:p>
          <a:p>
            <a:r>
              <a:rPr lang="en-GB" dirty="0"/>
              <a:t>Barbiturates</a:t>
            </a:r>
          </a:p>
          <a:p>
            <a:r>
              <a:rPr lang="en-GB" dirty="0"/>
              <a:t>Codeine</a:t>
            </a:r>
          </a:p>
          <a:p>
            <a:r>
              <a:rPr lang="en-GB" dirty="0"/>
              <a:t>Ketamine</a:t>
            </a:r>
          </a:p>
          <a:p>
            <a:r>
              <a:rPr lang="en-GB" dirty="0"/>
              <a:t>Cannabis</a:t>
            </a:r>
          </a:p>
          <a:p>
            <a:r>
              <a:rPr lang="en-GB" dirty="0"/>
              <a:t>Cathinones (mephedrone) 2010</a:t>
            </a:r>
          </a:p>
          <a:p>
            <a:r>
              <a:rPr lang="en-GB" dirty="0"/>
              <a:t>GHB and GBL</a:t>
            </a:r>
          </a:p>
          <a:p>
            <a:r>
              <a:rPr lang="en-GB" i="1" dirty="0"/>
              <a:t>Nitrous Oxide</a:t>
            </a:r>
          </a:p>
        </p:txBody>
      </p:sp>
      <p:pic>
        <p:nvPicPr>
          <p:cNvPr id="4" name="Picture 3">
            <a:extLst>
              <a:ext uri="{FF2B5EF4-FFF2-40B4-BE49-F238E27FC236}">
                <a16:creationId xmlns:a16="http://schemas.microsoft.com/office/drawing/2014/main" id="{5D892F4E-0C8C-48A7-8E64-AAD8BD2B1095}"/>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1710642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FF00"/>
                </a:solidFill>
              </a:rPr>
              <a:t>Class C</a:t>
            </a:r>
          </a:p>
        </p:txBody>
      </p:sp>
      <p:sp>
        <p:nvSpPr>
          <p:cNvPr id="3" name="Content Placeholder 2"/>
          <p:cNvSpPr>
            <a:spLocks noGrp="1"/>
          </p:cNvSpPr>
          <p:nvPr>
            <p:ph idx="1"/>
          </p:nvPr>
        </p:nvSpPr>
        <p:spPr/>
        <p:txBody>
          <a:bodyPr/>
          <a:lstStyle/>
          <a:p>
            <a:r>
              <a:rPr lang="en-GB" dirty="0"/>
              <a:t>Anabolic Steroids</a:t>
            </a:r>
          </a:p>
          <a:p>
            <a:r>
              <a:rPr lang="en-GB" dirty="0"/>
              <a:t>Minor tranquilisers</a:t>
            </a:r>
          </a:p>
          <a:p>
            <a:r>
              <a:rPr lang="en-GB" dirty="0"/>
              <a:t>Khat</a:t>
            </a:r>
          </a:p>
        </p:txBody>
      </p:sp>
      <p:pic>
        <p:nvPicPr>
          <p:cNvPr id="4" name="Picture 3">
            <a:extLst>
              <a:ext uri="{FF2B5EF4-FFF2-40B4-BE49-F238E27FC236}">
                <a16:creationId xmlns:a16="http://schemas.microsoft.com/office/drawing/2014/main" id="{1926CFEC-808F-4C8D-9B70-CB4BBBFCF1FE}"/>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21030412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101" y="0"/>
            <a:ext cx="937402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2531305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cs typeface="Arial"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FEA79403-53F7-4837-A7B7-6867B4CD6104}" type="slidenum">
              <a:rPr kumimoji="0" lang="en-GB" altLang="en-US" sz="1200" b="0" i="0" u="none" strike="noStrike" kern="1200" cap="none" spc="0" normalizeH="0" baseline="0" noProof="0" smtClean="0">
                <a:ln>
                  <a:noFill/>
                </a:ln>
                <a:solidFill>
                  <a:srgbClr val="FFFF00"/>
                </a:solidFill>
                <a:effectLst/>
                <a:uLnTx/>
                <a:uFillTx/>
                <a:latin typeface="Arial" charset="0"/>
                <a:ea typeface="+mn-ea"/>
                <a:cs typeface="Arial" charset="0"/>
              </a:rPr>
              <a:pPr marL="0" marR="0" lvl="0" indent="0" algn="ctr" defTabSz="914400" rtl="0" eaLnBrk="1" fontAlgn="auto" latinLnBrk="0" hangingPunct="1">
                <a:lnSpc>
                  <a:spcPct val="100000"/>
                </a:lnSpc>
                <a:spcBef>
                  <a:spcPct val="0"/>
                </a:spcBef>
                <a:spcAft>
                  <a:spcPts val="0"/>
                </a:spcAft>
                <a:buClrTx/>
                <a:buSzTx/>
                <a:buFontTx/>
                <a:buNone/>
                <a:tabLst/>
                <a:defRPr/>
              </a:pPr>
              <a:t>68</a:t>
            </a:fld>
            <a:endParaRPr kumimoji="0" lang="en-GB" altLang="en-US" sz="1200" b="0" i="0" u="none" strike="noStrike" kern="1200" cap="none" spc="0" normalizeH="0" baseline="0" noProof="0" dirty="0">
              <a:ln>
                <a:noFill/>
              </a:ln>
              <a:solidFill>
                <a:srgbClr val="FFFF00"/>
              </a:solidFill>
              <a:effectLst/>
              <a:uLnTx/>
              <a:uFillTx/>
              <a:latin typeface="Arial" charset="0"/>
              <a:ea typeface="+mn-ea"/>
              <a:cs typeface="Arial" charset="0"/>
            </a:endParaRPr>
          </a:p>
        </p:txBody>
      </p:sp>
      <p:sp>
        <p:nvSpPr>
          <p:cNvPr id="440322" name="Rectangle 2"/>
          <p:cNvSpPr>
            <a:spLocks noGrp="1" noRot="1" noChangeArrowheads="1"/>
          </p:cNvSpPr>
          <p:nvPr>
            <p:ph type="title"/>
          </p:nvPr>
        </p:nvSpPr>
        <p:spPr/>
        <p:txBody>
          <a:bodyPr>
            <a:normAutofit/>
          </a:bodyPr>
          <a:lstStyle/>
          <a:p>
            <a:pPr eaLnBrk="1" hangingPunct="1">
              <a:defRPr/>
            </a:pPr>
            <a:r>
              <a:rPr lang="en-GB" altLang="en-US" b="1" dirty="0"/>
              <a:t>Novel Psychoactive Substances</a:t>
            </a:r>
          </a:p>
        </p:txBody>
      </p:sp>
      <p:sp>
        <p:nvSpPr>
          <p:cNvPr id="440323" name="Rectangle 3"/>
          <p:cNvSpPr>
            <a:spLocks noGrp="1" noChangeArrowheads="1"/>
          </p:cNvSpPr>
          <p:nvPr>
            <p:ph type="body" idx="1"/>
          </p:nvPr>
        </p:nvSpPr>
        <p:spPr>
          <a:xfrm>
            <a:off x="472153" y="1406873"/>
            <a:ext cx="8229600" cy="5314602"/>
          </a:xfrm>
        </p:spPr>
        <p:txBody>
          <a:bodyPr>
            <a:normAutofit/>
          </a:bodyPr>
          <a:lstStyle/>
          <a:p>
            <a:pPr eaLnBrk="1" hangingPunct="1">
              <a:defRPr/>
            </a:pPr>
            <a:r>
              <a:rPr lang="en-GB" altLang="en-US" dirty="0">
                <a:solidFill>
                  <a:srgbClr val="FFFFFF"/>
                </a:solidFill>
              </a:rPr>
              <a:t>Substance that produce the same or similar effects to drugs such as ecstasy or cocaine</a:t>
            </a:r>
          </a:p>
          <a:p>
            <a:pPr marL="0" indent="0" eaLnBrk="1" hangingPunct="1">
              <a:buNone/>
              <a:defRPr/>
            </a:pPr>
            <a:endParaRPr lang="en-GB" altLang="en-US" sz="900" dirty="0">
              <a:solidFill>
                <a:srgbClr val="FFFFFF"/>
              </a:solidFill>
            </a:endParaRPr>
          </a:p>
          <a:p>
            <a:pPr eaLnBrk="1" hangingPunct="1">
              <a:defRPr/>
            </a:pPr>
            <a:r>
              <a:rPr lang="en-GB" altLang="en-US" dirty="0">
                <a:solidFill>
                  <a:srgbClr val="00FF00"/>
                </a:solidFill>
              </a:rPr>
              <a:t>Structurally different enough</a:t>
            </a:r>
          </a:p>
          <a:p>
            <a:pPr marL="0" indent="0" eaLnBrk="1" hangingPunct="1">
              <a:buNone/>
              <a:defRPr/>
            </a:pPr>
            <a:endParaRPr lang="en-GB" altLang="en-US" sz="900" b="1" u="sng" dirty="0">
              <a:solidFill>
                <a:srgbClr val="FFFFFF"/>
              </a:solidFill>
            </a:endParaRPr>
          </a:p>
          <a:p>
            <a:pPr eaLnBrk="1" hangingPunct="1">
              <a:defRPr/>
            </a:pPr>
            <a:r>
              <a:rPr lang="en-GB" altLang="en-US" b="1" u="sng" dirty="0">
                <a:solidFill>
                  <a:srgbClr val="FFFFFF"/>
                </a:solidFill>
              </a:rPr>
              <a:t>Were not controlled under MDA but now covered by Psychoactive Substances Act</a:t>
            </a:r>
          </a:p>
          <a:p>
            <a:pPr marL="0" indent="0" eaLnBrk="1" hangingPunct="1">
              <a:buNone/>
              <a:defRPr/>
            </a:pPr>
            <a:endParaRPr lang="en-GB" altLang="en-US" sz="900" dirty="0">
              <a:solidFill>
                <a:srgbClr val="00FF00"/>
              </a:solidFill>
            </a:endParaRPr>
          </a:p>
          <a:p>
            <a:pPr marL="0" indent="0" eaLnBrk="1" hangingPunct="1">
              <a:buNone/>
              <a:defRPr/>
            </a:pPr>
            <a:endParaRPr lang="en-GB" altLang="en-US" sz="900" dirty="0">
              <a:solidFill>
                <a:srgbClr val="FFFFFF"/>
              </a:solidFill>
            </a:endParaRPr>
          </a:p>
          <a:p>
            <a:pPr eaLnBrk="1" hangingPunct="1">
              <a:defRPr/>
            </a:pPr>
            <a:r>
              <a:rPr lang="en-GB" altLang="en-US" dirty="0">
                <a:solidFill>
                  <a:srgbClr val="FFFFFF"/>
                </a:solidFill>
              </a:rPr>
              <a:t>Large number of different types and forever growing (Class D)</a:t>
            </a:r>
          </a:p>
        </p:txBody>
      </p:sp>
      <p:pic>
        <p:nvPicPr>
          <p:cNvPr id="5" name="Picture 4">
            <a:extLst>
              <a:ext uri="{FF2B5EF4-FFF2-40B4-BE49-F238E27FC236}">
                <a16:creationId xmlns:a16="http://schemas.microsoft.com/office/drawing/2014/main" id="{9AE003C5-DA61-47C3-82ED-15091A043095}"/>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1990879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8B28BB-6ACB-4E84-8E9B-B32EED6C8BB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4000"/>
                    </a14:imgEffect>
                    <a14:imgEffect>
                      <a14:brightnessContrast bright="-10000" contrast="17000"/>
                    </a14:imgEffect>
                  </a14:imgLayer>
                </a14:imgProps>
              </a:ext>
            </a:extLst>
          </a:blip>
          <a:stretch>
            <a:fillRect/>
          </a:stretch>
        </p:blipFill>
        <p:spPr>
          <a:xfrm>
            <a:off x="179512" y="332656"/>
            <a:ext cx="8837252" cy="6192688"/>
          </a:xfrm>
          <a:prstGeom prst="rect">
            <a:avLst/>
          </a:prstGeom>
        </p:spPr>
      </p:pic>
      <p:pic>
        <p:nvPicPr>
          <p:cNvPr id="3" name="Picture 2">
            <a:extLst>
              <a:ext uri="{FF2B5EF4-FFF2-40B4-BE49-F238E27FC236}">
                <a16:creationId xmlns:a16="http://schemas.microsoft.com/office/drawing/2014/main" id="{09D9F7BF-E344-46B3-9F4B-AD1AFFED8E9E}"/>
              </a:ext>
            </a:extLst>
          </p:cNvPr>
          <p:cNvPicPr>
            <a:picLocks noChangeAspect="1"/>
          </p:cNvPicPr>
          <p:nvPr/>
        </p:nvPicPr>
        <p:blipFill>
          <a:blip r:embed="rId6"/>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1959439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8C829-582D-43C3-A89E-6BB7A6C5EF0C}"/>
              </a:ext>
            </a:extLst>
          </p:cNvPr>
          <p:cNvSpPr>
            <a:spLocks noGrp="1"/>
          </p:cNvSpPr>
          <p:nvPr>
            <p:ph type="title"/>
          </p:nvPr>
        </p:nvSpPr>
        <p:spPr>
          <a:xfrm>
            <a:off x="457200" y="274638"/>
            <a:ext cx="8229600" cy="490066"/>
          </a:xfrm>
        </p:spPr>
        <p:txBody>
          <a:bodyPr>
            <a:normAutofit fontScale="90000"/>
          </a:bodyPr>
          <a:lstStyle/>
          <a:p>
            <a:r>
              <a:rPr lang="en-GB" b="1" dirty="0"/>
              <a:t>Your Learning goals</a:t>
            </a:r>
          </a:p>
        </p:txBody>
      </p:sp>
      <p:sp>
        <p:nvSpPr>
          <p:cNvPr id="3" name="Content Placeholder 2">
            <a:extLst>
              <a:ext uri="{FF2B5EF4-FFF2-40B4-BE49-F238E27FC236}">
                <a16:creationId xmlns:a16="http://schemas.microsoft.com/office/drawing/2014/main" id="{288628FE-CF09-47DD-A6CB-E3CF93C6D2BF}"/>
              </a:ext>
            </a:extLst>
          </p:cNvPr>
          <p:cNvSpPr>
            <a:spLocks noGrp="1"/>
          </p:cNvSpPr>
          <p:nvPr>
            <p:ph idx="1"/>
          </p:nvPr>
        </p:nvSpPr>
        <p:spPr>
          <a:xfrm>
            <a:off x="457200" y="980728"/>
            <a:ext cx="8229600" cy="5877272"/>
          </a:xfrm>
        </p:spPr>
        <p:txBody>
          <a:bodyPr>
            <a:normAutofit/>
          </a:bodyPr>
          <a:lstStyle/>
          <a:p>
            <a:pPr marL="0" indent="0">
              <a:buNone/>
            </a:pPr>
            <a:r>
              <a:rPr lang="en-GB" dirty="0"/>
              <a:t>In pairs, 3 mins each (and will feedback to wider group after)</a:t>
            </a:r>
          </a:p>
          <a:p>
            <a:pPr marL="0" indent="0">
              <a:buNone/>
            </a:pPr>
            <a:endParaRPr lang="en-GB" dirty="0"/>
          </a:p>
          <a:p>
            <a:pPr marL="514350" indent="-514350">
              <a:buFont typeface="+mj-lt"/>
              <a:buAutoNum type="arabicPeriod"/>
            </a:pPr>
            <a:r>
              <a:rPr lang="en-GB" b="1" dirty="0"/>
              <a:t>You and your role</a:t>
            </a:r>
          </a:p>
          <a:p>
            <a:pPr marL="514350" indent="-514350">
              <a:buFont typeface="+mj-lt"/>
              <a:buAutoNum type="arabicPeriod"/>
            </a:pPr>
            <a:r>
              <a:rPr lang="en-GB" b="1" dirty="0"/>
              <a:t>Your level of confidence with the subject matter: </a:t>
            </a:r>
          </a:p>
          <a:p>
            <a:pPr marL="0" indent="0">
              <a:buNone/>
            </a:pPr>
            <a:r>
              <a:rPr lang="en-GB" b="1" dirty="0"/>
              <a:t>	</a:t>
            </a:r>
            <a:r>
              <a:rPr lang="en-GB" b="1" dirty="0">
                <a:solidFill>
                  <a:srgbClr val="FFFFFF"/>
                </a:solidFill>
              </a:rPr>
              <a:t>0   = I know nothing</a:t>
            </a:r>
          </a:p>
          <a:p>
            <a:pPr marL="0" indent="0">
              <a:buNone/>
            </a:pPr>
            <a:r>
              <a:rPr lang="en-GB" b="1" dirty="0">
                <a:solidFill>
                  <a:srgbClr val="FFFFFF"/>
                </a:solidFill>
              </a:rPr>
              <a:t>	10 = Ask me anything!</a:t>
            </a:r>
          </a:p>
          <a:p>
            <a:pPr marL="0" indent="0">
              <a:buNone/>
            </a:pPr>
            <a:r>
              <a:rPr lang="en-GB" b="1" dirty="0">
                <a:solidFill>
                  <a:srgbClr val="00FF00"/>
                </a:solidFill>
              </a:rPr>
              <a:t>3. One sentence on what you’re hoping for from this training.</a:t>
            </a:r>
          </a:p>
        </p:txBody>
      </p:sp>
      <p:pic>
        <p:nvPicPr>
          <p:cNvPr id="4" name="Picture 3">
            <a:extLst>
              <a:ext uri="{FF2B5EF4-FFF2-40B4-BE49-F238E27FC236}">
                <a16:creationId xmlns:a16="http://schemas.microsoft.com/office/drawing/2014/main" id="{8340C956-56A5-4D70-8AE9-870C47FE08AB}"/>
              </a:ext>
            </a:extLst>
          </p:cNvPr>
          <p:cNvPicPr>
            <a:picLocks noChangeAspect="1"/>
          </p:cNvPicPr>
          <p:nvPr/>
        </p:nvPicPr>
        <p:blipFill>
          <a:blip r:embed="rId3"/>
          <a:stretch>
            <a:fillRect/>
          </a:stretch>
        </p:blipFill>
        <p:spPr>
          <a:xfrm>
            <a:off x="6876256" y="0"/>
            <a:ext cx="2267744" cy="276225"/>
          </a:xfrm>
          <a:prstGeom prst="rect">
            <a:avLst/>
          </a:prstGeom>
        </p:spPr>
      </p:pic>
    </p:spTree>
    <p:extLst>
      <p:ext uri="{BB962C8B-B14F-4D97-AF65-F5344CB8AC3E}">
        <p14:creationId xmlns:p14="http://schemas.microsoft.com/office/powerpoint/2010/main" val="31893469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b="1" dirty="0"/>
              <a:t>Psychoactive Substances Act (2016)</a:t>
            </a:r>
          </a:p>
        </p:txBody>
      </p:sp>
      <p:sp>
        <p:nvSpPr>
          <p:cNvPr id="3" name="Content Placeholder 2"/>
          <p:cNvSpPr>
            <a:spLocks noGrp="1"/>
          </p:cNvSpPr>
          <p:nvPr>
            <p:ph idx="1"/>
          </p:nvPr>
        </p:nvSpPr>
        <p:spPr>
          <a:xfrm>
            <a:off x="457200" y="980728"/>
            <a:ext cx="8229600" cy="5760640"/>
          </a:xfrm>
        </p:spPr>
        <p:txBody>
          <a:bodyPr>
            <a:noAutofit/>
          </a:bodyPr>
          <a:lstStyle/>
          <a:p>
            <a:pPr marL="0" indent="0">
              <a:buNone/>
            </a:pPr>
            <a:r>
              <a:rPr lang="en-GB" sz="2400" dirty="0">
                <a:solidFill>
                  <a:srgbClr val="00FF00"/>
                </a:solidFill>
              </a:rPr>
              <a:t>Makes it an offence to produce, supply or offer to supply </a:t>
            </a:r>
            <a:r>
              <a:rPr lang="en-GB" sz="2400" u="sng" dirty="0">
                <a:solidFill>
                  <a:srgbClr val="00FF00"/>
                </a:solidFill>
              </a:rPr>
              <a:t>any</a:t>
            </a:r>
            <a:r>
              <a:rPr lang="en-GB" sz="2400" dirty="0">
                <a:solidFill>
                  <a:srgbClr val="00FF00"/>
                </a:solidFill>
              </a:rPr>
              <a:t> psychoactive substance if it is likely to be used for its psychoactive effects and regardless of its potential for harm.</a:t>
            </a:r>
          </a:p>
          <a:p>
            <a:pPr marL="2171700" lvl="5" indent="0">
              <a:buNone/>
            </a:pPr>
            <a:endParaRPr lang="en-GB" sz="2400" dirty="0">
              <a:solidFill>
                <a:srgbClr val="00FF00"/>
              </a:solidFill>
            </a:endParaRPr>
          </a:p>
          <a:p>
            <a:pPr marL="2171700" lvl="5" indent="0">
              <a:buNone/>
            </a:pPr>
            <a:r>
              <a:rPr lang="en-GB" sz="2400" b="1" dirty="0"/>
              <a:t>Only exemptions:</a:t>
            </a:r>
          </a:p>
          <a:p>
            <a:pPr lvl="5"/>
            <a:r>
              <a:rPr lang="en-GB" sz="2400" dirty="0"/>
              <a:t>MDA drugs</a:t>
            </a:r>
          </a:p>
          <a:p>
            <a:pPr lvl="5"/>
            <a:r>
              <a:rPr lang="en-GB" sz="2400" dirty="0"/>
              <a:t>Nicotine</a:t>
            </a:r>
          </a:p>
          <a:p>
            <a:pPr lvl="5"/>
            <a:r>
              <a:rPr lang="en-GB" sz="2400" dirty="0"/>
              <a:t>Alcohol</a:t>
            </a:r>
          </a:p>
          <a:p>
            <a:pPr lvl="5"/>
            <a:r>
              <a:rPr lang="en-GB" sz="2400" dirty="0"/>
              <a:t>Caffeine</a:t>
            </a:r>
          </a:p>
          <a:p>
            <a:pPr lvl="5"/>
            <a:r>
              <a:rPr lang="en-GB" sz="2400" dirty="0"/>
              <a:t>Medicinal products</a:t>
            </a:r>
          </a:p>
          <a:p>
            <a:pPr lvl="5"/>
            <a:r>
              <a:rPr lang="en-GB" sz="2400" dirty="0"/>
              <a:t>Poppers</a:t>
            </a:r>
          </a:p>
          <a:p>
            <a:pPr lvl="5"/>
            <a:r>
              <a:rPr lang="en-GB" sz="2400" dirty="0"/>
              <a:t>Nitrous Oxide</a:t>
            </a:r>
          </a:p>
          <a:p>
            <a:pPr lvl="5"/>
            <a:r>
              <a:rPr lang="en-GB" sz="2400" dirty="0"/>
              <a:t>Food and drink</a:t>
            </a:r>
          </a:p>
        </p:txBody>
      </p:sp>
      <p:pic>
        <p:nvPicPr>
          <p:cNvPr id="4" name="Picture 3">
            <a:extLst>
              <a:ext uri="{FF2B5EF4-FFF2-40B4-BE49-F238E27FC236}">
                <a16:creationId xmlns:a16="http://schemas.microsoft.com/office/drawing/2014/main" id="{0595D351-ED8E-41D2-A144-C150D447F12F}"/>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32651522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10944" cy="1143000"/>
          </a:xfrm>
        </p:spPr>
        <p:txBody>
          <a:bodyPr/>
          <a:lstStyle/>
          <a:p>
            <a:r>
              <a:rPr lang="en-GB" b="1" dirty="0"/>
              <a:t>Types of Drug Use</a:t>
            </a:r>
          </a:p>
        </p:txBody>
      </p:sp>
      <p:sp>
        <p:nvSpPr>
          <p:cNvPr id="3" name="Content Placeholder 2"/>
          <p:cNvSpPr>
            <a:spLocks noGrp="1"/>
          </p:cNvSpPr>
          <p:nvPr>
            <p:ph idx="1"/>
          </p:nvPr>
        </p:nvSpPr>
        <p:spPr/>
        <p:txBody>
          <a:bodyPr/>
          <a:lstStyle/>
          <a:p>
            <a:pPr marL="3657600" lvl="8" indent="0">
              <a:buNone/>
            </a:pPr>
            <a:endParaRPr lang="en-GB" dirty="0"/>
          </a:p>
        </p:txBody>
      </p:sp>
      <p:sp>
        <p:nvSpPr>
          <p:cNvPr id="4" name="Isosceles Triangle 3"/>
          <p:cNvSpPr/>
          <p:nvPr/>
        </p:nvSpPr>
        <p:spPr>
          <a:xfrm>
            <a:off x="2771800" y="2204864"/>
            <a:ext cx="3716216" cy="3168352"/>
          </a:xfrm>
          <a:prstGeom prst="triangle">
            <a:avLst/>
          </a:prstGeom>
          <a:solidFill>
            <a:srgbClr val="FFFF00"/>
          </a:solidFill>
          <a:ln w="1905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5" name="Rectangle 4"/>
          <p:cNvSpPr/>
          <p:nvPr/>
        </p:nvSpPr>
        <p:spPr>
          <a:xfrm>
            <a:off x="3209878" y="1699584"/>
            <a:ext cx="302433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alibri"/>
                <a:ea typeface="+mn-ea"/>
                <a:cs typeface="+mn-cs"/>
              </a:rPr>
              <a:t>EXPERIMENTAL</a:t>
            </a:r>
          </a:p>
        </p:txBody>
      </p:sp>
      <p:sp>
        <p:nvSpPr>
          <p:cNvPr id="7" name="Rectangle 6"/>
          <p:cNvSpPr/>
          <p:nvPr/>
        </p:nvSpPr>
        <p:spPr>
          <a:xfrm>
            <a:off x="611560" y="5445224"/>
            <a:ext cx="280831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alibri"/>
                <a:ea typeface="+mn-ea"/>
                <a:cs typeface="+mn-cs"/>
              </a:rPr>
              <a:t>RECREATIONAL</a:t>
            </a:r>
          </a:p>
        </p:txBody>
      </p:sp>
      <p:sp>
        <p:nvSpPr>
          <p:cNvPr id="8" name="Rectangle 7"/>
          <p:cNvSpPr/>
          <p:nvPr/>
        </p:nvSpPr>
        <p:spPr>
          <a:xfrm>
            <a:off x="5868144" y="5445224"/>
            <a:ext cx="273630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alibri"/>
                <a:ea typeface="+mn-ea"/>
                <a:cs typeface="+mn-cs"/>
              </a:rPr>
              <a:t>DEPENDENT</a:t>
            </a:r>
          </a:p>
        </p:txBody>
      </p:sp>
      <p:pic>
        <p:nvPicPr>
          <p:cNvPr id="9" name="Picture 8">
            <a:extLst>
              <a:ext uri="{FF2B5EF4-FFF2-40B4-BE49-F238E27FC236}">
                <a16:creationId xmlns:a16="http://schemas.microsoft.com/office/drawing/2014/main" id="{B3EF2073-26A3-41C7-B7CA-93764BDF6CAC}"/>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32100002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Types of drug use</a:t>
            </a:r>
          </a:p>
        </p:txBody>
      </p:sp>
      <p:sp>
        <p:nvSpPr>
          <p:cNvPr id="3" name="Content Placeholder 2"/>
          <p:cNvSpPr>
            <a:spLocks noGrp="1"/>
          </p:cNvSpPr>
          <p:nvPr>
            <p:ph idx="1"/>
          </p:nvPr>
        </p:nvSpPr>
        <p:spPr>
          <a:xfrm>
            <a:off x="457200" y="1340768"/>
            <a:ext cx="8229600" cy="4785395"/>
          </a:xfrm>
        </p:spPr>
        <p:txBody>
          <a:bodyPr>
            <a:normAutofit fontScale="92500"/>
          </a:bodyPr>
          <a:lstStyle/>
          <a:p>
            <a:r>
              <a:rPr lang="en-GB" b="1" dirty="0"/>
              <a:t>Experimental</a:t>
            </a:r>
            <a:r>
              <a:rPr lang="en-GB" dirty="0"/>
              <a:t> – </a:t>
            </a:r>
            <a:r>
              <a:rPr lang="en-GB" dirty="0">
                <a:solidFill>
                  <a:schemeClr val="tx2">
                    <a:lumMod val="60000"/>
                    <a:lumOff val="40000"/>
                  </a:schemeClr>
                </a:solidFill>
              </a:rPr>
              <a:t>have you tried this before? Where? With whom?</a:t>
            </a:r>
          </a:p>
          <a:p>
            <a:endParaRPr lang="en-GB" dirty="0"/>
          </a:p>
          <a:p>
            <a:r>
              <a:rPr lang="en-GB" b="1" dirty="0"/>
              <a:t>Recreational</a:t>
            </a:r>
            <a:r>
              <a:rPr lang="en-GB" dirty="0"/>
              <a:t> – </a:t>
            </a:r>
            <a:r>
              <a:rPr lang="en-GB" dirty="0">
                <a:solidFill>
                  <a:schemeClr val="tx2">
                    <a:lumMod val="60000"/>
                    <a:lumOff val="40000"/>
                  </a:schemeClr>
                </a:solidFill>
              </a:rPr>
              <a:t>how often? In what circumstances? </a:t>
            </a:r>
          </a:p>
          <a:p>
            <a:endParaRPr lang="en-GB" dirty="0"/>
          </a:p>
          <a:p>
            <a:r>
              <a:rPr lang="en-GB" b="1" dirty="0"/>
              <a:t>Dependent</a:t>
            </a:r>
            <a:r>
              <a:rPr lang="en-GB" dirty="0"/>
              <a:t>- </a:t>
            </a:r>
            <a:r>
              <a:rPr lang="en-GB" dirty="0">
                <a:solidFill>
                  <a:schemeClr val="tx2">
                    <a:lumMod val="60000"/>
                    <a:lumOff val="40000"/>
                  </a:schemeClr>
                </a:solidFill>
              </a:rPr>
              <a:t>Daily? what happens when you stop? </a:t>
            </a:r>
            <a:endParaRPr lang="en-GB" dirty="0"/>
          </a:p>
          <a:p>
            <a:r>
              <a:rPr lang="en-GB" dirty="0"/>
              <a:t>Self harm/poisoning – </a:t>
            </a:r>
            <a:r>
              <a:rPr lang="en-GB" dirty="0">
                <a:solidFill>
                  <a:schemeClr val="tx2">
                    <a:lumMod val="60000"/>
                    <a:lumOff val="40000"/>
                  </a:schemeClr>
                </a:solidFill>
              </a:rPr>
              <a:t>what were you seeking?</a:t>
            </a:r>
          </a:p>
        </p:txBody>
      </p:sp>
      <p:pic>
        <p:nvPicPr>
          <p:cNvPr id="4" name="Picture 3">
            <a:extLst>
              <a:ext uri="{FF2B5EF4-FFF2-40B4-BE49-F238E27FC236}">
                <a16:creationId xmlns:a16="http://schemas.microsoft.com/office/drawing/2014/main" id="{2024B4A7-1B31-46A8-A98F-57A717788547}"/>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9185300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670457" y="1850066"/>
            <a:ext cx="3731075" cy="318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83767" y="1326846"/>
            <a:ext cx="410445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00"/>
                </a:solidFill>
                <a:effectLst/>
                <a:uLnTx/>
                <a:uFillTx/>
                <a:latin typeface="Calibri"/>
                <a:ea typeface="+mn-ea"/>
                <a:cs typeface="+mn-cs"/>
              </a:rPr>
              <a:t>PERSON SPECIFIC</a:t>
            </a:r>
          </a:p>
        </p:txBody>
      </p:sp>
      <p:sp>
        <p:nvSpPr>
          <p:cNvPr id="7" name="TextBox 6"/>
          <p:cNvSpPr txBox="1"/>
          <p:nvPr/>
        </p:nvSpPr>
        <p:spPr>
          <a:xfrm>
            <a:off x="590322" y="5210036"/>
            <a:ext cx="266429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00"/>
                </a:solidFill>
                <a:effectLst/>
                <a:uLnTx/>
                <a:uFillTx/>
                <a:latin typeface="Calibri"/>
                <a:ea typeface="+mn-ea"/>
                <a:cs typeface="+mn-cs"/>
              </a:rPr>
              <a:t>ROUTE SPECIFIC</a:t>
            </a:r>
          </a:p>
        </p:txBody>
      </p:sp>
      <p:sp>
        <p:nvSpPr>
          <p:cNvPr id="9" name="TextBox 8"/>
          <p:cNvSpPr txBox="1"/>
          <p:nvPr/>
        </p:nvSpPr>
        <p:spPr>
          <a:xfrm>
            <a:off x="5294155" y="5210036"/>
            <a:ext cx="32768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00"/>
                </a:solidFill>
                <a:effectLst/>
                <a:uLnTx/>
                <a:uFillTx/>
                <a:latin typeface="Calibri"/>
                <a:ea typeface="+mn-ea"/>
                <a:cs typeface="+mn-cs"/>
              </a:rPr>
              <a:t>SITUATION SPECIFIC</a:t>
            </a:r>
          </a:p>
        </p:txBody>
      </p:sp>
      <p:sp>
        <p:nvSpPr>
          <p:cNvPr id="8" name="TextBox 7">
            <a:extLst>
              <a:ext uri="{FF2B5EF4-FFF2-40B4-BE49-F238E27FC236}">
                <a16:creationId xmlns:a16="http://schemas.microsoft.com/office/drawing/2014/main" id="{3C94C056-8C23-4F1A-BCB7-1C632FDED6F1}"/>
              </a:ext>
            </a:extLst>
          </p:cNvPr>
          <p:cNvSpPr txBox="1"/>
          <p:nvPr/>
        </p:nvSpPr>
        <p:spPr>
          <a:xfrm>
            <a:off x="179512" y="5910838"/>
            <a:ext cx="878497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438B"/>
                </a:solidFill>
                <a:effectLst/>
                <a:uLnTx/>
                <a:uFillTx/>
                <a:latin typeface="Calibri"/>
                <a:ea typeface="+mn-ea"/>
                <a:cs typeface="+mn-cs"/>
              </a:rPr>
              <a:t>SUBSTANCE SPECIFIC               </a:t>
            </a:r>
            <a:r>
              <a:rPr kumimoji="0" lang="en-GB" sz="2800" b="1" i="0" u="none" strike="noStrike" kern="1200" cap="none" spc="0" normalizeH="0" baseline="0" noProof="0" dirty="0">
                <a:ln>
                  <a:noFill/>
                </a:ln>
                <a:solidFill>
                  <a:srgbClr val="00FF00"/>
                </a:solidFill>
                <a:effectLst/>
                <a:uLnTx/>
                <a:uFillTx/>
                <a:latin typeface="Calibri"/>
                <a:ea typeface="+mn-ea"/>
                <a:cs typeface="+mn-cs"/>
              </a:rPr>
              <a:t>RISKS RELATING TO LEGALITY</a:t>
            </a:r>
          </a:p>
        </p:txBody>
      </p:sp>
      <p:sp>
        <p:nvSpPr>
          <p:cNvPr id="10" name="Title 1">
            <a:extLst>
              <a:ext uri="{FF2B5EF4-FFF2-40B4-BE49-F238E27FC236}">
                <a16:creationId xmlns:a16="http://schemas.microsoft.com/office/drawing/2014/main" id="{3A9B53E4-324D-4329-8987-93287F4735A6}"/>
              </a:ext>
            </a:extLst>
          </p:cNvPr>
          <p:cNvSpPr>
            <a:spLocks noGrp="1"/>
          </p:cNvSpPr>
          <p:nvPr>
            <p:ph type="title"/>
          </p:nvPr>
        </p:nvSpPr>
        <p:spPr>
          <a:xfrm>
            <a:off x="457200" y="274638"/>
            <a:ext cx="8229600" cy="778098"/>
          </a:xfrm>
        </p:spPr>
        <p:txBody>
          <a:bodyPr/>
          <a:lstStyle/>
          <a:p>
            <a:r>
              <a:rPr lang="en-GB" b="1" dirty="0"/>
              <a:t>Types of Risks</a:t>
            </a:r>
          </a:p>
        </p:txBody>
      </p:sp>
      <p:pic>
        <p:nvPicPr>
          <p:cNvPr id="11" name="Picture 10">
            <a:extLst>
              <a:ext uri="{FF2B5EF4-FFF2-40B4-BE49-F238E27FC236}">
                <a16:creationId xmlns:a16="http://schemas.microsoft.com/office/drawing/2014/main" id="{F230506F-FA65-4CC5-97A0-96C2D0D6F0C2}"/>
              </a:ext>
            </a:extLst>
          </p:cNvPr>
          <p:cNvPicPr>
            <a:picLocks noChangeAspect="1"/>
          </p:cNvPicPr>
          <p:nvPr/>
        </p:nvPicPr>
        <p:blipFill>
          <a:blip r:embed="rId5"/>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7307593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b="1" dirty="0"/>
              <a:t>Types of Risks</a:t>
            </a:r>
          </a:p>
        </p:txBody>
      </p:sp>
      <p:sp>
        <p:nvSpPr>
          <p:cNvPr id="3" name="Content Placeholder 2"/>
          <p:cNvSpPr>
            <a:spLocks noGrp="1"/>
          </p:cNvSpPr>
          <p:nvPr>
            <p:ph idx="1"/>
          </p:nvPr>
        </p:nvSpPr>
        <p:spPr>
          <a:xfrm>
            <a:off x="457200" y="1052736"/>
            <a:ext cx="8229600" cy="5530626"/>
          </a:xfrm>
        </p:spPr>
        <p:txBody>
          <a:bodyPr>
            <a:normAutofit fontScale="85000" lnSpcReduction="20000"/>
          </a:bodyPr>
          <a:lstStyle/>
          <a:p>
            <a:pPr marL="0" indent="0">
              <a:buNone/>
            </a:pPr>
            <a:r>
              <a:rPr lang="en-GB" b="1" dirty="0">
                <a:solidFill>
                  <a:schemeClr val="tx2">
                    <a:lumMod val="60000"/>
                    <a:lumOff val="40000"/>
                  </a:schemeClr>
                </a:solidFill>
              </a:rPr>
              <a:t>Substance specific </a:t>
            </a:r>
            <a:r>
              <a:rPr lang="en-GB" b="1" u="sng" dirty="0">
                <a:solidFill>
                  <a:schemeClr val="tx2">
                    <a:lumMod val="60000"/>
                    <a:lumOff val="40000"/>
                  </a:schemeClr>
                </a:solidFill>
              </a:rPr>
              <a:t>(Most important point of whole course!)</a:t>
            </a:r>
          </a:p>
          <a:p>
            <a:pPr marL="0" indent="0">
              <a:buNone/>
            </a:pPr>
            <a:r>
              <a:rPr lang="en-GB" dirty="0"/>
              <a:t>- Depressants potentiate each other:</a:t>
            </a:r>
          </a:p>
          <a:p>
            <a:pPr marL="0" indent="0">
              <a:buNone/>
            </a:pPr>
            <a:r>
              <a:rPr lang="en-GB" dirty="0"/>
              <a:t>Alcohol + valium = multiply</a:t>
            </a:r>
          </a:p>
          <a:p>
            <a:pPr marL="0" indent="0">
              <a:buNone/>
            </a:pPr>
            <a:r>
              <a:rPr lang="en-GB" dirty="0"/>
              <a:t>Alcohol + heroin = multiply</a:t>
            </a:r>
          </a:p>
          <a:p>
            <a:pPr marL="0" indent="0">
              <a:buNone/>
            </a:pPr>
            <a:r>
              <a:rPr lang="en-GB" dirty="0"/>
              <a:t>Alcohol + valium + heroin= !!!</a:t>
            </a:r>
          </a:p>
          <a:p>
            <a:pPr marL="0" indent="0">
              <a:buNone/>
            </a:pPr>
            <a:endParaRPr lang="en-GB" dirty="0"/>
          </a:p>
          <a:p>
            <a:pPr>
              <a:buFontTx/>
              <a:buChar char="-"/>
            </a:pPr>
            <a:r>
              <a:rPr lang="en-GB" dirty="0"/>
              <a:t>Stimulants (e.g. heart, dehydration,)</a:t>
            </a:r>
          </a:p>
          <a:p>
            <a:pPr>
              <a:buFontTx/>
              <a:buChar char="-"/>
            </a:pPr>
            <a:r>
              <a:rPr lang="en-GB" dirty="0"/>
              <a:t>Ketamine</a:t>
            </a:r>
          </a:p>
          <a:p>
            <a:pPr marL="0" indent="0">
              <a:buNone/>
            </a:pPr>
            <a:endParaRPr lang="en-GB" dirty="0"/>
          </a:p>
          <a:p>
            <a:pPr marL="0" indent="0">
              <a:buNone/>
            </a:pPr>
            <a:r>
              <a:rPr lang="en-GB" b="1" dirty="0"/>
              <a:t>Illegality </a:t>
            </a:r>
            <a:r>
              <a:rPr lang="en-GB" dirty="0">
                <a:solidFill>
                  <a:srgbClr val="00FF00"/>
                </a:solidFill>
              </a:rPr>
              <a:t>= no quality control. What is it cut with?</a:t>
            </a:r>
          </a:p>
          <a:p>
            <a:pPr marL="0" indent="0">
              <a:buNone/>
            </a:pPr>
            <a:r>
              <a:rPr lang="en-GB" dirty="0">
                <a:solidFill>
                  <a:srgbClr val="00FF00"/>
                </a:solidFill>
              </a:rPr>
              <a:t>Poisoning</a:t>
            </a:r>
          </a:p>
          <a:p>
            <a:pPr marL="0" indent="0">
              <a:buNone/>
            </a:pPr>
            <a:r>
              <a:rPr lang="en-GB" dirty="0">
                <a:solidFill>
                  <a:srgbClr val="00FF00"/>
                </a:solidFill>
              </a:rPr>
              <a:t>Fluctuating purity.</a:t>
            </a:r>
            <a:endParaRPr lang="en-GB" dirty="0"/>
          </a:p>
        </p:txBody>
      </p:sp>
      <p:pic>
        <p:nvPicPr>
          <p:cNvPr id="4" name="Picture 3">
            <a:extLst>
              <a:ext uri="{FF2B5EF4-FFF2-40B4-BE49-F238E27FC236}">
                <a16:creationId xmlns:a16="http://schemas.microsoft.com/office/drawing/2014/main" id="{9773F110-6358-4D78-8236-33C67EB821EE}"/>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35479152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dirty="0">
                <a:solidFill>
                  <a:schemeClr val="tx2">
                    <a:lumMod val="60000"/>
                    <a:lumOff val="40000"/>
                  </a:schemeClr>
                </a:solidFill>
              </a:rPr>
              <a:t>Person specific</a:t>
            </a:r>
          </a:p>
          <a:p>
            <a:r>
              <a:rPr lang="en-GB" dirty="0"/>
              <a:t>Age</a:t>
            </a:r>
          </a:p>
          <a:p>
            <a:r>
              <a:rPr lang="en-GB" dirty="0"/>
              <a:t>Gender</a:t>
            </a:r>
          </a:p>
          <a:p>
            <a:r>
              <a:rPr lang="en-GB" dirty="0"/>
              <a:t>Background physical and mental health conditions</a:t>
            </a:r>
          </a:p>
        </p:txBody>
      </p:sp>
      <p:sp>
        <p:nvSpPr>
          <p:cNvPr id="6" name="Title 1">
            <a:extLst>
              <a:ext uri="{FF2B5EF4-FFF2-40B4-BE49-F238E27FC236}">
                <a16:creationId xmlns:a16="http://schemas.microsoft.com/office/drawing/2014/main" id="{5313899B-262F-4EEE-8934-5B609A674ECC}"/>
              </a:ext>
            </a:extLst>
          </p:cNvPr>
          <p:cNvSpPr>
            <a:spLocks noGrp="1"/>
          </p:cNvSpPr>
          <p:nvPr>
            <p:ph type="title"/>
          </p:nvPr>
        </p:nvSpPr>
        <p:spPr>
          <a:xfrm>
            <a:off x="457200" y="274638"/>
            <a:ext cx="8229600" cy="778098"/>
          </a:xfrm>
        </p:spPr>
        <p:txBody>
          <a:bodyPr/>
          <a:lstStyle/>
          <a:p>
            <a:r>
              <a:rPr lang="en-GB" b="1" dirty="0"/>
              <a:t>Types of Risks</a:t>
            </a:r>
          </a:p>
        </p:txBody>
      </p:sp>
      <p:pic>
        <p:nvPicPr>
          <p:cNvPr id="4" name="Picture 3">
            <a:extLst>
              <a:ext uri="{FF2B5EF4-FFF2-40B4-BE49-F238E27FC236}">
                <a16:creationId xmlns:a16="http://schemas.microsoft.com/office/drawing/2014/main" id="{7F1710BD-A447-484A-A798-6759A3B2B68D}"/>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8788254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GB" b="1" dirty="0">
                <a:solidFill>
                  <a:schemeClr val="tx2">
                    <a:lumMod val="60000"/>
                    <a:lumOff val="40000"/>
                  </a:schemeClr>
                </a:solidFill>
              </a:rPr>
              <a:t>Route specific</a:t>
            </a:r>
            <a:endParaRPr lang="en-GB" dirty="0"/>
          </a:p>
          <a:p>
            <a:r>
              <a:rPr lang="en-GB" dirty="0"/>
              <a:t>Injecting</a:t>
            </a:r>
          </a:p>
          <a:p>
            <a:r>
              <a:rPr lang="en-GB" dirty="0"/>
              <a:t>Smoking</a:t>
            </a:r>
          </a:p>
          <a:p>
            <a:r>
              <a:rPr lang="en-GB" dirty="0"/>
              <a:t>Sniffing</a:t>
            </a:r>
          </a:p>
          <a:p>
            <a:r>
              <a:rPr lang="en-GB" dirty="0"/>
              <a:t>Oral</a:t>
            </a:r>
          </a:p>
          <a:p>
            <a:r>
              <a:rPr lang="en-GB" dirty="0"/>
              <a:t>Inhalation - Volatile solvent abuse </a:t>
            </a:r>
          </a:p>
          <a:p>
            <a:r>
              <a:rPr lang="en-GB" dirty="0"/>
              <a:t>Intravenous</a:t>
            </a:r>
          </a:p>
          <a:p>
            <a:r>
              <a:rPr lang="en-GB" dirty="0"/>
              <a:t>Rectal/ ‘shelving’</a:t>
            </a:r>
          </a:p>
        </p:txBody>
      </p:sp>
      <p:sp>
        <p:nvSpPr>
          <p:cNvPr id="7" name="Title 1">
            <a:extLst>
              <a:ext uri="{FF2B5EF4-FFF2-40B4-BE49-F238E27FC236}">
                <a16:creationId xmlns:a16="http://schemas.microsoft.com/office/drawing/2014/main" id="{9EA9F2FE-9D78-4BAB-A499-7E8733114960}"/>
              </a:ext>
            </a:extLst>
          </p:cNvPr>
          <p:cNvSpPr>
            <a:spLocks noGrp="1"/>
          </p:cNvSpPr>
          <p:nvPr>
            <p:ph type="title"/>
          </p:nvPr>
        </p:nvSpPr>
        <p:spPr>
          <a:xfrm>
            <a:off x="457200" y="274638"/>
            <a:ext cx="8229600" cy="778098"/>
          </a:xfrm>
        </p:spPr>
        <p:txBody>
          <a:bodyPr/>
          <a:lstStyle/>
          <a:p>
            <a:r>
              <a:rPr lang="en-GB" b="1" dirty="0"/>
              <a:t>Types of Risks</a:t>
            </a:r>
          </a:p>
        </p:txBody>
      </p:sp>
      <p:pic>
        <p:nvPicPr>
          <p:cNvPr id="4" name="Picture 3">
            <a:extLst>
              <a:ext uri="{FF2B5EF4-FFF2-40B4-BE49-F238E27FC236}">
                <a16:creationId xmlns:a16="http://schemas.microsoft.com/office/drawing/2014/main" id="{723858C2-0270-4939-A45D-9362EE84560F}"/>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38876955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4569371"/>
          </a:xfrm>
        </p:spPr>
        <p:txBody>
          <a:bodyPr/>
          <a:lstStyle/>
          <a:p>
            <a:pPr marL="0" indent="0">
              <a:buNone/>
            </a:pPr>
            <a:r>
              <a:rPr lang="en-GB" b="1" dirty="0">
                <a:solidFill>
                  <a:schemeClr val="tx2">
                    <a:lumMod val="60000"/>
                    <a:lumOff val="40000"/>
                  </a:schemeClr>
                </a:solidFill>
              </a:rPr>
              <a:t>Situation specific</a:t>
            </a:r>
            <a:endParaRPr lang="en-GB" dirty="0"/>
          </a:p>
          <a:p>
            <a:r>
              <a:rPr lang="en-GB" dirty="0"/>
              <a:t>Where?</a:t>
            </a:r>
          </a:p>
          <a:p>
            <a:pPr marL="0" indent="0">
              <a:buNone/>
            </a:pPr>
            <a:endParaRPr lang="en-GB" dirty="0"/>
          </a:p>
          <a:p>
            <a:r>
              <a:rPr lang="en-GB" dirty="0"/>
              <a:t>With whom?</a:t>
            </a:r>
          </a:p>
          <a:p>
            <a:pPr marL="0" indent="0">
              <a:buNone/>
            </a:pPr>
            <a:endParaRPr lang="en-GB" dirty="0"/>
          </a:p>
          <a:p>
            <a:r>
              <a:rPr lang="en-GB" dirty="0"/>
              <a:t>Alone?</a:t>
            </a:r>
          </a:p>
        </p:txBody>
      </p:sp>
      <p:sp>
        <p:nvSpPr>
          <p:cNvPr id="4" name="Title 1">
            <a:extLst>
              <a:ext uri="{FF2B5EF4-FFF2-40B4-BE49-F238E27FC236}">
                <a16:creationId xmlns:a16="http://schemas.microsoft.com/office/drawing/2014/main" id="{5A1FBA54-187E-4D93-BA56-A5DCE40182DA}"/>
              </a:ext>
            </a:extLst>
          </p:cNvPr>
          <p:cNvSpPr txBox="1">
            <a:spLocks/>
          </p:cNvSpPr>
          <p:nvPr/>
        </p:nvSpPr>
        <p:spPr>
          <a:xfrm>
            <a:off x="457200" y="274638"/>
            <a:ext cx="8229600"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a:ln>
                  <a:noFill/>
                </a:ln>
                <a:solidFill>
                  <a:srgbClr val="FFFF00"/>
                </a:solidFill>
                <a:effectLst/>
                <a:uLnTx/>
                <a:uFillTx/>
                <a:latin typeface="Calibri"/>
                <a:ea typeface="+mj-ea"/>
                <a:cs typeface="+mj-cs"/>
              </a:rPr>
              <a:t>Types of Risks</a:t>
            </a:r>
            <a:endParaRPr kumimoji="0" lang="en-GB" sz="4400" b="1" i="0" u="none" strike="noStrike" kern="1200" cap="none" spc="0" normalizeH="0" baseline="0" noProof="0" dirty="0">
              <a:ln>
                <a:noFill/>
              </a:ln>
              <a:solidFill>
                <a:srgbClr val="FFFF00"/>
              </a:solidFill>
              <a:effectLst/>
              <a:uLnTx/>
              <a:uFillTx/>
              <a:latin typeface="Calibri"/>
              <a:ea typeface="+mj-ea"/>
              <a:cs typeface="+mj-cs"/>
            </a:endParaRPr>
          </a:p>
        </p:txBody>
      </p:sp>
      <p:pic>
        <p:nvPicPr>
          <p:cNvPr id="5" name="Picture 4">
            <a:extLst>
              <a:ext uri="{FF2B5EF4-FFF2-40B4-BE49-F238E27FC236}">
                <a16:creationId xmlns:a16="http://schemas.microsoft.com/office/drawing/2014/main" id="{CA12A271-50CF-4C8E-B3B6-81CC31251590}"/>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4989104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Who develops drug problems?</a:t>
            </a:r>
          </a:p>
        </p:txBody>
      </p:sp>
      <p:sp>
        <p:nvSpPr>
          <p:cNvPr id="3" name="Content Placeholder 2"/>
          <p:cNvSpPr>
            <a:spLocks noGrp="1"/>
          </p:cNvSpPr>
          <p:nvPr>
            <p:ph idx="1"/>
          </p:nvPr>
        </p:nvSpPr>
        <p:spPr>
          <a:xfrm>
            <a:off x="899592" y="1916832"/>
            <a:ext cx="7344816" cy="4209331"/>
          </a:xfrm>
        </p:spPr>
        <p:txBody>
          <a:bodyPr/>
          <a:lstStyle/>
          <a:p>
            <a:pPr marL="0" indent="0" algn="ctr">
              <a:buNone/>
            </a:pPr>
            <a:r>
              <a:rPr lang="en-GB" sz="3600" dirty="0">
                <a:solidFill>
                  <a:srgbClr val="00FF00"/>
                </a:solidFill>
              </a:rPr>
              <a:t>The vast majority of people who use alcohol and other drugs do </a:t>
            </a:r>
            <a:r>
              <a:rPr lang="en-GB" sz="3600" b="1" u="sng" dirty="0">
                <a:solidFill>
                  <a:srgbClr val="00FF00"/>
                </a:solidFill>
              </a:rPr>
              <a:t>not</a:t>
            </a:r>
            <a:r>
              <a:rPr lang="en-GB" sz="3600" dirty="0">
                <a:solidFill>
                  <a:srgbClr val="00FF00"/>
                </a:solidFill>
              </a:rPr>
              <a:t> develop problems.</a:t>
            </a:r>
          </a:p>
          <a:p>
            <a:pPr marL="0" indent="0" algn="ctr">
              <a:buNone/>
            </a:pPr>
            <a:endParaRPr lang="en-GB" sz="3600" dirty="0">
              <a:solidFill>
                <a:srgbClr val="00FF00"/>
              </a:solidFill>
            </a:endParaRPr>
          </a:p>
          <a:p>
            <a:pPr marL="0" indent="0" algn="ctr">
              <a:buNone/>
            </a:pPr>
            <a:r>
              <a:rPr lang="en-GB" sz="3600" dirty="0">
                <a:solidFill>
                  <a:srgbClr val="00FF00"/>
                </a:solidFill>
              </a:rPr>
              <a:t>What is different about those who do?</a:t>
            </a:r>
          </a:p>
          <a:p>
            <a:pPr marL="0" indent="0">
              <a:buNone/>
            </a:pPr>
            <a:endParaRPr lang="en-GB" dirty="0"/>
          </a:p>
        </p:txBody>
      </p:sp>
      <p:pic>
        <p:nvPicPr>
          <p:cNvPr id="4" name="Picture 3">
            <a:extLst>
              <a:ext uri="{FF2B5EF4-FFF2-40B4-BE49-F238E27FC236}">
                <a16:creationId xmlns:a16="http://schemas.microsoft.com/office/drawing/2014/main" id="{480D6263-57FE-4E4B-8951-D971DF2CFC75}"/>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42447257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5DF4C-ABEA-4D3B-AA86-F4C75F6A718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6000"/>
                    </a14:imgEffect>
                    <a14:imgEffect>
                      <a14:brightnessContrast bright="-4000" contrast="50000"/>
                    </a14:imgEffect>
                  </a14:imgLayer>
                </a14:imgProps>
              </a:ext>
            </a:extLst>
          </a:blip>
          <a:stretch>
            <a:fillRect/>
          </a:stretch>
        </p:blipFill>
        <p:spPr>
          <a:xfrm>
            <a:off x="839566" y="330200"/>
            <a:ext cx="7464869" cy="6339160"/>
          </a:xfrm>
          <a:prstGeom prst="rect">
            <a:avLst/>
          </a:prstGeom>
          <a:noFill/>
        </p:spPr>
      </p:pic>
      <p:pic>
        <p:nvPicPr>
          <p:cNvPr id="3" name="Picture 2">
            <a:extLst>
              <a:ext uri="{FF2B5EF4-FFF2-40B4-BE49-F238E27FC236}">
                <a16:creationId xmlns:a16="http://schemas.microsoft.com/office/drawing/2014/main" id="{88E066C0-9794-451C-8F15-26976DA7EB0D}"/>
              </a:ext>
            </a:extLst>
          </p:cNvPr>
          <p:cNvPicPr>
            <a:picLocks noChangeAspect="1"/>
          </p:cNvPicPr>
          <p:nvPr/>
        </p:nvPicPr>
        <p:blipFill>
          <a:blip r:embed="rId6"/>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1875464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What is a drug? </a:t>
            </a:r>
          </a:p>
        </p:txBody>
      </p:sp>
      <p:sp>
        <p:nvSpPr>
          <p:cNvPr id="3" name="Content Placeholder 2"/>
          <p:cNvSpPr>
            <a:spLocks noGrp="1"/>
          </p:cNvSpPr>
          <p:nvPr>
            <p:ph idx="1"/>
          </p:nvPr>
        </p:nvSpPr>
        <p:spPr>
          <a:xfrm>
            <a:off x="179512" y="1844824"/>
            <a:ext cx="8784976" cy="4281339"/>
          </a:xfrm>
        </p:spPr>
        <p:txBody>
          <a:bodyPr>
            <a:normAutofit fontScale="47500" lnSpcReduction="20000"/>
          </a:bodyPr>
          <a:lstStyle/>
          <a:p>
            <a:r>
              <a:rPr lang="en-GB" sz="6500" dirty="0"/>
              <a:t>Any </a:t>
            </a:r>
            <a:r>
              <a:rPr lang="en-GB" sz="6500" b="1" dirty="0"/>
              <a:t>substance</a:t>
            </a:r>
            <a:r>
              <a:rPr lang="en-GB" sz="6500" dirty="0"/>
              <a:t> that is taken for the effects that it produces on the brain and/or the body (whether man-made or naturally occurring) = </a:t>
            </a:r>
            <a:r>
              <a:rPr lang="en-GB" sz="6500" b="1" cap="all" dirty="0">
                <a:solidFill>
                  <a:srgbClr val="FF438B"/>
                </a:solidFill>
              </a:rPr>
              <a:t>psychoactive</a:t>
            </a:r>
          </a:p>
          <a:p>
            <a:pPr marL="0" indent="0">
              <a:buNone/>
            </a:pPr>
            <a:endParaRPr lang="en-GB" sz="6500" dirty="0">
              <a:solidFill>
                <a:srgbClr val="00FF00"/>
              </a:solidFill>
            </a:endParaRPr>
          </a:p>
          <a:p>
            <a:r>
              <a:rPr lang="en-US" sz="6600" dirty="0">
                <a:solidFill>
                  <a:srgbClr val="00FF00"/>
                </a:solidFill>
              </a:rPr>
              <a:t>In the pharmacological sense, caffeine, nicotine &amp; alcohol are drugs, just as much as cocaine &amp; heroin.</a:t>
            </a:r>
          </a:p>
          <a:p>
            <a:pPr marL="0" indent="0">
              <a:buNone/>
            </a:pPr>
            <a:endParaRPr lang="en-GB" sz="6600" dirty="0"/>
          </a:p>
          <a:p>
            <a:r>
              <a:rPr lang="en-US" sz="6200" dirty="0"/>
              <a:t>“Drug” has acquired a negative meaning or perception.</a:t>
            </a:r>
          </a:p>
          <a:p>
            <a:endParaRPr lang="en-US" sz="6200" dirty="0"/>
          </a:p>
          <a:p>
            <a:endParaRPr lang="en-US" sz="6200" dirty="0"/>
          </a:p>
          <a:p>
            <a:pPr marL="0" indent="0">
              <a:buNone/>
            </a:pPr>
            <a:endParaRPr lang="en-US" sz="4000" dirty="0"/>
          </a:p>
          <a:p>
            <a:endParaRPr lang="en-GB" sz="4000" dirty="0"/>
          </a:p>
          <a:p>
            <a:pPr marL="0" indent="0">
              <a:buNone/>
            </a:pPr>
            <a:endParaRPr lang="en-US" sz="4000" dirty="0">
              <a:solidFill>
                <a:srgbClr val="FF438B"/>
              </a:solidFill>
            </a:endParaRPr>
          </a:p>
          <a:p>
            <a:pPr marL="0" indent="0">
              <a:buNone/>
            </a:pPr>
            <a:endParaRPr lang="en-US" dirty="0"/>
          </a:p>
        </p:txBody>
      </p:sp>
      <p:pic>
        <p:nvPicPr>
          <p:cNvPr id="4" name="Picture 3">
            <a:extLst>
              <a:ext uri="{FF2B5EF4-FFF2-40B4-BE49-F238E27FC236}">
                <a16:creationId xmlns:a16="http://schemas.microsoft.com/office/drawing/2014/main" id="{AB592DBB-12F6-4184-9FD4-2DE33DEBE532}"/>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7285086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179512" y="764704"/>
            <a:ext cx="8784976" cy="5559898"/>
          </a:xfrm>
        </p:spPr>
        <p:txBody>
          <a:bodyPr>
            <a:noAutofit/>
          </a:bodyPr>
          <a:lstStyle/>
          <a:p>
            <a:pPr lvl="0"/>
            <a:r>
              <a:rPr lang="en-GB" sz="4300" dirty="0">
                <a:latin typeface="Arial" pitchFamily="34"/>
                <a:cs typeface="Arial" pitchFamily="34"/>
              </a:rPr>
              <a:t>Most young people age out of use</a:t>
            </a:r>
          </a:p>
          <a:p>
            <a:pPr marL="0" lvl="0" indent="0">
              <a:buNone/>
            </a:pPr>
            <a:endParaRPr lang="en-GB" sz="4300" u="sng" dirty="0">
              <a:latin typeface="Arial" pitchFamily="34"/>
              <a:cs typeface="Arial" pitchFamily="34"/>
            </a:endParaRPr>
          </a:p>
          <a:p>
            <a:pPr lvl="0"/>
            <a:r>
              <a:rPr lang="en-GB" sz="4300" dirty="0">
                <a:solidFill>
                  <a:srgbClr val="00FF00"/>
                </a:solidFill>
                <a:latin typeface="Arial" pitchFamily="34"/>
                <a:cs typeface="Arial" pitchFamily="34"/>
              </a:rPr>
              <a:t>A much smaller percentage develop long term problems</a:t>
            </a:r>
          </a:p>
          <a:p>
            <a:pPr marL="0" lvl="0" indent="0">
              <a:buNone/>
            </a:pPr>
            <a:endParaRPr lang="en-GB" sz="4300" dirty="0">
              <a:solidFill>
                <a:srgbClr val="0070C0"/>
              </a:solidFill>
              <a:latin typeface="Arial" pitchFamily="34"/>
              <a:cs typeface="Arial" pitchFamily="34"/>
            </a:endParaRPr>
          </a:p>
          <a:p>
            <a:pPr lvl="0"/>
            <a:r>
              <a:rPr lang="en-GB" sz="4300" dirty="0">
                <a:latin typeface="Arial" pitchFamily="34"/>
                <a:cs typeface="Arial" pitchFamily="34"/>
              </a:rPr>
              <a:t>So, what is different about these young people?</a:t>
            </a:r>
          </a:p>
          <a:p>
            <a:pPr marL="0" lvl="0" indent="0">
              <a:buNone/>
            </a:pPr>
            <a:r>
              <a:rPr lang="en-GB" sz="4300" dirty="0">
                <a:latin typeface="Arial" pitchFamily="34"/>
                <a:cs typeface="Arial" pitchFamily="34"/>
              </a:rPr>
              <a:t>	</a:t>
            </a:r>
            <a:endParaRPr lang="en-GB" sz="4300" dirty="0"/>
          </a:p>
          <a:p>
            <a:pPr lvl="0"/>
            <a:endParaRPr lang="en-GB" sz="4300" dirty="0"/>
          </a:p>
          <a:p>
            <a:pPr marL="0" lvl="0" indent="0">
              <a:buNone/>
            </a:pPr>
            <a:endParaRPr lang="en-GB" sz="4300" dirty="0">
              <a:latin typeface="Calibri"/>
            </a:endParaRPr>
          </a:p>
          <a:p>
            <a:pPr marL="0" lvl="0" indent="0">
              <a:buNone/>
            </a:pPr>
            <a:endParaRPr lang="en-GB" sz="4300" dirty="0"/>
          </a:p>
        </p:txBody>
      </p:sp>
      <p:pic>
        <p:nvPicPr>
          <p:cNvPr id="3" name="Picture 2">
            <a:extLst>
              <a:ext uri="{FF2B5EF4-FFF2-40B4-BE49-F238E27FC236}">
                <a16:creationId xmlns:a16="http://schemas.microsoft.com/office/drawing/2014/main" id="{1F1FEF8C-327A-4742-A4E2-5ABD55E9B922}"/>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22757927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79512" y="274638"/>
            <a:ext cx="8784976" cy="1143000"/>
          </a:xfrm>
        </p:spPr>
        <p:txBody>
          <a:bodyPr>
            <a:noAutofit/>
          </a:bodyPr>
          <a:lstStyle/>
          <a:p>
            <a:pPr lvl="0"/>
            <a:br>
              <a:rPr lang="en-GB" sz="3200" dirty="0">
                <a:latin typeface="Arial" pitchFamily="34"/>
                <a:cs typeface="Arial" pitchFamily="34"/>
              </a:rPr>
            </a:br>
            <a:r>
              <a:rPr lang="en-GB" sz="3200" b="1" dirty="0">
                <a:latin typeface="Arial" pitchFamily="34"/>
                <a:cs typeface="Arial" pitchFamily="34"/>
              </a:rPr>
              <a:t>What is different about these young people?</a:t>
            </a:r>
            <a:br>
              <a:rPr lang="en-GB" sz="3200" dirty="0">
                <a:latin typeface="Arial" pitchFamily="34"/>
                <a:cs typeface="Arial" pitchFamily="34"/>
              </a:rPr>
            </a:br>
            <a:endParaRPr lang="en-GB" sz="3200" dirty="0"/>
          </a:p>
        </p:txBody>
      </p:sp>
      <p:sp>
        <p:nvSpPr>
          <p:cNvPr id="3" name="Content Placeholder 2"/>
          <p:cNvSpPr txBox="1">
            <a:spLocks noGrp="1"/>
          </p:cNvSpPr>
          <p:nvPr>
            <p:ph idx="1"/>
          </p:nvPr>
        </p:nvSpPr>
        <p:spPr>
          <a:xfrm>
            <a:off x="457200" y="2132856"/>
            <a:ext cx="8229600" cy="3993307"/>
          </a:xfrm>
        </p:spPr>
        <p:txBody>
          <a:bodyPr>
            <a:normAutofit/>
          </a:bodyPr>
          <a:lstStyle/>
          <a:p>
            <a:pPr marL="0" lvl="0" indent="0">
              <a:buNone/>
            </a:pPr>
            <a:r>
              <a:rPr lang="en-GB" sz="4500" dirty="0">
                <a:solidFill>
                  <a:srgbClr val="00FF00"/>
                </a:solidFill>
                <a:latin typeface="Arial" pitchFamily="34"/>
                <a:cs typeface="Arial" pitchFamily="34"/>
              </a:rPr>
              <a:t>1. The nature of adolescent development </a:t>
            </a:r>
          </a:p>
          <a:p>
            <a:pPr marL="0" lvl="0" indent="0">
              <a:buNone/>
            </a:pPr>
            <a:endParaRPr lang="en-GB" sz="4500" dirty="0">
              <a:solidFill>
                <a:srgbClr val="92D050"/>
              </a:solidFill>
              <a:latin typeface="Arial" pitchFamily="34"/>
              <a:cs typeface="Arial" pitchFamily="34"/>
            </a:endParaRPr>
          </a:p>
          <a:p>
            <a:pPr marL="0" lvl="0" indent="0">
              <a:buNone/>
            </a:pPr>
            <a:r>
              <a:rPr lang="en-GB" sz="4500" dirty="0">
                <a:solidFill>
                  <a:schemeClr val="tx2">
                    <a:lumMod val="60000"/>
                    <a:lumOff val="40000"/>
                  </a:schemeClr>
                </a:solidFill>
                <a:latin typeface="Arial" pitchFamily="34"/>
                <a:cs typeface="Arial" pitchFamily="34"/>
              </a:rPr>
              <a:t>2. The risk patterns that lead people into drug use.  </a:t>
            </a:r>
          </a:p>
          <a:p>
            <a:pPr marL="0" lvl="0" indent="0">
              <a:buNone/>
            </a:pPr>
            <a:endParaRPr lang="en-GB" sz="4500" dirty="0"/>
          </a:p>
          <a:p>
            <a:pPr lvl="0"/>
            <a:endParaRPr lang="en-GB" sz="4500" dirty="0"/>
          </a:p>
        </p:txBody>
      </p:sp>
      <p:pic>
        <p:nvPicPr>
          <p:cNvPr id="4" name="Picture 3">
            <a:extLst>
              <a:ext uri="{FF2B5EF4-FFF2-40B4-BE49-F238E27FC236}">
                <a16:creationId xmlns:a16="http://schemas.microsoft.com/office/drawing/2014/main" id="{69ECA2DF-907F-4305-891E-7CD2AD8E2D7F}"/>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35771407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chorCtr="0"/>
          <a:lstStyle/>
          <a:p>
            <a:pPr lvl="0" algn="l"/>
            <a:r>
              <a:rPr lang="en-GB" b="1" dirty="0"/>
              <a:t>Life Course</a:t>
            </a:r>
          </a:p>
        </p:txBody>
      </p:sp>
      <p:sp>
        <p:nvSpPr>
          <p:cNvPr id="3" name="Content Placeholder 2"/>
          <p:cNvSpPr txBox="1">
            <a:spLocks noGrp="1"/>
          </p:cNvSpPr>
          <p:nvPr>
            <p:ph idx="1"/>
          </p:nvPr>
        </p:nvSpPr>
        <p:spPr/>
        <p:txBody>
          <a:bodyPr/>
          <a:lstStyle/>
          <a:p>
            <a:pPr marL="0" lvl="0" indent="0">
              <a:buNone/>
            </a:pPr>
            <a:r>
              <a:rPr lang="en-GB" dirty="0">
                <a:solidFill>
                  <a:schemeClr val="tx2">
                    <a:lumMod val="60000"/>
                    <a:lumOff val="40000"/>
                  </a:schemeClr>
                </a:solidFill>
                <a:latin typeface="Arial" pitchFamily="34"/>
                <a:cs typeface="Arial" pitchFamily="34"/>
              </a:rPr>
              <a:t>Consumption and</a:t>
            </a:r>
          </a:p>
          <a:p>
            <a:pPr marL="0" lvl="0" indent="0">
              <a:buNone/>
            </a:pPr>
            <a:r>
              <a:rPr lang="en-GB" dirty="0">
                <a:solidFill>
                  <a:schemeClr val="tx2">
                    <a:lumMod val="60000"/>
                    <a:lumOff val="40000"/>
                  </a:schemeClr>
                </a:solidFill>
                <a:latin typeface="Arial" pitchFamily="34"/>
                <a:cs typeface="Arial" pitchFamily="34"/>
              </a:rPr>
              <a:t>achieving life tasks</a:t>
            </a:r>
          </a:p>
          <a:p>
            <a:pPr marL="0" lvl="0" indent="0">
              <a:buNone/>
            </a:pPr>
            <a:r>
              <a:rPr lang="en-GB" dirty="0">
                <a:latin typeface="Arial" pitchFamily="34"/>
                <a:cs typeface="Arial" pitchFamily="34"/>
              </a:rPr>
              <a:t>Social Identity</a:t>
            </a:r>
          </a:p>
          <a:p>
            <a:pPr marL="0" lvl="0" indent="0">
              <a:buNone/>
            </a:pPr>
            <a:r>
              <a:rPr lang="en-GB" dirty="0">
                <a:solidFill>
                  <a:srgbClr val="00FF00"/>
                </a:solidFill>
                <a:latin typeface="Arial" pitchFamily="34"/>
                <a:cs typeface="Arial" pitchFamily="34"/>
              </a:rPr>
              <a:t>Development delay</a:t>
            </a:r>
          </a:p>
          <a:p>
            <a:pPr marL="0" lvl="0" indent="0">
              <a:buNone/>
            </a:pPr>
            <a:r>
              <a:rPr lang="en-GB" dirty="0">
                <a:latin typeface="Arial" pitchFamily="34"/>
                <a:cs typeface="Arial" pitchFamily="34"/>
              </a:rPr>
              <a:t>Adolescent mental </a:t>
            </a:r>
          </a:p>
          <a:p>
            <a:pPr marL="0" lvl="0" indent="0">
              <a:buNone/>
            </a:pPr>
            <a:r>
              <a:rPr lang="en-GB" dirty="0">
                <a:latin typeface="Arial" pitchFamily="34"/>
                <a:cs typeface="Arial" pitchFamily="34"/>
              </a:rPr>
              <a:t>Health</a:t>
            </a:r>
          </a:p>
          <a:p>
            <a:pPr marL="0" lvl="0" indent="0">
              <a:buNone/>
            </a:pPr>
            <a:r>
              <a:rPr lang="en-GB" dirty="0">
                <a:solidFill>
                  <a:schemeClr val="tx2">
                    <a:lumMod val="60000"/>
                    <a:lumOff val="40000"/>
                  </a:schemeClr>
                </a:solidFill>
                <a:latin typeface="Arial" pitchFamily="34"/>
                <a:cs typeface="Arial" pitchFamily="34"/>
              </a:rPr>
              <a:t>Social functioning</a:t>
            </a:r>
          </a:p>
        </p:txBody>
      </p:sp>
      <p:sp>
        <p:nvSpPr>
          <p:cNvPr id="4" name="Down Arrow 5"/>
          <p:cNvSpPr/>
          <p:nvPr/>
        </p:nvSpPr>
        <p:spPr>
          <a:xfrm>
            <a:off x="2715493" y="838203"/>
            <a:ext cx="6199906" cy="5867403"/>
          </a:xfrm>
          <a:custGeom>
            <a:avLst>
              <a:gd name="f0" fmla="val 18309"/>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21600 0 f20"/>
              <a:gd name="f28" fmla="*/ 0 f21 1"/>
              <a:gd name="f29" fmla="*/ 21600 f21 1"/>
              <a:gd name="f30" fmla="*/ f19 f12 1"/>
              <a:gd name="f31" fmla="*/ f20 f13 1"/>
              <a:gd name="f32" fmla="+- f24 0 f3"/>
              <a:gd name="f33" fmla="+- f25 0 f3"/>
              <a:gd name="f34" fmla="*/ f27 f19 1"/>
              <a:gd name="f35" fmla="*/ f28 1 f21"/>
              <a:gd name="f36" fmla="*/ f29 1 f21"/>
              <a:gd name="f37" fmla="*/ f26 f12 1"/>
              <a:gd name="f38" fmla="*/ f34 1 10800"/>
              <a:gd name="f39" fmla="*/ f35 f13 1"/>
              <a:gd name="f40" fmla="*/ f35 f12 1"/>
              <a:gd name="f41" fmla="*/ f36 f12 1"/>
              <a:gd name="f42" fmla="+- f20 f38 0"/>
              <a:gd name="f43" fmla="*/ f42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39" r="f37" b="f43"/>
            <a:pathLst>
              <a:path w="21600" h="21600">
                <a:moveTo>
                  <a:pt x="f19" y="f7"/>
                </a:moveTo>
                <a:lnTo>
                  <a:pt x="f19" y="f20"/>
                </a:lnTo>
                <a:lnTo>
                  <a:pt x="f7" y="f20"/>
                </a:lnTo>
                <a:lnTo>
                  <a:pt x="f9" y="f8"/>
                </a:lnTo>
                <a:lnTo>
                  <a:pt x="f8" y="f20"/>
                </a:lnTo>
                <a:lnTo>
                  <a:pt x="f26" y="f20"/>
                </a:lnTo>
                <a:lnTo>
                  <a:pt x="f26" y="f7"/>
                </a:lnTo>
                <a:close/>
              </a:path>
            </a:pathLst>
          </a:custGeom>
          <a:solidFill>
            <a:srgbClr val="FFFFFF"/>
          </a:solidFill>
          <a:ln w="25402">
            <a:solidFill>
              <a:srgbClr val="085091"/>
            </a:solidFill>
            <a:prstDash val="solid"/>
          </a:ln>
        </p:spPr>
        <p:txBody>
          <a:bodyPr vert="horz" wrap="square" lIns="91440" tIns="45720" rIns="91440" bIns="45720" anchor="ctr" anchorCtr="1" compatLnSpc="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FFFFFF"/>
              </a:solidFill>
              <a:effectLst/>
              <a:uLnTx/>
              <a:uFillTx/>
              <a:latin typeface="Constantia"/>
              <a:ea typeface="+mn-ea"/>
              <a:cs typeface="+mn-cs"/>
            </a:endParaRPr>
          </a:p>
        </p:txBody>
      </p:sp>
      <p:sp>
        <p:nvSpPr>
          <p:cNvPr id="5" name="TextBox 7"/>
          <p:cNvSpPr txBox="1"/>
          <p:nvPr/>
        </p:nvSpPr>
        <p:spPr>
          <a:xfrm>
            <a:off x="4405743" y="877357"/>
            <a:ext cx="2819396" cy="5262975"/>
          </a:xfrm>
          <a:prstGeom prst="rect">
            <a:avLst/>
          </a:prstGeom>
          <a:noFill/>
          <a:ln>
            <a:noFill/>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1" i="0" u="none" strike="noStrike" kern="1200" cap="none" spc="0" normalizeH="0" baseline="0" noProof="0">
                <a:ln>
                  <a:noFill/>
                </a:ln>
                <a:solidFill>
                  <a:srgbClr val="000000"/>
                </a:solidFill>
                <a:effectLst/>
                <a:uLnTx/>
                <a:uFillTx/>
                <a:latin typeface="Arial" pitchFamily="34"/>
                <a:ea typeface="+mn-ea"/>
                <a:cs typeface="Arial" pitchFamily="34"/>
              </a:rPr>
              <a:t>0-2</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0" i="0" u="none" strike="noStrike" kern="1200" cap="none" spc="0" normalizeH="0" baseline="0" noProof="0">
                <a:ln>
                  <a:noFill/>
                </a:ln>
                <a:solidFill>
                  <a:srgbClr val="000000"/>
                </a:solidFill>
                <a:effectLst/>
                <a:uLnTx/>
                <a:uFillTx/>
                <a:latin typeface="Arial" pitchFamily="34"/>
                <a:ea typeface="+mn-ea"/>
                <a:cs typeface="Arial" pitchFamily="34"/>
              </a:rPr>
              <a:t>Physical play, spatial awareness, co-ordination, basic nouns and verbs</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1" i="0" u="none" strike="noStrike" kern="1200" cap="none" spc="0" normalizeH="0" baseline="0" noProof="0">
                <a:ln>
                  <a:noFill/>
                </a:ln>
                <a:solidFill>
                  <a:srgbClr val="000000"/>
                </a:solidFill>
                <a:effectLst/>
                <a:uLnTx/>
                <a:uFillTx/>
                <a:latin typeface="Arial" pitchFamily="34"/>
                <a:ea typeface="+mn-ea"/>
                <a:cs typeface="Arial" pitchFamily="34"/>
              </a:rPr>
              <a:t>2-5</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0" i="0" u="none" strike="noStrike" kern="1200" cap="none" spc="0" normalizeH="0" baseline="0" noProof="0">
                <a:ln>
                  <a:noFill/>
                </a:ln>
                <a:solidFill>
                  <a:srgbClr val="000000"/>
                </a:solidFill>
                <a:effectLst/>
                <a:uLnTx/>
                <a:uFillTx/>
                <a:latin typeface="Arial" pitchFamily="34"/>
                <a:ea typeface="+mn-ea"/>
                <a:cs typeface="Arial" pitchFamily="34"/>
              </a:rPr>
              <a:t>Grammar, role play, moral stories, sharing, peers</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1" i="0" u="none" strike="noStrike" kern="1200" cap="none" spc="0" normalizeH="0" baseline="0" noProof="0">
                <a:ln>
                  <a:noFill/>
                </a:ln>
                <a:solidFill>
                  <a:srgbClr val="000000"/>
                </a:solidFill>
                <a:effectLst/>
                <a:uLnTx/>
                <a:uFillTx/>
                <a:latin typeface="Arial" pitchFamily="34"/>
                <a:ea typeface="+mn-ea"/>
                <a:cs typeface="Arial" pitchFamily="34"/>
              </a:rPr>
              <a:t>5-11</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0" i="0" u="none" strike="noStrike" kern="1200" cap="none" spc="0" normalizeH="0" baseline="0" noProof="0">
                <a:ln>
                  <a:noFill/>
                </a:ln>
                <a:solidFill>
                  <a:srgbClr val="000000"/>
                </a:solidFill>
                <a:effectLst/>
                <a:uLnTx/>
                <a:uFillTx/>
                <a:latin typeface="Arial" pitchFamily="34"/>
                <a:ea typeface="+mn-ea"/>
                <a:cs typeface="Arial" pitchFamily="34"/>
              </a:rPr>
              <a:t>Literacy, numeracy, friends, socialisation, competing</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1" i="0" u="none" strike="noStrike" kern="1200" cap="none" spc="0" normalizeH="0" baseline="0" noProof="0">
                <a:ln>
                  <a:noFill/>
                </a:ln>
                <a:solidFill>
                  <a:srgbClr val="000000"/>
                </a:solidFill>
                <a:effectLst/>
                <a:uLnTx/>
                <a:uFillTx/>
                <a:latin typeface="Arial" pitchFamily="34"/>
                <a:ea typeface="+mn-ea"/>
                <a:cs typeface="Arial" pitchFamily="34"/>
              </a:rPr>
              <a:t>11-16</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0" i="0" u="none" strike="noStrike" kern="1200" cap="none" spc="0" normalizeH="0" baseline="0" noProof="0">
                <a:ln>
                  <a:noFill/>
                </a:ln>
                <a:solidFill>
                  <a:srgbClr val="000000"/>
                </a:solidFill>
                <a:effectLst/>
                <a:uLnTx/>
                <a:uFillTx/>
                <a:latin typeface="Arial" pitchFamily="34"/>
                <a:ea typeface="+mn-ea"/>
                <a:cs typeface="Arial" pitchFamily="34"/>
              </a:rPr>
              <a:t>Separation from parents, peer selection, puberty, romantic partners, music, fashion</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1" i="0" u="none" strike="noStrike" kern="1200" cap="none" spc="0" normalizeH="0" baseline="0" noProof="0">
                <a:ln>
                  <a:noFill/>
                </a:ln>
                <a:solidFill>
                  <a:srgbClr val="000000"/>
                </a:solidFill>
                <a:effectLst/>
                <a:uLnTx/>
                <a:uFillTx/>
                <a:latin typeface="Arial" pitchFamily="34"/>
                <a:ea typeface="+mn-ea"/>
                <a:cs typeface="Arial" pitchFamily="34"/>
              </a:rPr>
              <a:t>17-25</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0" i="0" u="none" strike="noStrike" kern="1200" cap="none" spc="0" normalizeH="0" baseline="0" noProof="0">
                <a:ln>
                  <a:noFill/>
                </a:ln>
                <a:solidFill>
                  <a:srgbClr val="000000"/>
                </a:solidFill>
                <a:effectLst/>
                <a:uLnTx/>
                <a:uFillTx/>
                <a:latin typeface="Arial" pitchFamily="34"/>
                <a:ea typeface="+mn-ea"/>
                <a:cs typeface="Arial" pitchFamily="34"/>
              </a:rPr>
              <a:t>Exploring adult roles, finding one’s niche, value’s groups, partners</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1" i="0" u="none" strike="noStrike" kern="1200" cap="none" spc="0" normalizeH="0" baseline="0" noProof="0">
                <a:ln>
                  <a:noFill/>
                </a:ln>
                <a:solidFill>
                  <a:srgbClr val="000000"/>
                </a:solidFill>
                <a:effectLst/>
                <a:uLnTx/>
                <a:uFillTx/>
                <a:latin typeface="Arial" pitchFamily="34"/>
                <a:ea typeface="+mn-ea"/>
                <a:cs typeface="Arial" pitchFamily="34"/>
              </a:rPr>
              <a:t>25+</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0" i="0" u="none" strike="noStrike" kern="1200" cap="none" spc="0" normalizeH="0" baseline="0" noProof="0">
                <a:ln>
                  <a:noFill/>
                </a:ln>
                <a:solidFill>
                  <a:srgbClr val="000000"/>
                </a:solidFill>
                <a:effectLst/>
                <a:uLnTx/>
                <a:uFillTx/>
                <a:latin typeface="Arial" pitchFamily="34"/>
                <a:ea typeface="+mn-ea"/>
                <a:cs typeface="Arial" pitchFamily="34"/>
              </a:rPr>
              <a:t>Adult roles, careers, family </a:t>
            </a:r>
          </a:p>
        </p:txBody>
      </p:sp>
      <p:sp>
        <p:nvSpPr>
          <p:cNvPr id="6" name="TextBox 8"/>
          <p:cNvSpPr txBox="1"/>
          <p:nvPr/>
        </p:nvSpPr>
        <p:spPr>
          <a:xfrm>
            <a:off x="7376194" y="1017306"/>
            <a:ext cx="1524003" cy="5509195"/>
          </a:xfrm>
          <a:prstGeom prst="rect">
            <a:avLst/>
          </a:prstGeom>
          <a:noFill/>
          <a:ln>
            <a:noFill/>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1" i="0" u="none" strike="noStrike" kern="1200" cap="none" spc="0" normalizeH="0" baseline="0" noProof="0" dirty="0">
                <a:ln>
                  <a:noFill/>
                </a:ln>
                <a:solidFill>
                  <a:srgbClr val="FFFFFF"/>
                </a:solidFill>
                <a:effectLst/>
                <a:uLnTx/>
                <a:uFillTx/>
                <a:latin typeface="Arial" pitchFamily="34"/>
                <a:ea typeface="+mn-ea"/>
                <a:cs typeface="Arial" pitchFamily="34"/>
              </a:rPr>
              <a:t>Primary Carers</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600" b="1" i="0" u="none" strike="noStrike" kern="1200" cap="none" spc="0" normalizeH="0" baseline="0" noProof="0" dirty="0">
              <a:ln>
                <a:noFill/>
              </a:ln>
              <a:solidFill>
                <a:srgbClr val="FFFFFF"/>
              </a:solidFill>
              <a:effectLst/>
              <a:uLnTx/>
              <a:uFillTx/>
              <a:latin typeface="Arial" pitchFamily="34"/>
              <a:ea typeface="+mn-ea"/>
              <a:cs typeface="Arial" pitchFamily="34"/>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600" b="1" i="0" u="none" strike="noStrike" kern="1200" cap="none" spc="0" normalizeH="0" baseline="0" noProof="0" dirty="0">
              <a:ln>
                <a:noFill/>
              </a:ln>
              <a:solidFill>
                <a:srgbClr val="FFFFFF"/>
              </a:solidFill>
              <a:effectLst/>
              <a:uLnTx/>
              <a:uFillTx/>
              <a:latin typeface="Arial" pitchFamily="34"/>
              <a:ea typeface="+mn-ea"/>
              <a:cs typeface="Arial" pitchFamily="34"/>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600" b="1" i="0" u="none" strike="noStrike" kern="1200" cap="none" spc="0" normalizeH="0" baseline="0" noProof="0" dirty="0">
              <a:ln>
                <a:noFill/>
              </a:ln>
              <a:solidFill>
                <a:srgbClr val="FFFFFF"/>
              </a:solidFill>
              <a:effectLst/>
              <a:uLnTx/>
              <a:uFillTx/>
              <a:latin typeface="Arial" pitchFamily="34"/>
              <a:ea typeface="+mn-ea"/>
              <a:cs typeface="Arial" pitchFamily="34"/>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1" i="0" u="none" strike="noStrike" kern="1200" cap="none" spc="0" normalizeH="0" baseline="0" noProof="0" dirty="0">
                <a:ln>
                  <a:noFill/>
                </a:ln>
                <a:solidFill>
                  <a:srgbClr val="FFFFFF"/>
                </a:solidFill>
                <a:effectLst/>
                <a:uLnTx/>
                <a:uFillTx/>
                <a:latin typeface="Arial" pitchFamily="34"/>
                <a:ea typeface="+mn-ea"/>
                <a:cs typeface="Arial" pitchFamily="34"/>
              </a:rPr>
              <a:t>Family</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600" b="1" i="0" u="none" strike="noStrike" kern="1200" cap="none" spc="0" normalizeH="0" baseline="0" noProof="0" dirty="0">
              <a:ln>
                <a:noFill/>
              </a:ln>
              <a:solidFill>
                <a:srgbClr val="FFFFFF"/>
              </a:solidFill>
              <a:effectLst/>
              <a:uLnTx/>
              <a:uFillTx/>
              <a:latin typeface="Arial" pitchFamily="34"/>
              <a:ea typeface="+mn-ea"/>
              <a:cs typeface="Arial" pitchFamily="34"/>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600" b="1" i="0" u="none" strike="noStrike" kern="1200" cap="none" spc="0" normalizeH="0" baseline="0" noProof="0" dirty="0">
              <a:ln>
                <a:noFill/>
              </a:ln>
              <a:solidFill>
                <a:srgbClr val="FFFFFF"/>
              </a:solidFill>
              <a:effectLst/>
              <a:uLnTx/>
              <a:uFillTx/>
              <a:latin typeface="Arial" pitchFamily="34"/>
              <a:ea typeface="+mn-ea"/>
              <a:cs typeface="Arial" pitchFamily="34"/>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1" i="0" u="none" strike="noStrike" kern="1200" cap="none" spc="0" normalizeH="0" baseline="0" noProof="0" dirty="0">
                <a:ln>
                  <a:noFill/>
                </a:ln>
                <a:solidFill>
                  <a:srgbClr val="FFFFFF"/>
                </a:solidFill>
                <a:effectLst/>
                <a:uLnTx/>
                <a:uFillTx/>
                <a:latin typeface="Arial" pitchFamily="34"/>
                <a:ea typeface="+mn-ea"/>
                <a:cs typeface="Arial" pitchFamily="34"/>
              </a:rPr>
              <a:t>School</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600" b="1" i="0" u="none" strike="noStrike" kern="1200" cap="none" spc="0" normalizeH="0" baseline="0" noProof="0" dirty="0">
              <a:ln>
                <a:noFill/>
              </a:ln>
              <a:solidFill>
                <a:srgbClr val="FFFFFF"/>
              </a:solidFill>
              <a:effectLst/>
              <a:uLnTx/>
              <a:uFillTx/>
              <a:latin typeface="Arial" pitchFamily="34"/>
              <a:ea typeface="+mn-ea"/>
              <a:cs typeface="Arial" pitchFamily="34"/>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600" b="1" i="0" u="none" strike="noStrike" kern="1200" cap="none" spc="0" normalizeH="0" baseline="0" noProof="0" dirty="0">
              <a:ln>
                <a:noFill/>
              </a:ln>
              <a:solidFill>
                <a:srgbClr val="FFFFFF"/>
              </a:solidFill>
              <a:effectLst/>
              <a:uLnTx/>
              <a:uFillTx/>
              <a:latin typeface="Arial" pitchFamily="34"/>
              <a:ea typeface="+mn-ea"/>
              <a:cs typeface="Arial" pitchFamily="34"/>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600" b="1" i="0" u="none" strike="noStrike" kern="1200" cap="none" spc="0" normalizeH="0" baseline="0" noProof="0" dirty="0">
              <a:ln>
                <a:noFill/>
              </a:ln>
              <a:solidFill>
                <a:srgbClr val="FFFFFF"/>
              </a:solidFill>
              <a:effectLst/>
              <a:uLnTx/>
              <a:uFillTx/>
              <a:latin typeface="Arial" pitchFamily="34"/>
              <a:ea typeface="+mn-ea"/>
              <a:cs typeface="Arial" pitchFamily="34"/>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1" i="0" u="none" strike="noStrike" kern="1200" cap="none" spc="0" normalizeH="0" baseline="0" noProof="0" dirty="0">
                <a:ln>
                  <a:noFill/>
                </a:ln>
                <a:solidFill>
                  <a:srgbClr val="FFFFFF"/>
                </a:solidFill>
                <a:effectLst/>
                <a:uLnTx/>
                <a:uFillTx/>
                <a:latin typeface="Arial" pitchFamily="34"/>
                <a:ea typeface="+mn-ea"/>
                <a:cs typeface="Arial" pitchFamily="34"/>
              </a:rPr>
              <a:t>Peer Groups</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600" b="1" i="0" u="none" strike="noStrike" kern="1200" cap="none" spc="0" normalizeH="0" baseline="0" noProof="0" dirty="0">
              <a:ln>
                <a:noFill/>
              </a:ln>
              <a:solidFill>
                <a:srgbClr val="FFFFFF"/>
              </a:solidFill>
              <a:effectLst/>
              <a:uLnTx/>
              <a:uFillTx/>
              <a:latin typeface="Arial" pitchFamily="34"/>
              <a:ea typeface="+mn-ea"/>
              <a:cs typeface="Arial" pitchFamily="34"/>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600" b="1" i="0" u="none" strike="noStrike" kern="1200" cap="none" spc="0" normalizeH="0" baseline="0" noProof="0" dirty="0">
              <a:ln>
                <a:noFill/>
              </a:ln>
              <a:solidFill>
                <a:srgbClr val="FFFFFF"/>
              </a:solidFill>
              <a:effectLst/>
              <a:uLnTx/>
              <a:uFillTx/>
              <a:latin typeface="Arial" pitchFamily="34"/>
              <a:ea typeface="+mn-ea"/>
              <a:cs typeface="Arial" pitchFamily="34"/>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600" b="1" i="0" u="none" strike="noStrike" kern="1200" cap="none" spc="0" normalizeH="0" baseline="0" noProof="0" dirty="0">
              <a:ln>
                <a:noFill/>
              </a:ln>
              <a:solidFill>
                <a:srgbClr val="FFFFFF"/>
              </a:solidFill>
              <a:effectLst/>
              <a:uLnTx/>
              <a:uFillTx/>
              <a:latin typeface="Arial" pitchFamily="34"/>
              <a:ea typeface="+mn-ea"/>
              <a:cs typeface="Arial" pitchFamily="34"/>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600" b="1" i="0" u="none" strike="noStrike" kern="1200" cap="none" spc="0" normalizeH="0" baseline="0" noProof="0" dirty="0">
              <a:ln>
                <a:noFill/>
              </a:ln>
              <a:solidFill>
                <a:srgbClr val="FFFFFF"/>
              </a:solidFill>
              <a:effectLst/>
              <a:uLnTx/>
              <a:uFillTx/>
              <a:latin typeface="Arial" pitchFamily="34"/>
              <a:ea typeface="+mn-ea"/>
              <a:cs typeface="Arial" pitchFamily="34"/>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1" i="0" u="none" strike="noStrike" kern="1200" cap="none" spc="0" normalizeH="0" baseline="0" noProof="0" dirty="0">
                <a:ln>
                  <a:noFill/>
                </a:ln>
                <a:solidFill>
                  <a:srgbClr val="FFFFFF"/>
                </a:solidFill>
                <a:effectLst/>
                <a:uLnTx/>
                <a:uFillTx/>
                <a:latin typeface="Arial" pitchFamily="34"/>
                <a:ea typeface="+mn-ea"/>
                <a:cs typeface="Arial" pitchFamily="34"/>
              </a:rPr>
              <a:t>Moratorium</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600" b="1" i="0" u="none" strike="noStrike" kern="1200" cap="none" spc="0" normalizeH="0" baseline="0" noProof="0" dirty="0">
              <a:ln>
                <a:noFill/>
              </a:ln>
              <a:solidFill>
                <a:srgbClr val="FFFFFF"/>
              </a:solidFill>
              <a:effectLst/>
              <a:uLnTx/>
              <a:uFillTx/>
              <a:latin typeface="Arial" pitchFamily="34"/>
              <a:ea typeface="+mn-ea"/>
              <a:cs typeface="Arial" pitchFamily="34"/>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600" b="1" i="0" u="none" strike="noStrike" kern="1200" cap="none" spc="0" normalizeH="0" baseline="0" noProof="0" dirty="0">
              <a:ln>
                <a:noFill/>
              </a:ln>
              <a:solidFill>
                <a:srgbClr val="FFFFFF"/>
              </a:solidFill>
              <a:effectLst/>
              <a:uLnTx/>
              <a:uFillTx/>
              <a:latin typeface="Arial" pitchFamily="34"/>
              <a:ea typeface="+mn-ea"/>
              <a:cs typeface="Arial" pitchFamily="34"/>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600" b="1" i="0" u="none" strike="noStrike" kern="1200" cap="none" spc="0" normalizeH="0" baseline="0" noProof="0" dirty="0">
              <a:ln>
                <a:noFill/>
              </a:ln>
              <a:solidFill>
                <a:srgbClr val="FFFFFF"/>
              </a:solidFill>
              <a:effectLst/>
              <a:uLnTx/>
              <a:uFillTx/>
              <a:latin typeface="Arial" pitchFamily="34"/>
              <a:ea typeface="+mn-ea"/>
              <a:cs typeface="Arial" pitchFamily="34"/>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1" i="0" u="none" strike="noStrike" kern="1200" cap="none" spc="0" normalizeH="0" baseline="0" noProof="0" dirty="0">
                <a:ln>
                  <a:noFill/>
                </a:ln>
                <a:solidFill>
                  <a:srgbClr val="FFFFFF"/>
                </a:solidFill>
                <a:effectLst/>
                <a:uLnTx/>
                <a:uFillTx/>
                <a:latin typeface="Arial" pitchFamily="34"/>
                <a:ea typeface="+mn-ea"/>
                <a:cs typeface="Arial" pitchFamily="34"/>
              </a:rPr>
              <a:t>Adult Life</a:t>
            </a:r>
          </a:p>
        </p:txBody>
      </p:sp>
      <p:pic>
        <p:nvPicPr>
          <p:cNvPr id="7" name="Picture 6">
            <a:extLst>
              <a:ext uri="{FF2B5EF4-FFF2-40B4-BE49-F238E27FC236}">
                <a16:creationId xmlns:a16="http://schemas.microsoft.com/office/drawing/2014/main" id="{24C7CF53-0DB4-4D2F-ACEA-6657E043FFDE}"/>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4838032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0" y="0"/>
            <a:ext cx="9144000" cy="836712"/>
          </a:xfrm>
          <a:solidFill>
            <a:schemeClr val="tx1"/>
          </a:solidFill>
        </p:spPr>
        <p:txBody>
          <a:bodyPr>
            <a:normAutofit fontScale="90000"/>
          </a:bodyPr>
          <a:lstStyle/>
          <a:p>
            <a:pPr>
              <a:defRPr/>
            </a:pPr>
            <a:r>
              <a:rPr lang="en-GB" sz="5400" b="1" dirty="0">
                <a:solidFill>
                  <a:srgbClr val="FF0000"/>
                </a:solidFill>
                <a:latin typeface="Times New Roman" pitchFamily="18" charset="0"/>
              </a:rPr>
              <a:t>A</a:t>
            </a:r>
            <a:r>
              <a:rPr lang="en-GB" sz="5400" b="1" dirty="0">
                <a:solidFill>
                  <a:schemeClr val="bg1"/>
                </a:solidFill>
                <a:latin typeface="Times New Roman" pitchFamily="18" charset="0"/>
              </a:rPr>
              <a:t>dverse </a:t>
            </a:r>
            <a:r>
              <a:rPr lang="en-GB" sz="5400" b="1" dirty="0">
                <a:solidFill>
                  <a:srgbClr val="FF0000"/>
                </a:solidFill>
                <a:latin typeface="Times New Roman" pitchFamily="18" charset="0"/>
              </a:rPr>
              <a:t>C</a:t>
            </a:r>
            <a:r>
              <a:rPr lang="en-GB" sz="5400" b="1" dirty="0">
                <a:solidFill>
                  <a:schemeClr val="bg1"/>
                </a:solidFill>
                <a:latin typeface="Times New Roman" pitchFamily="18" charset="0"/>
              </a:rPr>
              <a:t>hildhood </a:t>
            </a:r>
            <a:r>
              <a:rPr lang="en-GB" sz="5400" b="1" dirty="0">
                <a:solidFill>
                  <a:srgbClr val="FF0000"/>
                </a:solidFill>
                <a:latin typeface="Times New Roman" pitchFamily="18" charset="0"/>
              </a:rPr>
              <a:t>E</a:t>
            </a:r>
            <a:r>
              <a:rPr lang="en-GB" sz="5400" b="1" dirty="0">
                <a:solidFill>
                  <a:schemeClr val="bg1"/>
                </a:solidFill>
                <a:latin typeface="Times New Roman" pitchFamily="18" charset="0"/>
              </a:rPr>
              <a:t>xperiences</a:t>
            </a:r>
            <a:endParaRPr lang="en-GB" sz="5400" dirty="0">
              <a:solidFill>
                <a:schemeClr val="bg1"/>
              </a:solidFill>
              <a:effectLst>
                <a:outerShdw blurRad="38100" dist="38100" dir="2700000" algn="tl">
                  <a:srgbClr val="808080"/>
                </a:outerShdw>
              </a:effectLst>
              <a:latin typeface="Times New Roman" pitchFamily="18" charset="0"/>
            </a:endParaRPr>
          </a:p>
        </p:txBody>
      </p:sp>
      <p:pic>
        <p:nvPicPr>
          <p:cNvPr id="23556" name="Picture 7" descr="istock_000000357240small_child_crying_1"/>
          <p:cNvPicPr>
            <a:picLocks noChangeAspect="1" noChangeArrowheads="1"/>
          </p:cNvPicPr>
          <p:nvPr/>
        </p:nvPicPr>
        <p:blipFill>
          <a:blip r:embed="rId4" cstate="print"/>
          <a:srcRect/>
          <a:stretch>
            <a:fillRect/>
          </a:stretch>
        </p:blipFill>
        <p:spPr bwMode="auto">
          <a:xfrm>
            <a:off x="6748488" y="1412777"/>
            <a:ext cx="2191584" cy="2911099"/>
          </a:xfrm>
          <a:prstGeom prst="rect">
            <a:avLst/>
          </a:prstGeom>
          <a:noFill/>
          <a:ln w="9525">
            <a:solidFill>
              <a:schemeClr val="tx1"/>
            </a:solidFill>
            <a:miter lim="800000"/>
            <a:headEnd/>
            <a:tailEnd/>
          </a:ln>
        </p:spPr>
      </p:pic>
      <p:sp>
        <p:nvSpPr>
          <p:cNvPr id="83976" name="Rectangle 8"/>
          <p:cNvSpPr>
            <a:spLocks noChangeArrowheads="1"/>
          </p:cNvSpPr>
          <p:nvPr/>
        </p:nvSpPr>
        <p:spPr bwMode="auto">
          <a:xfrm>
            <a:off x="7" y="764704"/>
            <a:ext cx="9143999" cy="6093296"/>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GB" sz="2600" b="1" i="1" u="none" strike="noStrike" kern="1200" cap="none" spc="0" normalizeH="0" baseline="0" noProof="0" dirty="0">
                <a:ln>
                  <a:noFill/>
                </a:ln>
                <a:solidFill>
                  <a:srgbClr val="FFFF00"/>
                </a:solidFill>
                <a:effectLst/>
                <a:uLnTx/>
                <a:uFillTx/>
                <a:latin typeface="Times New Roman" pitchFamily="18" charset="0"/>
                <a:ea typeface="+mn-ea"/>
                <a:cs typeface="+mn-cs"/>
              </a:rPr>
              <a:t>Five Direct</a:t>
            </a:r>
            <a:r>
              <a:rPr kumimoji="0" lang="en-GB" sz="2600" b="1" i="1" u="none" strike="noStrike" kern="1200" cap="none" spc="0" normalizeH="0" baseline="0" noProof="0" dirty="0">
                <a:ln>
                  <a:noFill/>
                </a:ln>
                <a:solidFill>
                  <a:prstClr val="black"/>
                </a:solidFill>
                <a:effectLst/>
                <a:uLnTx/>
                <a:uFillTx/>
                <a:latin typeface="Times New Roman" pitchFamily="18" charset="0"/>
                <a:ea typeface="+mn-ea"/>
                <a:cs typeface="+mn-cs"/>
              </a:rPr>
              <a:t> Direct</a:t>
            </a:r>
          </a:p>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GB" sz="2600" b="0" i="0" u="none" strike="noStrike" kern="1200" cap="none" spc="0" normalizeH="0" baseline="0" noProof="0" dirty="0">
                <a:ln>
                  <a:noFill/>
                </a:ln>
                <a:solidFill>
                  <a:srgbClr val="FFFF00"/>
                </a:solidFill>
                <a:effectLst/>
                <a:uLnTx/>
                <a:uFillTx/>
                <a:latin typeface="Times New Roman" pitchFamily="18" charset="0"/>
                <a:ea typeface="+mn-ea"/>
                <a:cs typeface="+mn-cs"/>
              </a:rPr>
              <a:t>1. Sexual abuse by parent / caregiver</a:t>
            </a:r>
          </a:p>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GB" sz="2600" b="0" i="0" u="none" strike="noStrike" kern="1200" cap="none" spc="0" normalizeH="0" baseline="0" noProof="0" dirty="0">
                <a:ln>
                  <a:noFill/>
                </a:ln>
                <a:solidFill>
                  <a:srgbClr val="FFFF00"/>
                </a:solidFill>
                <a:effectLst/>
                <a:uLnTx/>
                <a:uFillTx/>
                <a:latin typeface="Times New Roman" pitchFamily="18" charset="0"/>
                <a:ea typeface="+mn-ea"/>
                <a:cs typeface="+mn-cs"/>
              </a:rPr>
              <a:t>2. Emotional abuse by parent / caregiver</a:t>
            </a:r>
          </a:p>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GB" sz="2600" b="0" i="0" u="none" strike="noStrike" kern="1200" cap="none" spc="0" normalizeH="0" baseline="0" noProof="0" dirty="0">
                <a:ln>
                  <a:noFill/>
                </a:ln>
                <a:solidFill>
                  <a:srgbClr val="FFFF00"/>
                </a:solidFill>
                <a:effectLst/>
                <a:uLnTx/>
                <a:uFillTx/>
                <a:latin typeface="Times New Roman" pitchFamily="18" charset="0"/>
                <a:ea typeface="+mn-ea"/>
                <a:cs typeface="+mn-cs"/>
              </a:rPr>
              <a:t>3. Physical abuse by parent / caregiver</a:t>
            </a:r>
          </a:p>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GB" sz="2600" b="0" i="0" u="none" strike="noStrike" kern="1200" cap="none" spc="0" normalizeH="0" baseline="0" noProof="0" dirty="0">
                <a:ln>
                  <a:noFill/>
                </a:ln>
                <a:solidFill>
                  <a:srgbClr val="FFFF00"/>
                </a:solidFill>
                <a:effectLst/>
                <a:uLnTx/>
                <a:uFillTx/>
                <a:latin typeface="Times New Roman" pitchFamily="18" charset="0"/>
                <a:ea typeface="+mn-ea"/>
                <a:cs typeface="+mn-cs"/>
              </a:rPr>
              <a:t>4. Emotional neglect by parent / caregiver</a:t>
            </a:r>
          </a:p>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GB" sz="2600" b="0" i="0" u="none" strike="noStrike" kern="1200" cap="none" spc="0" normalizeH="0" baseline="0" noProof="0" dirty="0">
                <a:ln>
                  <a:noFill/>
                </a:ln>
                <a:solidFill>
                  <a:srgbClr val="FFFF00"/>
                </a:solidFill>
                <a:effectLst/>
                <a:uLnTx/>
                <a:uFillTx/>
                <a:latin typeface="Times New Roman" pitchFamily="18" charset="0"/>
                <a:ea typeface="+mn-ea"/>
                <a:cs typeface="+mn-cs"/>
              </a:rPr>
              <a:t>5. Physical neglect by parent / caregiver</a:t>
            </a:r>
          </a:p>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GB" sz="2600" b="1" i="1" u="none" strike="noStrike" kern="1200" cap="none" spc="0" normalizeH="0" baseline="0" noProof="0" dirty="0">
                <a:ln>
                  <a:noFill/>
                </a:ln>
                <a:solidFill>
                  <a:srgbClr val="FFFF00"/>
                </a:solidFill>
                <a:effectLst/>
                <a:uLnTx/>
                <a:uFillTx/>
                <a:latin typeface="Times New Roman" pitchFamily="18" charset="0"/>
                <a:ea typeface="+mn-ea"/>
                <a:cs typeface="+mn-cs"/>
              </a:rPr>
              <a:t>Five Indirect</a:t>
            </a:r>
          </a:p>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GB" sz="2600" b="0" i="0" u="none" strike="noStrike" kern="1200" cap="none" spc="0" normalizeH="0" baseline="0" noProof="0" dirty="0">
                <a:ln>
                  <a:noFill/>
                </a:ln>
                <a:solidFill>
                  <a:srgbClr val="FFFF00"/>
                </a:solidFill>
                <a:effectLst/>
                <a:uLnTx/>
                <a:uFillTx/>
                <a:latin typeface="Times New Roman" pitchFamily="18" charset="0"/>
                <a:ea typeface="+mn-ea"/>
                <a:cs typeface="+mn-cs"/>
              </a:rPr>
              <a:t>Parent / Caregiver addicted to alcohol / other drugs</a:t>
            </a:r>
          </a:p>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GB" sz="2600" b="0" i="0" u="none" strike="noStrike" kern="1200" cap="none" spc="0" normalizeH="0" baseline="0" noProof="0" dirty="0">
                <a:ln>
                  <a:noFill/>
                </a:ln>
                <a:solidFill>
                  <a:srgbClr val="FFFF00"/>
                </a:solidFill>
                <a:effectLst/>
                <a:uLnTx/>
                <a:uFillTx/>
                <a:latin typeface="Times New Roman" pitchFamily="18" charset="0"/>
                <a:ea typeface="+mn-ea"/>
                <a:cs typeface="+mn-cs"/>
              </a:rPr>
              <a:t>Witnessed abuse in the household</a:t>
            </a:r>
          </a:p>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GB" sz="2600" b="0" i="0" u="none" strike="noStrike" kern="1200" cap="none" spc="0" normalizeH="0" baseline="0" noProof="0" dirty="0">
                <a:ln>
                  <a:noFill/>
                </a:ln>
                <a:solidFill>
                  <a:srgbClr val="FFFF00"/>
                </a:solidFill>
                <a:effectLst/>
                <a:uLnTx/>
                <a:uFillTx/>
                <a:latin typeface="Times New Roman" pitchFamily="18" charset="0"/>
                <a:ea typeface="+mn-ea"/>
                <a:cs typeface="+mn-cs"/>
              </a:rPr>
              <a:t>Family member in prison</a:t>
            </a:r>
          </a:p>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GB" sz="2600" b="0" i="0" u="none" strike="noStrike" kern="1200" cap="none" spc="0" normalizeH="0" baseline="0" noProof="0" dirty="0">
                <a:ln>
                  <a:noFill/>
                </a:ln>
                <a:solidFill>
                  <a:srgbClr val="FFFF00"/>
                </a:solidFill>
                <a:effectLst/>
                <a:uLnTx/>
                <a:uFillTx/>
                <a:latin typeface="Times New Roman" pitchFamily="18" charset="0"/>
                <a:ea typeface="+mn-ea"/>
                <a:cs typeface="+mn-cs"/>
              </a:rPr>
              <a:t>Family member with a mental illness</a:t>
            </a:r>
          </a:p>
          <a:p>
            <a:pPr marL="514350" marR="0" lvl="0" indent="-51435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GB" sz="2600" b="0" i="0" u="none" strike="noStrike" kern="1200" cap="none" spc="0" normalizeH="0" baseline="0" noProof="0" dirty="0">
                <a:ln>
                  <a:noFill/>
                </a:ln>
                <a:solidFill>
                  <a:srgbClr val="FFFF00"/>
                </a:solidFill>
                <a:effectLst/>
                <a:uLnTx/>
                <a:uFillTx/>
                <a:latin typeface="Times New Roman" pitchFamily="18" charset="0"/>
                <a:ea typeface="+mn-ea"/>
                <a:cs typeface="+mn-cs"/>
              </a:rPr>
              <a:t>Parent / Caregiver disappeared through abandoning family / divorce</a:t>
            </a: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endParaRPr kumimoji="0" lang="en-GB" sz="18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1327225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gres.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7634" y="770298"/>
            <a:ext cx="5836676" cy="2918338"/>
          </a:xfrm>
          <a:prstGeom prst="rect">
            <a:avLst/>
          </a:prstGeom>
          <a:ln>
            <a:solidFill>
              <a:schemeClr val="tx1"/>
            </a:solidFill>
          </a:ln>
        </p:spPr>
      </p:pic>
      <p:sp>
        <p:nvSpPr>
          <p:cNvPr id="9" name="Content Placeholder 8"/>
          <p:cNvSpPr>
            <a:spLocks noGrp="1"/>
          </p:cNvSpPr>
          <p:nvPr>
            <p:ph idx="1"/>
          </p:nvPr>
        </p:nvSpPr>
        <p:spPr>
          <a:xfrm>
            <a:off x="242873" y="770298"/>
            <a:ext cx="5890257" cy="2942010"/>
          </a:xfrm>
          <a:solidFill>
            <a:schemeClr val="accent2">
              <a:lumMod val="20000"/>
              <a:lumOff val="80000"/>
              <a:alpha val="89000"/>
            </a:schemeClr>
          </a:solidFill>
          <a:ln w="38100">
            <a:noFill/>
          </a:ln>
        </p:spPr>
        <p:txBody>
          <a:bodyPr>
            <a:normAutofit fontScale="92500"/>
          </a:bodyPr>
          <a:lstStyle/>
          <a:p>
            <a:pPr marL="0" indent="0">
              <a:lnSpc>
                <a:spcPct val="80000"/>
              </a:lnSpc>
              <a:spcBef>
                <a:spcPts val="600"/>
              </a:spcBef>
              <a:buNone/>
            </a:pPr>
            <a:r>
              <a:rPr lang="en-GB" sz="2800" b="1" dirty="0">
                <a:solidFill>
                  <a:srgbClr val="1F497D"/>
                </a:solidFill>
                <a:latin typeface="Times"/>
                <a:cs typeface="Times"/>
              </a:rPr>
              <a:t> </a:t>
            </a:r>
            <a:r>
              <a:rPr lang="en-GB" sz="2800" b="1" dirty="0">
                <a:solidFill>
                  <a:srgbClr val="0070C0"/>
                </a:solidFill>
                <a:latin typeface="Times"/>
                <a:cs typeface="Times"/>
              </a:rPr>
              <a:t> 2x</a:t>
            </a:r>
            <a:r>
              <a:rPr lang="en-GB" sz="2400" dirty="0">
                <a:solidFill>
                  <a:srgbClr val="0070C0"/>
                </a:solidFill>
                <a:latin typeface="Times"/>
                <a:cs typeface="Times"/>
              </a:rPr>
              <a:t> more likely to </a:t>
            </a:r>
            <a:r>
              <a:rPr lang="en-GB" sz="2400" b="1" dirty="0">
                <a:solidFill>
                  <a:srgbClr val="0070C0"/>
                </a:solidFill>
                <a:latin typeface="Times"/>
                <a:cs typeface="Times"/>
              </a:rPr>
              <a:t>binge drink</a:t>
            </a:r>
          </a:p>
          <a:p>
            <a:pPr marL="0" indent="0">
              <a:lnSpc>
                <a:spcPct val="80000"/>
              </a:lnSpc>
              <a:spcBef>
                <a:spcPts val="600"/>
              </a:spcBef>
              <a:buNone/>
            </a:pPr>
            <a:r>
              <a:rPr lang="en-GB" sz="2400" b="1" dirty="0">
                <a:solidFill>
                  <a:srgbClr val="0070C0"/>
                </a:solidFill>
                <a:latin typeface="Times"/>
                <a:cs typeface="Times"/>
              </a:rPr>
              <a:t>  </a:t>
            </a:r>
            <a:r>
              <a:rPr lang="en-GB" sz="2800" b="1" dirty="0">
                <a:solidFill>
                  <a:srgbClr val="0070C0"/>
                </a:solidFill>
                <a:latin typeface="Times"/>
                <a:cs typeface="Times"/>
              </a:rPr>
              <a:t>3x</a:t>
            </a:r>
            <a:r>
              <a:rPr lang="en-GB" sz="2400" b="1" dirty="0">
                <a:solidFill>
                  <a:srgbClr val="0070C0"/>
                </a:solidFill>
                <a:latin typeface="Times"/>
                <a:cs typeface="Times"/>
              </a:rPr>
              <a:t> </a:t>
            </a:r>
            <a:r>
              <a:rPr lang="en-GB" sz="2400" dirty="0">
                <a:solidFill>
                  <a:srgbClr val="0070C0"/>
                </a:solidFill>
                <a:latin typeface="Times"/>
                <a:cs typeface="Times"/>
              </a:rPr>
              <a:t>more likely to be </a:t>
            </a:r>
            <a:r>
              <a:rPr lang="en-GB" sz="2400" b="1" dirty="0">
                <a:solidFill>
                  <a:srgbClr val="0070C0"/>
                </a:solidFill>
                <a:latin typeface="Times"/>
                <a:cs typeface="Times"/>
              </a:rPr>
              <a:t>current smoker</a:t>
            </a:r>
          </a:p>
          <a:p>
            <a:pPr marL="0" indent="0">
              <a:lnSpc>
                <a:spcPct val="80000"/>
              </a:lnSpc>
              <a:spcBef>
                <a:spcPts val="600"/>
              </a:spcBef>
              <a:buNone/>
            </a:pPr>
            <a:r>
              <a:rPr lang="en-GB" sz="2800" b="1" dirty="0">
                <a:solidFill>
                  <a:srgbClr val="0070C0"/>
                </a:solidFill>
                <a:latin typeface="Times"/>
                <a:cs typeface="Times"/>
              </a:rPr>
              <a:t>  5x</a:t>
            </a:r>
            <a:r>
              <a:rPr lang="en-GB" sz="2800" dirty="0">
                <a:solidFill>
                  <a:srgbClr val="0070C0"/>
                </a:solidFill>
                <a:latin typeface="Times"/>
                <a:cs typeface="Times"/>
              </a:rPr>
              <a:t> </a:t>
            </a:r>
            <a:r>
              <a:rPr lang="en-GB" sz="2400" dirty="0">
                <a:solidFill>
                  <a:srgbClr val="0070C0"/>
                </a:solidFill>
                <a:latin typeface="Times"/>
                <a:cs typeface="Times"/>
              </a:rPr>
              <a:t>more likely to have had </a:t>
            </a:r>
            <a:r>
              <a:rPr lang="en-GB" sz="2400" b="1" dirty="0">
                <a:solidFill>
                  <a:srgbClr val="0070C0"/>
                </a:solidFill>
                <a:latin typeface="Times"/>
                <a:cs typeface="Times"/>
              </a:rPr>
              <a:t>sex under 16 years</a:t>
            </a:r>
          </a:p>
          <a:p>
            <a:pPr marL="0" indent="0">
              <a:lnSpc>
                <a:spcPct val="80000"/>
              </a:lnSpc>
              <a:spcBef>
                <a:spcPts val="600"/>
              </a:spcBef>
              <a:buNone/>
            </a:pPr>
            <a:r>
              <a:rPr lang="en-GB" sz="2800" b="1" dirty="0">
                <a:solidFill>
                  <a:srgbClr val="0070C0"/>
                </a:solidFill>
                <a:latin typeface="Times"/>
                <a:cs typeface="Times"/>
              </a:rPr>
              <a:t>  7x</a:t>
            </a:r>
            <a:r>
              <a:rPr lang="en-GB" sz="2800" dirty="0">
                <a:solidFill>
                  <a:srgbClr val="0070C0"/>
                </a:solidFill>
                <a:latin typeface="Times"/>
                <a:cs typeface="Times"/>
              </a:rPr>
              <a:t> </a:t>
            </a:r>
            <a:r>
              <a:rPr lang="en-GB" sz="2400" dirty="0">
                <a:solidFill>
                  <a:srgbClr val="0070C0"/>
                </a:solidFill>
                <a:latin typeface="Times"/>
                <a:cs typeface="Times"/>
              </a:rPr>
              <a:t>more likely to be involved in </a:t>
            </a:r>
            <a:r>
              <a:rPr lang="en-GB" sz="2400" b="1" dirty="0">
                <a:solidFill>
                  <a:srgbClr val="0070C0"/>
                </a:solidFill>
                <a:latin typeface="Times"/>
                <a:cs typeface="Times"/>
              </a:rPr>
              <a:t>recent violence</a:t>
            </a:r>
            <a:r>
              <a:rPr lang="en-GB" sz="2400" dirty="0">
                <a:solidFill>
                  <a:srgbClr val="0070C0"/>
                </a:solidFill>
                <a:latin typeface="Times"/>
                <a:cs typeface="Times"/>
              </a:rPr>
              <a:t> </a:t>
            </a:r>
          </a:p>
          <a:p>
            <a:pPr marL="0" indent="0">
              <a:lnSpc>
                <a:spcPct val="80000"/>
              </a:lnSpc>
              <a:spcBef>
                <a:spcPts val="600"/>
              </a:spcBef>
              <a:buNone/>
            </a:pPr>
            <a:r>
              <a:rPr lang="en-GB" sz="2800" b="1" dirty="0">
                <a:solidFill>
                  <a:srgbClr val="0070C0"/>
                </a:solidFill>
                <a:latin typeface="Times"/>
                <a:cs typeface="Times"/>
              </a:rPr>
              <a:t>11x</a:t>
            </a:r>
            <a:r>
              <a:rPr lang="en-GB" sz="2400" dirty="0">
                <a:solidFill>
                  <a:srgbClr val="0070C0"/>
                </a:solidFill>
                <a:latin typeface="Times"/>
                <a:cs typeface="Times"/>
              </a:rPr>
              <a:t> more likely to have </a:t>
            </a:r>
            <a:r>
              <a:rPr lang="en-GB" sz="2400" b="1" dirty="0">
                <a:solidFill>
                  <a:srgbClr val="0070C0"/>
                </a:solidFill>
                <a:latin typeface="Times"/>
                <a:cs typeface="Times"/>
              </a:rPr>
              <a:t>used heroin or crack</a:t>
            </a:r>
          </a:p>
          <a:p>
            <a:pPr marL="0" indent="0">
              <a:lnSpc>
                <a:spcPct val="80000"/>
              </a:lnSpc>
              <a:spcBef>
                <a:spcPts val="600"/>
              </a:spcBef>
              <a:buNone/>
            </a:pPr>
            <a:r>
              <a:rPr lang="en-GB" sz="2800" b="1" dirty="0">
                <a:solidFill>
                  <a:srgbClr val="0070C0"/>
                </a:solidFill>
                <a:latin typeface="Times"/>
                <a:cs typeface="Times"/>
              </a:rPr>
              <a:t>11x</a:t>
            </a:r>
            <a:r>
              <a:rPr lang="en-GB" sz="2400" dirty="0">
                <a:solidFill>
                  <a:srgbClr val="0070C0"/>
                </a:solidFill>
                <a:latin typeface="Times"/>
                <a:cs typeface="Times"/>
              </a:rPr>
              <a:t> more likely to have been </a:t>
            </a:r>
            <a:r>
              <a:rPr lang="en-GB" sz="2400" b="1" dirty="0">
                <a:solidFill>
                  <a:srgbClr val="0070C0"/>
                </a:solidFill>
                <a:latin typeface="Times"/>
                <a:cs typeface="Times"/>
              </a:rPr>
              <a:t>incarcerated</a:t>
            </a:r>
          </a:p>
          <a:p>
            <a:pPr marL="0" indent="0">
              <a:lnSpc>
                <a:spcPct val="80000"/>
              </a:lnSpc>
              <a:spcBef>
                <a:spcPts val="600"/>
              </a:spcBef>
              <a:buNone/>
            </a:pPr>
            <a:endParaRPr lang="en-GB" sz="900" dirty="0">
              <a:solidFill>
                <a:srgbClr val="0070C0"/>
              </a:solidFill>
              <a:latin typeface="Times"/>
              <a:cs typeface="Times"/>
            </a:endParaRPr>
          </a:p>
          <a:p>
            <a:pPr marL="0" indent="0" algn="ctr">
              <a:lnSpc>
                <a:spcPct val="80000"/>
              </a:lnSpc>
              <a:spcBef>
                <a:spcPts val="600"/>
              </a:spcBef>
              <a:buNone/>
            </a:pPr>
            <a:r>
              <a:rPr lang="en-GB" sz="2400" dirty="0">
                <a:solidFill>
                  <a:srgbClr val="0070C0"/>
                </a:solidFill>
                <a:latin typeface="Times"/>
                <a:cs typeface="Times"/>
              </a:rPr>
              <a:t>INDEPENDENT OF POVERTY</a:t>
            </a:r>
          </a:p>
        </p:txBody>
      </p:sp>
      <p:grpSp>
        <p:nvGrpSpPr>
          <p:cNvPr id="3" name="Group 2"/>
          <p:cNvGrpSpPr/>
          <p:nvPr/>
        </p:nvGrpSpPr>
        <p:grpSpPr>
          <a:xfrm>
            <a:off x="242866" y="3843698"/>
            <a:ext cx="8686800" cy="2443830"/>
            <a:chOff x="242866" y="3843698"/>
            <a:chExt cx="8686800" cy="2443830"/>
          </a:xfrm>
        </p:grpSpPr>
        <p:sp>
          <p:nvSpPr>
            <p:cNvPr id="29" name="Rectangle 28"/>
            <p:cNvSpPr/>
            <p:nvPr/>
          </p:nvSpPr>
          <p:spPr>
            <a:xfrm>
              <a:off x="242866" y="4393383"/>
              <a:ext cx="8686800" cy="1894145"/>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a:ea typeface="+mn-ea"/>
                <a:cs typeface="Times"/>
              </a:endParaRPr>
            </a:p>
          </p:txBody>
        </p:sp>
        <p:sp>
          <p:nvSpPr>
            <p:cNvPr id="19" name="Rectangle 18"/>
            <p:cNvSpPr/>
            <p:nvPr/>
          </p:nvSpPr>
          <p:spPr>
            <a:xfrm>
              <a:off x="620691" y="3843698"/>
              <a:ext cx="8054272" cy="523220"/>
            </a:xfrm>
            <a:prstGeom prst="rect">
              <a:avLst/>
            </a:prstGeom>
            <a:noFill/>
          </p:spPr>
          <p:txBody>
            <a:bodyPr wrap="square" lIns="0" r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a:ea typeface="+mn-ea"/>
                  <a:cs typeface="Times"/>
                </a:rPr>
                <a:t>If they had no ACEs problems could be reduced by:</a:t>
              </a:r>
              <a:endParaRPr kumimoji="0" lang="en-GB" sz="2800" b="1" i="0" u="none" strike="noStrike" kern="1200" cap="none" spc="0" normalizeH="0" baseline="0" noProof="0" dirty="0">
                <a:ln>
                  <a:noFill/>
                </a:ln>
                <a:solidFill>
                  <a:prstClr val="white"/>
                </a:solidFill>
                <a:effectLst/>
                <a:uLnTx/>
                <a:uFillTx/>
                <a:latin typeface="Times"/>
                <a:ea typeface="+mn-ea"/>
                <a:cs typeface="Times"/>
              </a:endParaRPr>
            </a:p>
          </p:txBody>
        </p:sp>
        <p:sp>
          <p:nvSpPr>
            <p:cNvPr id="31" name="TextBox 30"/>
            <p:cNvSpPr txBox="1"/>
            <p:nvPr/>
          </p:nvSpPr>
          <p:spPr>
            <a:xfrm>
              <a:off x="1765276" y="5214511"/>
              <a:ext cx="18712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a:ea typeface="+mn-ea"/>
                  <a:cs typeface="Times"/>
                </a:rPr>
                <a:t>Early Sex</a:t>
              </a:r>
            </a:p>
          </p:txBody>
        </p:sp>
        <p:grpSp>
          <p:nvGrpSpPr>
            <p:cNvPr id="32" name="Group 31"/>
            <p:cNvGrpSpPr/>
            <p:nvPr/>
          </p:nvGrpSpPr>
          <p:grpSpPr>
            <a:xfrm>
              <a:off x="2132527" y="4444939"/>
              <a:ext cx="936757" cy="828000"/>
              <a:chOff x="612094" y="4915250"/>
              <a:chExt cx="936757" cy="828000"/>
            </a:xfrm>
          </p:grpSpPr>
          <p:cxnSp>
            <p:nvCxnSpPr>
              <p:cNvPr id="33" name="Straight Arrow Connector 32"/>
              <p:cNvCxnSpPr/>
              <p:nvPr/>
            </p:nvCxnSpPr>
            <p:spPr>
              <a:xfrm flipH="1">
                <a:off x="612094" y="5015830"/>
                <a:ext cx="936757" cy="649214"/>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4" name="Picture 8" descr="favorite 2 ico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8545" y="4915250"/>
                <a:ext cx="828000" cy="82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2" descr="smoking icon"/>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0691" y="4434106"/>
              <a:ext cx="828000" cy="828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1" descr="syringe icon"/>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103666" y="4468456"/>
              <a:ext cx="828000" cy="828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7" descr="http://www.wpclipart.com/food/beverages/alcohol/martini/martini_icon_T.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104310" y="4522456"/>
              <a:ext cx="718016" cy="72000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2216239" y="5563114"/>
              <a:ext cx="1107996"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53735"/>
                  </a:solidFill>
                  <a:effectLst/>
                  <a:uLnTx/>
                  <a:uFillTx/>
                  <a:latin typeface="Times"/>
                  <a:ea typeface="+mn-ea"/>
                  <a:cs typeface="Times"/>
                </a:rPr>
                <a:t>33%</a:t>
              </a:r>
            </a:p>
          </p:txBody>
        </p:sp>
        <p:sp>
          <p:nvSpPr>
            <p:cNvPr id="40" name="TextBox 39"/>
            <p:cNvSpPr txBox="1"/>
            <p:nvPr/>
          </p:nvSpPr>
          <p:spPr>
            <a:xfrm>
              <a:off x="400038" y="5189784"/>
              <a:ext cx="129554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a:ea typeface="+mn-ea"/>
                  <a:cs typeface="Times"/>
                </a:rPr>
                <a:t>Smoking</a:t>
              </a:r>
            </a:p>
          </p:txBody>
        </p:sp>
        <p:sp>
          <p:nvSpPr>
            <p:cNvPr id="41" name="TextBox 40"/>
            <p:cNvSpPr txBox="1"/>
            <p:nvPr/>
          </p:nvSpPr>
          <p:spPr>
            <a:xfrm>
              <a:off x="542273" y="5538387"/>
              <a:ext cx="1107996"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53735"/>
                  </a:solidFill>
                  <a:effectLst/>
                  <a:uLnTx/>
                  <a:uFillTx/>
                  <a:latin typeface="Times"/>
                  <a:ea typeface="+mn-ea"/>
                  <a:cs typeface="Times"/>
                </a:rPr>
                <a:t>16%</a:t>
              </a:r>
            </a:p>
          </p:txBody>
        </p:sp>
        <p:sp>
          <p:nvSpPr>
            <p:cNvPr id="42" name="TextBox 41"/>
            <p:cNvSpPr txBox="1"/>
            <p:nvPr/>
          </p:nvSpPr>
          <p:spPr>
            <a:xfrm>
              <a:off x="3443170" y="5238028"/>
              <a:ext cx="185820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a:ea typeface="+mn-ea"/>
                  <a:cs typeface="Times"/>
                </a:rPr>
                <a:t>Heroin/Crack</a:t>
              </a:r>
            </a:p>
          </p:txBody>
        </p:sp>
        <p:sp>
          <p:nvSpPr>
            <p:cNvPr id="43" name="TextBox 42"/>
            <p:cNvSpPr txBox="1"/>
            <p:nvPr/>
          </p:nvSpPr>
          <p:spPr>
            <a:xfrm>
              <a:off x="3999195" y="5586631"/>
              <a:ext cx="1107996"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53735"/>
                  </a:solidFill>
                  <a:effectLst/>
                  <a:uLnTx/>
                  <a:uFillTx/>
                  <a:latin typeface="Times"/>
                  <a:ea typeface="+mn-ea"/>
                  <a:cs typeface="Times"/>
                </a:rPr>
                <a:t>59%</a:t>
              </a:r>
            </a:p>
          </p:txBody>
        </p:sp>
        <p:sp>
          <p:nvSpPr>
            <p:cNvPr id="44" name="TextBox 43"/>
            <p:cNvSpPr txBox="1"/>
            <p:nvPr/>
          </p:nvSpPr>
          <p:spPr>
            <a:xfrm>
              <a:off x="5251927" y="5261545"/>
              <a:ext cx="250371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a:ea typeface="+mn-ea"/>
                  <a:cs typeface="Times"/>
                </a:rPr>
                <a:t>Binge Drinking</a:t>
              </a:r>
            </a:p>
          </p:txBody>
        </p:sp>
        <p:sp>
          <p:nvSpPr>
            <p:cNvPr id="45" name="TextBox 44"/>
            <p:cNvSpPr txBox="1"/>
            <p:nvPr/>
          </p:nvSpPr>
          <p:spPr>
            <a:xfrm>
              <a:off x="5925043" y="5586631"/>
              <a:ext cx="1107996"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53735"/>
                  </a:solidFill>
                  <a:effectLst/>
                  <a:uLnTx/>
                  <a:uFillTx/>
                  <a:latin typeface="Times"/>
                  <a:ea typeface="+mn-ea"/>
                  <a:cs typeface="Times"/>
                </a:rPr>
                <a:t>15%</a:t>
              </a:r>
            </a:p>
          </p:txBody>
        </p:sp>
        <p:sp>
          <p:nvSpPr>
            <p:cNvPr id="46" name="TextBox 45"/>
            <p:cNvSpPr txBox="1"/>
            <p:nvPr/>
          </p:nvSpPr>
          <p:spPr>
            <a:xfrm>
              <a:off x="7582962" y="5276512"/>
              <a:ext cx="127547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a:ea typeface="+mn-ea"/>
                  <a:cs typeface="Times"/>
                </a:rPr>
                <a:t>Violence</a:t>
              </a:r>
            </a:p>
          </p:txBody>
        </p:sp>
        <p:sp>
          <p:nvSpPr>
            <p:cNvPr id="47" name="TextBox 46"/>
            <p:cNvSpPr txBox="1"/>
            <p:nvPr/>
          </p:nvSpPr>
          <p:spPr>
            <a:xfrm>
              <a:off x="7755639" y="5554737"/>
              <a:ext cx="1107996"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53735"/>
                  </a:solidFill>
                  <a:effectLst/>
                  <a:uLnTx/>
                  <a:uFillTx/>
                  <a:latin typeface="Times"/>
                  <a:ea typeface="+mn-ea"/>
                  <a:cs typeface="Times"/>
                </a:rPr>
                <a:t>60%</a:t>
              </a:r>
            </a:p>
          </p:txBody>
        </p:sp>
        <p:pic>
          <p:nvPicPr>
            <p:cNvPr id="48" name="Picture 33" descr="clenched fist icon"/>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882963" y="4522456"/>
              <a:ext cx="792000" cy="792000"/>
            </a:xfrm>
            <a:prstGeom prst="rect">
              <a:avLst/>
            </a:prstGeom>
            <a:noFill/>
            <a:extLst>
              <a:ext uri="{909E8E84-426E-40DD-AFC4-6F175D3DCCD1}">
                <a14:hiddenFill xmlns:a14="http://schemas.microsoft.com/office/drawing/2010/main">
                  <a:solidFill>
                    <a:srgbClr val="FFFFFF"/>
                  </a:solidFill>
                </a14:hiddenFill>
              </a:ext>
            </a:extLst>
          </p:spPr>
        </p:pic>
      </p:grpSp>
      <p:sp>
        <p:nvSpPr>
          <p:cNvPr id="49" name="TextBox 48"/>
          <p:cNvSpPr txBox="1"/>
          <p:nvPr/>
        </p:nvSpPr>
        <p:spPr>
          <a:xfrm>
            <a:off x="7083421" y="6567776"/>
            <a:ext cx="2061783" cy="30777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Times"/>
                <a:ea typeface="+mn-ea"/>
                <a:cs typeface="Times"/>
              </a:rPr>
              <a:t>Bellis et al. 2014, n=3885</a:t>
            </a:r>
          </a:p>
        </p:txBody>
      </p:sp>
      <p:sp>
        <p:nvSpPr>
          <p:cNvPr id="50" name="Rectangle 49"/>
          <p:cNvSpPr/>
          <p:nvPr/>
        </p:nvSpPr>
        <p:spPr>
          <a:xfrm>
            <a:off x="2832934" y="6278328"/>
            <a:ext cx="3195105" cy="58477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a:ea typeface="+mn-ea"/>
                <a:cs typeface="Times"/>
              </a:rPr>
              <a:t>Aged 18-70 years</a:t>
            </a:r>
          </a:p>
        </p:txBody>
      </p:sp>
      <p:pic>
        <p:nvPicPr>
          <p:cNvPr id="2" name="Picture 1" descr="Screen Shot 2015-09-18 at 16.24.03.png"/>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391665" y="770298"/>
            <a:ext cx="2538000" cy="2942010"/>
          </a:xfrm>
          <a:prstGeom prst="rect">
            <a:avLst/>
          </a:prstGeom>
          <a:ln w="38100">
            <a:solidFill>
              <a:schemeClr val="bg1"/>
            </a:solidFill>
          </a:ln>
        </p:spPr>
      </p:pic>
      <p:sp>
        <p:nvSpPr>
          <p:cNvPr id="28" name="TextBox 27"/>
          <p:cNvSpPr txBox="1"/>
          <p:nvPr/>
        </p:nvSpPr>
        <p:spPr>
          <a:xfrm>
            <a:off x="-64583" y="6681372"/>
            <a:ext cx="655949"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Times"/>
                <a:ea typeface="+mn-ea"/>
                <a:cs typeface="Times"/>
              </a:rPr>
              <a:t>Bellis 2016</a:t>
            </a:r>
          </a:p>
        </p:txBody>
      </p:sp>
      <p:pic>
        <p:nvPicPr>
          <p:cNvPr id="30" name="Picture 29">
            <a:extLst>
              <a:ext uri="{FF2B5EF4-FFF2-40B4-BE49-F238E27FC236}">
                <a16:creationId xmlns:a16="http://schemas.microsoft.com/office/drawing/2014/main" id="{1A669E2C-5B10-4347-8926-56E6A826E4AA}"/>
              </a:ext>
            </a:extLst>
          </p:cNvPr>
          <p:cNvPicPr>
            <a:picLocks noChangeAspect="1"/>
          </p:cNvPicPr>
          <p:nvPr/>
        </p:nvPicPr>
        <p:blipFill>
          <a:blip r:embed="rId11"/>
          <a:stretch>
            <a:fillRect/>
          </a:stretch>
        </p:blipFill>
        <p:spPr>
          <a:xfrm>
            <a:off x="6876256" y="0"/>
            <a:ext cx="2267744" cy="276225"/>
          </a:xfrm>
          <a:prstGeom prst="rect">
            <a:avLst/>
          </a:prstGeom>
        </p:spPr>
      </p:pic>
      <p:sp>
        <p:nvSpPr>
          <p:cNvPr id="38" name="Rectangle 37">
            <a:extLst>
              <a:ext uri="{FF2B5EF4-FFF2-40B4-BE49-F238E27FC236}">
                <a16:creationId xmlns:a16="http://schemas.microsoft.com/office/drawing/2014/main" id="{01F8B896-239C-4991-92E3-B70951853F45}"/>
              </a:ext>
            </a:extLst>
          </p:cNvPr>
          <p:cNvSpPr/>
          <p:nvPr/>
        </p:nvSpPr>
        <p:spPr>
          <a:xfrm>
            <a:off x="242873" y="117585"/>
            <a:ext cx="8686799" cy="523220"/>
          </a:xfrm>
          <a:prstGeom prst="rect">
            <a:avLst/>
          </a:prstGeom>
          <a:noFill/>
        </p:spPr>
        <p:txBody>
          <a:bodyPr wrap="square" lIns="0" r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a:ea typeface="+mn-ea"/>
                <a:cs typeface="Times"/>
              </a:rPr>
              <a:t>UK: Compared with no ACEs, those with 4+ ACEs were:</a:t>
            </a:r>
            <a:endParaRPr kumimoji="0" lang="en-GB" sz="2800" b="1" i="0" u="none" strike="noStrike" kern="1200" cap="none" spc="0" normalizeH="0" baseline="0" noProof="0" dirty="0">
              <a:ln>
                <a:noFill/>
              </a:ln>
              <a:solidFill>
                <a:prstClr val="white"/>
              </a:solidFill>
              <a:effectLst/>
              <a:uLnTx/>
              <a:uFillTx/>
              <a:latin typeface="Times"/>
              <a:ea typeface="+mn-ea"/>
              <a:cs typeface="Times"/>
            </a:endParaRPr>
          </a:p>
        </p:txBody>
      </p:sp>
    </p:spTree>
    <p:custDataLst>
      <p:tags r:id="rId1"/>
    </p:custDataLst>
    <p:extLst>
      <p:ext uri="{BB962C8B-B14F-4D97-AF65-F5344CB8AC3E}">
        <p14:creationId xmlns:p14="http://schemas.microsoft.com/office/powerpoint/2010/main" val="27738420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68309" y="260347"/>
            <a:ext cx="8229600" cy="1143000"/>
          </a:xfrm>
        </p:spPr>
        <p:txBody>
          <a:bodyPr/>
          <a:lstStyle/>
          <a:p>
            <a:pPr lvl="0"/>
            <a:r>
              <a:rPr lang="en-GB" b="1" dirty="0"/>
              <a:t>Sub-Trajectories</a:t>
            </a:r>
          </a:p>
        </p:txBody>
      </p:sp>
      <p:sp>
        <p:nvSpPr>
          <p:cNvPr id="4" name="Down Arrow 1"/>
          <p:cNvSpPr/>
          <p:nvPr/>
        </p:nvSpPr>
        <p:spPr>
          <a:xfrm>
            <a:off x="3203572" y="1341433"/>
            <a:ext cx="3024185" cy="5516566"/>
          </a:xfrm>
          <a:custGeom>
            <a:avLst>
              <a:gd name="f0" fmla="val 18754"/>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21600 0 f20"/>
              <a:gd name="f28" fmla="*/ 0 f21 1"/>
              <a:gd name="f29" fmla="*/ 21600 f21 1"/>
              <a:gd name="f30" fmla="*/ f19 f12 1"/>
              <a:gd name="f31" fmla="*/ f20 f13 1"/>
              <a:gd name="f32" fmla="+- f24 0 f3"/>
              <a:gd name="f33" fmla="+- f25 0 f3"/>
              <a:gd name="f34" fmla="*/ f27 f19 1"/>
              <a:gd name="f35" fmla="*/ f28 1 f21"/>
              <a:gd name="f36" fmla="*/ f29 1 f21"/>
              <a:gd name="f37" fmla="*/ f26 f12 1"/>
              <a:gd name="f38" fmla="*/ f34 1 10800"/>
              <a:gd name="f39" fmla="*/ f35 f13 1"/>
              <a:gd name="f40" fmla="*/ f35 f12 1"/>
              <a:gd name="f41" fmla="*/ f36 f12 1"/>
              <a:gd name="f42" fmla="+- f20 f38 0"/>
              <a:gd name="f43" fmla="*/ f42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39" r="f37" b="f43"/>
            <a:pathLst>
              <a:path w="21600" h="21600">
                <a:moveTo>
                  <a:pt x="f19" y="f7"/>
                </a:moveTo>
                <a:lnTo>
                  <a:pt x="f19" y="f20"/>
                </a:lnTo>
                <a:lnTo>
                  <a:pt x="f7" y="f20"/>
                </a:lnTo>
                <a:lnTo>
                  <a:pt x="f9" y="f8"/>
                </a:lnTo>
                <a:lnTo>
                  <a:pt x="f8" y="f20"/>
                </a:lnTo>
                <a:lnTo>
                  <a:pt x="f26" y="f20"/>
                </a:lnTo>
                <a:lnTo>
                  <a:pt x="f26" y="f7"/>
                </a:lnTo>
                <a:close/>
              </a:path>
            </a:pathLst>
          </a:custGeom>
          <a:solidFill>
            <a:srgbClr val="FFFFFF"/>
          </a:solidFill>
          <a:ln w="25402">
            <a:solidFill>
              <a:srgbClr val="085091"/>
            </a:solidFill>
            <a:prstDash val="solid"/>
          </a:ln>
        </p:spPr>
        <p:txBody>
          <a:bodyPr vert="horz" wrap="square" lIns="91440" tIns="45720" rIns="91440" bIns="45720" anchor="ctr" anchorCtr="1" compatLnSpc="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FFFFFF"/>
              </a:solidFill>
              <a:effectLst/>
              <a:uLnTx/>
              <a:uFillTx/>
              <a:latin typeface="Constantia"/>
              <a:ea typeface="+mn-ea"/>
              <a:cs typeface="+mn-cs"/>
            </a:endParaRPr>
          </a:p>
        </p:txBody>
      </p:sp>
      <p:sp>
        <p:nvSpPr>
          <p:cNvPr id="5" name="TextBox 6"/>
          <p:cNvSpPr txBox="1"/>
          <p:nvPr/>
        </p:nvSpPr>
        <p:spPr>
          <a:xfrm>
            <a:off x="3887791" y="1341433"/>
            <a:ext cx="1655758" cy="5630866"/>
          </a:xfrm>
          <a:prstGeom prst="rect">
            <a:avLst/>
          </a:prstGeom>
          <a:noFill/>
          <a:ln>
            <a:noFill/>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2400" b="0" i="0" u="none" strike="noStrike" kern="1200" cap="none" spc="0" normalizeH="0" baseline="0" noProof="0">
                <a:ln>
                  <a:noFill/>
                </a:ln>
                <a:solidFill>
                  <a:srgbClr val="04617B"/>
                </a:solidFill>
                <a:effectLst/>
                <a:uLnTx/>
                <a:uFillTx/>
                <a:latin typeface="Arial" pitchFamily="34"/>
                <a:ea typeface="+mn-ea"/>
                <a:cs typeface="Arial" pitchFamily="34"/>
              </a:rPr>
              <a:t>0-2</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2400" b="0" i="0" u="none" strike="noStrike" kern="1200" cap="none" spc="0" normalizeH="0" baseline="0" noProof="0">
              <a:ln>
                <a:noFill/>
              </a:ln>
              <a:solidFill>
                <a:srgbClr val="04617B"/>
              </a:solidFill>
              <a:effectLst/>
              <a:uLnTx/>
              <a:uFillTx/>
              <a:latin typeface="Arial" pitchFamily="34"/>
              <a:ea typeface="+mn-ea"/>
              <a:cs typeface="Arial" pitchFamily="34"/>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2400" b="0" i="0" u="none" strike="noStrike" kern="1200" cap="none" spc="0" normalizeH="0" baseline="0" noProof="0">
                <a:ln>
                  <a:noFill/>
                </a:ln>
                <a:solidFill>
                  <a:srgbClr val="04617B"/>
                </a:solidFill>
                <a:effectLst/>
                <a:uLnTx/>
                <a:uFillTx/>
                <a:latin typeface="Arial" pitchFamily="34"/>
                <a:ea typeface="+mn-ea"/>
                <a:cs typeface="Arial" pitchFamily="34"/>
              </a:rPr>
              <a:t>3-5</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2400" b="0" i="0" u="none" strike="noStrike" kern="1200" cap="none" spc="0" normalizeH="0" baseline="0" noProof="0">
              <a:ln>
                <a:noFill/>
              </a:ln>
              <a:solidFill>
                <a:srgbClr val="04617B"/>
              </a:solidFill>
              <a:effectLst/>
              <a:uLnTx/>
              <a:uFillTx/>
              <a:latin typeface="Arial" pitchFamily="34"/>
              <a:ea typeface="+mn-ea"/>
              <a:cs typeface="Arial" pitchFamily="34"/>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2400" b="0" i="0" u="none" strike="noStrike" kern="1200" cap="none" spc="0" normalizeH="0" baseline="0" noProof="0">
                <a:ln>
                  <a:noFill/>
                </a:ln>
                <a:solidFill>
                  <a:srgbClr val="04617B"/>
                </a:solidFill>
                <a:effectLst/>
                <a:uLnTx/>
                <a:uFillTx/>
                <a:latin typeface="Arial" pitchFamily="34"/>
                <a:ea typeface="+mn-ea"/>
                <a:cs typeface="Arial" pitchFamily="34"/>
              </a:rPr>
              <a:t>6-11</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2400" b="0" i="0" u="none" strike="noStrike" kern="1200" cap="none" spc="0" normalizeH="0" baseline="0" noProof="0">
              <a:ln>
                <a:noFill/>
              </a:ln>
              <a:solidFill>
                <a:srgbClr val="04617B"/>
              </a:solidFill>
              <a:effectLst/>
              <a:uLnTx/>
              <a:uFillTx/>
              <a:latin typeface="Arial" pitchFamily="34"/>
              <a:ea typeface="+mn-ea"/>
              <a:cs typeface="Arial" pitchFamily="34"/>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2400" b="0" i="0" u="none" strike="noStrike" kern="1200" cap="none" spc="0" normalizeH="0" baseline="0" noProof="0">
                <a:ln>
                  <a:noFill/>
                </a:ln>
                <a:solidFill>
                  <a:srgbClr val="04617B"/>
                </a:solidFill>
                <a:effectLst/>
                <a:uLnTx/>
                <a:uFillTx/>
                <a:latin typeface="Arial" pitchFamily="34"/>
                <a:ea typeface="+mn-ea"/>
                <a:cs typeface="Arial" pitchFamily="34"/>
              </a:rPr>
              <a:t>12-16</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2400" b="0" i="0" u="none" strike="noStrike" kern="1200" cap="none" spc="0" normalizeH="0" baseline="0" noProof="0">
              <a:ln>
                <a:noFill/>
              </a:ln>
              <a:solidFill>
                <a:srgbClr val="04617B"/>
              </a:solidFill>
              <a:effectLst/>
              <a:uLnTx/>
              <a:uFillTx/>
              <a:latin typeface="Arial" pitchFamily="34"/>
              <a:ea typeface="+mn-ea"/>
              <a:cs typeface="Arial" pitchFamily="34"/>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2400" b="0" i="0" u="none" strike="noStrike" kern="1200" cap="none" spc="0" normalizeH="0" baseline="0" noProof="0">
                <a:ln>
                  <a:noFill/>
                </a:ln>
                <a:solidFill>
                  <a:srgbClr val="04617B"/>
                </a:solidFill>
                <a:effectLst/>
                <a:uLnTx/>
                <a:uFillTx/>
                <a:latin typeface="Arial" pitchFamily="34"/>
                <a:ea typeface="+mn-ea"/>
                <a:cs typeface="Arial" pitchFamily="34"/>
              </a:rPr>
              <a:t>17-25</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2400" b="0" i="0" u="none" strike="noStrike" kern="1200" cap="none" spc="0" normalizeH="0" baseline="0" noProof="0">
              <a:ln>
                <a:noFill/>
              </a:ln>
              <a:solidFill>
                <a:srgbClr val="04617B"/>
              </a:solidFill>
              <a:effectLst/>
              <a:uLnTx/>
              <a:uFillTx/>
              <a:latin typeface="Arial" pitchFamily="34"/>
              <a:ea typeface="+mn-ea"/>
              <a:cs typeface="Arial" pitchFamily="34"/>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2400" b="0" i="0" u="none" strike="noStrike" kern="1200" cap="none" spc="0" normalizeH="0" baseline="0" noProof="0">
                <a:ln>
                  <a:noFill/>
                </a:ln>
                <a:solidFill>
                  <a:srgbClr val="04617B"/>
                </a:solidFill>
                <a:effectLst/>
                <a:uLnTx/>
                <a:uFillTx/>
                <a:latin typeface="Arial" pitchFamily="34"/>
                <a:ea typeface="+mn-ea"/>
                <a:cs typeface="Arial" pitchFamily="34"/>
              </a:rPr>
              <a:t>26-30</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2400" b="0" i="0" u="none" strike="noStrike" kern="1200" cap="none" spc="0" normalizeH="0" baseline="0" noProof="0">
              <a:ln>
                <a:noFill/>
              </a:ln>
              <a:solidFill>
                <a:srgbClr val="04617B"/>
              </a:solidFill>
              <a:effectLst/>
              <a:uLnTx/>
              <a:uFillTx/>
              <a:latin typeface="Arial" pitchFamily="34"/>
              <a:ea typeface="+mn-ea"/>
              <a:cs typeface="Arial" pitchFamily="34"/>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2400" b="0" i="0" u="none" strike="noStrike" kern="1200" cap="none" spc="0" normalizeH="0" baseline="0" noProof="0">
                <a:ln>
                  <a:noFill/>
                </a:ln>
                <a:solidFill>
                  <a:srgbClr val="04617B"/>
                </a:solidFill>
                <a:effectLst/>
                <a:uLnTx/>
                <a:uFillTx/>
                <a:latin typeface="Arial" pitchFamily="34"/>
                <a:ea typeface="+mn-ea"/>
                <a:cs typeface="Arial" pitchFamily="34"/>
              </a:rPr>
              <a:t>31-60</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2400" b="0" i="0" u="none" strike="noStrike" kern="1200" cap="none" spc="0" normalizeH="0" baseline="0" noProof="0">
              <a:ln>
                <a:noFill/>
              </a:ln>
              <a:solidFill>
                <a:srgbClr val="04617B"/>
              </a:solidFill>
              <a:effectLst/>
              <a:uLnTx/>
              <a:uFillTx/>
              <a:latin typeface="Arial" pitchFamily="34"/>
              <a:ea typeface="+mn-ea"/>
              <a:cs typeface="Arial" pitchFamily="34"/>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2400" b="0" i="0" u="none" strike="noStrike" kern="1200" cap="none" spc="0" normalizeH="0" baseline="0" noProof="0">
                <a:ln>
                  <a:noFill/>
                </a:ln>
                <a:solidFill>
                  <a:srgbClr val="04617B"/>
                </a:solidFill>
                <a:effectLst/>
                <a:uLnTx/>
                <a:uFillTx/>
                <a:latin typeface="Arial" pitchFamily="34"/>
                <a:ea typeface="+mn-ea"/>
                <a:cs typeface="Arial" pitchFamily="34"/>
              </a:rPr>
              <a:t>65+</a:t>
            </a:r>
          </a:p>
        </p:txBody>
      </p:sp>
      <p:sp>
        <p:nvSpPr>
          <p:cNvPr id="6" name="Freeform 2"/>
          <p:cNvSpPr/>
          <p:nvPr/>
        </p:nvSpPr>
        <p:spPr>
          <a:xfrm>
            <a:off x="2349495" y="3332165"/>
            <a:ext cx="1600200" cy="2844798"/>
          </a:xfrm>
          <a:custGeom>
            <a:avLst/>
            <a:gdLst>
              <a:gd name="f0" fmla="val 10800000"/>
              <a:gd name="f1" fmla="val 5400000"/>
              <a:gd name="f2" fmla="val 180"/>
              <a:gd name="f3" fmla="val w"/>
              <a:gd name="f4" fmla="val h"/>
              <a:gd name="f5" fmla="val 0"/>
              <a:gd name="f6" fmla="val 1600200"/>
              <a:gd name="f7" fmla="val 2844800"/>
              <a:gd name="f8" fmla="val 1597025"/>
              <a:gd name="f9" fmla="val 47625"/>
              <a:gd name="f10" fmla="val 1562100"/>
              <a:gd name="f11" fmla="val 116417"/>
              <a:gd name="f12" fmla="val 1498600"/>
              <a:gd name="f13" fmla="val 177800"/>
              <a:gd name="f14" fmla="val 1435100"/>
              <a:gd name="f15" fmla="val 239183"/>
              <a:gd name="f16" fmla="val 1318683"/>
              <a:gd name="f17" fmla="val 306917"/>
              <a:gd name="f18" fmla="val 1219200"/>
              <a:gd name="f19" fmla="val 368300"/>
              <a:gd name="f20" fmla="val 1119717"/>
              <a:gd name="f21" fmla="val 429683"/>
              <a:gd name="f22" fmla="val 1020233"/>
              <a:gd name="f23" fmla="val 469900"/>
              <a:gd name="f24" fmla="val 901700"/>
              <a:gd name="f25" fmla="val 546100"/>
              <a:gd name="f26" fmla="val 783167"/>
              <a:gd name="f27" fmla="val 622300"/>
              <a:gd name="f28" fmla="val 599017"/>
              <a:gd name="f29" fmla="val 755650"/>
              <a:gd name="f30" fmla="val 508000"/>
              <a:gd name="f31" fmla="val 825500"/>
              <a:gd name="f32" fmla="val 416983"/>
              <a:gd name="f33" fmla="val 895350"/>
              <a:gd name="f34" fmla="val 410633"/>
              <a:gd name="f35" fmla="val 905933"/>
              <a:gd name="f36" fmla="val 355600"/>
              <a:gd name="f37" fmla="val 965200"/>
              <a:gd name="f38" fmla="val 300567"/>
              <a:gd name="f39" fmla="val 1024467"/>
              <a:gd name="f40" fmla="val 228600"/>
              <a:gd name="f41" fmla="val 1087967"/>
              <a:gd name="f42" fmla="val 1181100"/>
              <a:gd name="f43" fmla="val 127000"/>
              <a:gd name="f44" fmla="val 1274233"/>
              <a:gd name="f45" fmla="val 76200"/>
              <a:gd name="f46" fmla="val 1409700"/>
              <a:gd name="f47" fmla="val 50800"/>
              <a:gd name="f48" fmla="val 1524000"/>
              <a:gd name="f49" fmla="val 25400"/>
              <a:gd name="f50" fmla="val 1638300"/>
              <a:gd name="f51" fmla="val 29633"/>
              <a:gd name="f52" fmla="val 1742017"/>
              <a:gd name="f53" fmla="val 1866900"/>
              <a:gd name="f54" fmla="val 21167"/>
              <a:gd name="f55" fmla="val 1991783"/>
              <a:gd name="f56" fmla="val 2110317"/>
              <a:gd name="f57" fmla="val 2273300"/>
              <a:gd name="f58" fmla="val 2436283"/>
              <a:gd name="f59" fmla="val 4233"/>
              <a:gd name="f60" fmla="val 2677583"/>
              <a:gd name="f61" fmla="+- 0 0 -90"/>
              <a:gd name="f62" fmla="*/ f3 1 1600200"/>
              <a:gd name="f63" fmla="*/ f4 1 2844800"/>
              <a:gd name="f64" fmla="+- f7 0 f5"/>
              <a:gd name="f65" fmla="+- f6 0 f5"/>
              <a:gd name="f66" fmla="*/ f61 f0 1"/>
              <a:gd name="f67" fmla="*/ f65 1 1600200"/>
              <a:gd name="f68" fmla="*/ f64 1 2844800"/>
              <a:gd name="f69" fmla="*/ 1600200 f65 1"/>
              <a:gd name="f70" fmla="*/ 0 f64 1"/>
              <a:gd name="f71" fmla="*/ 1498600 f65 1"/>
              <a:gd name="f72" fmla="*/ 177800 f64 1"/>
              <a:gd name="f73" fmla="*/ 1219200 f65 1"/>
              <a:gd name="f74" fmla="*/ 368300 f64 1"/>
              <a:gd name="f75" fmla="*/ 901700 f65 1"/>
              <a:gd name="f76" fmla="*/ 546100 f64 1"/>
              <a:gd name="f77" fmla="*/ 508000 f65 1"/>
              <a:gd name="f78" fmla="*/ 825500 f64 1"/>
              <a:gd name="f79" fmla="*/ 355600 f65 1"/>
              <a:gd name="f80" fmla="*/ 965200 f64 1"/>
              <a:gd name="f81" fmla="*/ 177800 f65 1"/>
              <a:gd name="f82" fmla="*/ 1181100 f64 1"/>
              <a:gd name="f83" fmla="*/ 50800 f65 1"/>
              <a:gd name="f84" fmla="*/ 1524000 f64 1"/>
              <a:gd name="f85" fmla="*/ 25400 f65 1"/>
              <a:gd name="f86" fmla="*/ 1866900 f64 1"/>
              <a:gd name="f87" fmla="*/ 2273300 f64 1"/>
              <a:gd name="f88" fmla="*/ 0 f65 1"/>
              <a:gd name="f89" fmla="*/ 2844800 f64 1"/>
              <a:gd name="f90" fmla="*/ f66 1 f2"/>
              <a:gd name="f91" fmla="*/ f69 1 1600200"/>
              <a:gd name="f92" fmla="*/ f70 1 2844800"/>
              <a:gd name="f93" fmla="*/ f71 1 1600200"/>
              <a:gd name="f94" fmla="*/ f72 1 2844800"/>
              <a:gd name="f95" fmla="*/ f73 1 1600200"/>
              <a:gd name="f96" fmla="*/ f74 1 2844800"/>
              <a:gd name="f97" fmla="*/ f75 1 1600200"/>
              <a:gd name="f98" fmla="*/ f76 1 2844800"/>
              <a:gd name="f99" fmla="*/ f77 1 1600200"/>
              <a:gd name="f100" fmla="*/ f78 1 2844800"/>
              <a:gd name="f101" fmla="*/ f79 1 1600200"/>
              <a:gd name="f102" fmla="*/ f80 1 2844800"/>
              <a:gd name="f103" fmla="*/ f81 1 1600200"/>
              <a:gd name="f104" fmla="*/ f82 1 2844800"/>
              <a:gd name="f105" fmla="*/ f83 1 1600200"/>
              <a:gd name="f106" fmla="*/ f84 1 2844800"/>
              <a:gd name="f107" fmla="*/ f85 1 1600200"/>
              <a:gd name="f108" fmla="*/ f86 1 2844800"/>
              <a:gd name="f109" fmla="*/ f87 1 2844800"/>
              <a:gd name="f110" fmla="*/ f88 1 1600200"/>
              <a:gd name="f111" fmla="*/ f89 1 2844800"/>
              <a:gd name="f112" fmla="*/ f5 1 f67"/>
              <a:gd name="f113" fmla="*/ f6 1 f67"/>
              <a:gd name="f114" fmla="*/ f5 1 f68"/>
              <a:gd name="f115" fmla="*/ f7 1 f68"/>
              <a:gd name="f116" fmla="+- f90 0 f1"/>
              <a:gd name="f117" fmla="*/ f91 1 f67"/>
              <a:gd name="f118" fmla="*/ f92 1 f68"/>
              <a:gd name="f119" fmla="*/ f93 1 f67"/>
              <a:gd name="f120" fmla="*/ f94 1 f68"/>
              <a:gd name="f121" fmla="*/ f95 1 f67"/>
              <a:gd name="f122" fmla="*/ f96 1 f68"/>
              <a:gd name="f123" fmla="*/ f97 1 f67"/>
              <a:gd name="f124" fmla="*/ f98 1 f68"/>
              <a:gd name="f125" fmla="*/ f99 1 f67"/>
              <a:gd name="f126" fmla="*/ f100 1 f68"/>
              <a:gd name="f127" fmla="*/ f101 1 f67"/>
              <a:gd name="f128" fmla="*/ f102 1 f68"/>
              <a:gd name="f129" fmla="*/ f103 1 f67"/>
              <a:gd name="f130" fmla="*/ f104 1 f68"/>
              <a:gd name="f131" fmla="*/ f105 1 f67"/>
              <a:gd name="f132" fmla="*/ f106 1 f68"/>
              <a:gd name="f133" fmla="*/ f107 1 f67"/>
              <a:gd name="f134" fmla="*/ f108 1 f68"/>
              <a:gd name="f135" fmla="*/ f109 1 f68"/>
              <a:gd name="f136" fmla="*/ f110 1 f67"/>
              <a:gd name="f137" fmla="*/ f111 1 f68"/>
              <a:gd name="f138" fmla="*/ f112 f62 1"/>
              <a:gd name="f139" fmla="*/ f113 f62 1"/>
              <a:gd name="f140" fmla="*/ f115 f63 1"/>
              <a:gd name="f141" fmla="*/ f114 f63 1"/>
              <a:gd name="f142" fmla="*/ f117 f62 1"/>
              <a:gd name="f143" fmla="*/ f118 f63 1"/>
              <a:gd name="f144" fmla="*/ f119 f62 1"/>
              <a:gd name="f145" fmla="*/ f120 f63 1"/>
              <a:gd name="f146" fmla="*/ f121 f62 1"/>
              <a:gd name="f147" fmla="*/ f122 f63 1"/>
              <a:gd name="f148" fmla="*/ f123 f62 1"/>
              <a:gd name="f149" fmla="*/ f124 f63 1"/>
              <a:gd name="f150" fmla="*/ f125 f62 1"/>
              <a:gd name="f151" fmla="*/ f126 f63 1"/>
              <a:gd name="f152" fmla="*/ f127 f62 1"/>
              <a:gd name="f153" fmla="*/ f128 f63 1"/>
              <a:gd name="f154" fmla="*/ f129 f62 1"/>
              <a:gd name="f155" fmla="*/ f130 f63 1"/>
              <a:gd name="f156" fmla="*/ f131 f62 1"/>
              <a:gd name="f157" fmla="*/ f132 f63 1"/>
              <a:gd name="f158" fmla="*/ f133 f62 1"/>
              <a:gd name="f159" fmla="*/ f134 f63 1"/>
              <a:gd name="f160" fmla="*/ f135 f63 1"/>
              <a:gd name="f161" fmla="*/ f136 f62 1"/>
              <a:gd name="f162" fmla="*/ f137 f63 1"/>
            </a:gdLst>
            <a:ahLst/>
            <a:cxnLst>
              <a:cxn ang="3cd4">
                <a:pos x="hc" y="t"/>
              </a:cxn>
              <a:cxn ang="0">
                <a:pos x="r" y="vc"/>
              </a:cxn>
              <a:cxn ang="cd4">
                <a:pos x="hc" y="b"/>
              </a:cxn>
              <a:cxn ang="cd2">
                <a:pos x="l" y="vc"/>
              </a:cxn>
              <a:cxn ang="f116">
                <a:pos x="f142" y="f143"/>
              </a:cxn>
              <a:cxn ang="f116">
                <a:pos x="f144" y="f145"/>
              </a:cxn>
              <a:cxn ang="f116">
                <a:pos x="f146" y="f147"/>
              </a:cxn>
              <a:cxn ang="f116">
                <a:pos x="f148" y="f149"/>
              </a:cxn>
              <a:cxn ang="f116">
                <a:pos x="f150" y="f151"/>
              </a:cxn>
              <a:cxn ang="f116">
                <a:pos x="f152" y="f153"/>
              </a:cxn>
              <a:cxn ang="f116">
                <a:pos x="f154" y="f155"/>
              </a:cxn>
              <a:cxn ang="f116">
                <a:pos x="f156" y="f157"/>
              </a:cxn>
              <a:cxn ang="f116">
                <a:pos x="f158" y="f159"/>
              </a:cxn>
              <a:cxn ang="f116">
                <a:pos x="f158" y="f160"/>
              </a:cxn>
              <a:cxn ang="f116">
                <a:pos x="f161" y="f162"/>
              </a:cxn>
            </a:cxnLst>
            <a:rect l="f138" t="f141" r="f139" b="f140"/>
            <a:pathLst>
              <a:path w="1600200" h="2844800">
                <a:moveTo>
                  <a:pt x="f6" y="f5"/>
                </a:moveTo>
                <a:cubicBezTo>
                  <a:pt x="f8" y="f9"/>
                  <a:pt x="f10"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13" y="f42"/>
                </a:cubicBezTo>
                <a:cubicBezTo>
                  <a:pt x="f43" y="f44"/>
                  <a:pt x="f45" y="f46"/>
                  <a:pt x="f47" y="f48"/>
                </a:cubicBezTo>
                <a:cubicBezTo>
                  <a:pt x="f49" y="f50"/>
                  <a:pt x="f51" y="f52"/>
                  <a:pt x="f49" y="f53"/>
                </a:cubicBezTo>
                <a:cubicBezTo>
                  <a:pt x="f54" y="f55"/>
                  <a:pt x="f51" y="f56"/>
                  <a:pt x="f49" y="f57"/>
                </a:cubicBezTo>
                <a:cubicBezTo>
                  <a:pt x="f54" y="f58"/>
                  <a:pt x="f59" y="f60"/>
                  <a:pt x="f5" y="f7"/>
                </a:cubicBezTo>
              </a:path>
            </a:pathLst>
          </a:custGeom>
          <a:noFill/>
          <a:ln w="28575">
            <a:solidFill>
              <a:srgbClr val="FF0000"/>
            </a:solidFill>
            <a:prstDash val="solid"/>
          </a:ln>
        </p:spPr>
        <p:txBody>
          <a:bodyPr vert="horz" wrap="square" lIns="91440" tIns="45720" rIns="91440" bIns="45720" anchor="ctr" anchorCtr="1" compatLnSpc="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FFFFFF"/>
              </a:solidFill>
              <a:effectLst/>
              <a:uLnTx/>
              <a:uFillTx/>
              <a:latin typeface="Constantia"/>
              <a:ea typeface="+mn-ea"/>
              <a:cs typeface="+mn-cs"/>
            </a:endParaRPr>
          </a:p>
        </p:txBody>
      </p:sp>
      <p:sp>
        <p:nvSpPr>
          <p:cNvPr id="7" name="Freeform 9"/>
          <p:cNvSpPr/>
          <p:nvPr/>
        </p:nvSpPr>
        <p:spPr>
          <a:xfrm>
            <a:off x="2068509" y="3924303"/>
            <a:ext cx="1909760" cy="2219321"/>
          </a:xfrm>
          <a:custGeom>
            <a:avLst/>
            <a:gdLst>
              <a:gd name="f0" fmla="val 10800000"/>
              <a:gd name="f1" fmla="val 5400000"/>
              <a:gd name="f2" fmla="val 180"/>
              <a:gd name="f3" fmla="val w"/>
              <a:gd name="f4" fmla="val h"/>
              <a:gd name="f5" fmla="val 0"/>
              <a:gd name="f6" fmla="val 1908509"/>
              <a:gd name="f7" fmla="val 2219437"/>
              <a:gd name="f8" fmla="val 1867900"/>
              <a:gd name="f9" fmla="val 1841441"/>
              <a:gd name="f10" fmla="val 84666"/>
              <a:gd name="f11" fmla="val 1738783"/>
              <a:gd name="f12" fmla="val 220133"/>
              <a:gd name="f13" fmla="val 1639300"/>
              <a:gd name="f14" fmla="val 292100"/>
              <a:gd name="f15" fmla="val 1539817"/>
              <a:gd name="f16" fmla="val 364067"/>
              <a:gd name="f17" fmla="val 1417050"/>
              <a:gd name="f18" fmla="val 389467"/>
              <a:gd name="f19" fmla="val 1271000"/>
              <a:gd name="f20" fmla="val 431800"/>
              <a:gd name="f21" fmla="val 1124950"/>
              <a:gd name="f22" fmla="val 474133"/>
              <a:gd name="f23" fmla="val 932333"/>
              <a:gd name="f24" fmla="val 495300"/>
              <a:gd name="f25" fmla="val 763000"/>
              <a:gd name="f26" fmla="val 546100"/>
              <a:gd name="f27" fmla="val 593667"/>
              <a:gd name="f28" fmla="val 596900"/>
              <a:gd name="f29" fmla="val 382000"/>
              <a:gd name="f30" fmla="val 660400"/>
              <a:gd name="f31" fmla="val 255000"/>
              <a:gd name="f32" fmla="val 736600"/>
              <a:gd name="f33" fmla="val 128000"/>
              <a:gd name="f34" fmla="val 812800"/>
              <a:gd name="f35" fmla="val 11583"/>
              <a:gd name="f36" fmla="val 899583"/>
              <a:gd name="f37" fmla="val 1000"/>
              <a:gd name="f38" fmla="val 1003300"/>
              <a:gd name="f39" fmla="+- 0 0 9583"/>
              <a:gd name="f40" fmla="val 1107017"/>
              <a:gd name="f41" fmla="val 64500"/>
              <a:gd name="f42" fmla="val 1263650"/>
              <a:gd name="f43" fmla="val 191500"/>
              <a:gd name="f44" fmla="val 1358900"/>
              <a:gd name="f45" fmla="val 318500"/>
              <a:gd name="f46" fmla="val 1454150"/>
              <a:gd name="f47" fmla="val 564033"/>
              <a:gd name="f48" fmla="val 1500717"/>
              <a:gd name="f49" fmla="val 1574800"/>
              <a:gd name="f50" fmla="val 961967"/>
              <a:gd name="f51" fmla="val 1648883"/>
              <a:gd name="f52" fmla="val 1201150"/>
              <a:gd name="f53" fmla="val 1699683"/>
              <a:gd name="f54" fmla="val 1385300"/>
              <a:gd name="f55" fmla="val 1803400"/>
              <a:gd name="f56" fmla="val 1569450"/>
              <a:gd name="f57" fmla="val 1907117"/>
              <a:gd name="f58" fmla="val 1793817"/>
              <a:gd name="f59" fmla="val 2139950"/>
              <a:gd name="f60" fmla="val 2197100"/>
              <a:gd name="f61" fmla="val 1941983"/>
              <a:gd name="f62" fmla="val 2254250"/>
              <a:gd name="f63" fmla="val 1906000"/>
              <a:gd name="f64" fmla="val 2188633"/>
              <a:gd name="f65" fmla="val 1829800"/>
              <a:gd name="f66" fmla="val 2146300"/>
              <a:gd name="f67" fmla="+- 0 0 -90"/>
              <a:gd name="f68" fmla="*/ f3 1 1908509"/>
              <a:gd name="f69" fmla="*/ f4 1 2219437"/>
              <a:gd name="f70" fmla="+- f7 0 f5"/>
              <a:gd name="f71" fmla="+- f6 0 f5"/>
              <a:gd name="f72" fmla="*/ f67 f0 1"/>
              <a:gd name="f73" fmla="*/ f71 1 1908509"/>
              <a:gd name="f74" fmla="*/ f70 1 2219437"/>
              <a:gd name="f75" fmla="*/ 1867900 f71 1"/>
              <a:gd name="f76" fmla="*/ 0 f70 1"/>
              <a:gd name="f77" fmla="*/ 1639300 f71 1"/>
              <a:gd name="f78" fmla="*/ 292100 f70 1"/>
              <a:gd name="f79" fmla="*/ 1271000 f71 1"/>
              <a:gd name="f80" fmla="*/ 431800 f70 1"/>
              <a:gd name="f81" fmla="*/ 763000 f71 1"/>
              <a:gd name="f82" fmla="*/ 546100 f70 1"/>
              <a:gd name="f83" fmla="*/ 255000 f71 1"/>
              <a:gd name="f84" fmla="*/ 736600 f70 1"/>
              <a:gd name="f85" fmla="*/ 1000 f71 1"/>
              <a:gd name="f86" fmla="*/ 1003300 f70 1"/>
              <a:gd name="f87" fmla="*/ 191500 f71 1"/>
              <a:gd name="f88" fmla="*/ 1358900 f70 1"/>
              <a:gd name="f89" fmla="*/ 1574800 f70 1"/>
              <a:gd name="f90" fmla="*/ 1385300 f71 1"/>
              <a:gd name="f91" fmla="*/ 1803400 f70 1"/>
              <a:gd name="f92" fmla="*/ 2197100 f70 1"/>
              <a:gd name="f93" fmla="*/ 1829800 f71 1"/>
              <a:gd name="f94" fmla="*/ 2146300 f70 1"/>
              <a:gd name="f95" fmla="*/ f72 1 f2"/>
              <a:gd name="f96" fmla="*/ f75 1 1908509"/>
              <a:gd name="f97" fmla="*/ f76 1 2219437"/>
              <a:gd name="f98" fmla="*/ f77 1 1908509"/>
              <a:gd name="f99" fmla="*/ f78 1 2219437"/>
              <a:gd name="f100" fmla="*/ f79 1 1908509"/>
              <a:gd name="f101" fmla="*/ f80 1 2219437"/>
              <a:gd name="f102" fmla="*/ f81 1 1908509"/>
              <a:gd name="f103" fmla="*/ f82 1 2219437"/>
              <a:gd name="f104" fmla="*/ f83 1 1908509"/>
              <a:gd name="f105" fmla="*/ f84 1 2219437"/>
              <a:gd name="f106" fmla="*/ f85 1 1908509"/>
              <a:gd name="f107" fmla="*/ f86 1 2219437"/>
              <a:gd name="f108" fmla="*/ f87 1 1908509"/>
              <a:gd name="f109" fmla="*/ f88 1 2219437"/>
              <a:gd name="f110" fmla="*/ f89 1 2219437"/>
              <a:gd name="f111" fmla="*/ f90 1 1908509"/>
              <a:gd name="f112" fmla="*/ f91 1 2219437"/>
              <a:gd name="f113" fmla="*/ f92 1 2219437"/>
              <a:gd name="f114" fmla="*/ f93 1 1908509"/>
              <a:gd name="f115" fmla="*/ f94 1 2219437"/>
              <a:gd name="f116" fmla="*/ f5 1 f73"/>
              <a:gd name="f117" fmla="*/ f6 1 f73"/>
              <a:gd name="f118" fmla="*/ f5 1 f74"/>
              <a:gd name="f119" fmla="*/ f7 1 f74"/>
              <a:gd name="f120" fmla="+- f95 0 f1"/>
              <a:gd name="f121" fmla="*/ f96 1 f73"/>
              <a:gd name="f122" fmla="*/ f97 1 f74"/>
              <a:gd name="f123" fmla="*/ f98 1 f73"/>
              <a:gd name="f124" fmla="*/ f99 1 f74"/>
              <a:gd name="f125" fmla="*/ f100 1 f73"/>
              <a:gd name="f126" fmla="*/ f101 1 f74"/>
              <a:gd name="f127" fmla="*/ f102 1 f73"/>
              <a:gd name="f128" fmla="*/ f103 1 f74"/>
              <a:gd name="f129" fmla="*/ f104 1 f73"/>
              <a:gd name="f130" fmla="*/ f105 1 f74"/>
              <a:gd name="f131" fmla="*/ f106 1 f73"/>
              <a:gd name="f132" fmla="*/ f107 1 f74"/>
              <a:gd name="f133" fmla="*/ f108 1 f73"/>
              <a:gd name="f134" fmla="*/ f109 1 f74"/>
              <a:gd name="f135" fmla="*/ f110 1 f74"/>
              <a:gd name="f136" fmla="*/ f111 1 f73"/>
              <a:gd name="f137" fmla="*/ f112 1 f74"/>
              <a:gd name="f138" fmla="*/ f113 1 f74"/>
              <a:gd name="f139" fmla="*/ f114 1 f73"/>
              <a:gd name="f140" fmla="*/ f115 1 f74"/>
              <a:gd name="f141" fmla="*/ f116 f68 1"/>
              <a:gd name="f142" fmla="*/ f117 f68 1"/>
              <a:gd name="f143" fmla="*/ f119 f69 1"/>
              <a:gd name="f144" fmla="*/ f118 f69 1"/>
              <a:gd name="f145" fmla="*/ f121 f68 1"/>
              <a:gd name="f146" fmla="*/ f122 f69 1"/>
              <a:gd name="f147" fmla="*/ f123 f68 1"/>
              <a:gd name="f148" fmla="*/ f124 f69 1"/>
              <a:gd name="f149" fmla="*/ f125 f68 1"/>
              <a:gd name="f150" fmla="*/ f126 f69 1"/>
              <a:gd name="f151" fmla="*/ f127 f68 1"/>
              <a:gd name="f152" fmla="*/ f128 f69 1"/>
              <a:gd name="f153" fmla="*/ f129 f68 1"/>
              <a:gd name="f154" fmla="*/ f130 f69 1"/>
              <a:gd name="f155" fmla="*/ f131 f68 1"/>
              <a:gd name="f156" fmla="*/ f132 f69 1"/>
              <a:gd name="f157" fmla="*/ f133 f68 1"/>
              <a:gd name="f158" fmla="*/ f134 f69 1"/>
              <a:gd name="f159" fmla="*/ f135 f69 1"/>
              <a:gd name="f160" fmla="*/ f136 f68 1"/>
              <a:gd name="f161" fmla="*/ f137 f69 1"/>
              <a:gd name="f162" fmla="*/ f138 f69 1"/>
              <a:gd name="f163" fmla="*/ f139 f68 1"/>
              <a:gd name="f164" fmla="*/ f140 f69 1"/>
            </a:gdLst>
            <a:ahLst/>
            <a:cxnLst>
              <a:cxn ang="3cd4">
                <a:pos x="hc" y="t"/>
              </a:cxn>
              <a:cxn ang="0">
                <a:pos x="r" y="vc"/>
              </a:cxn>
              <a:cxn ang="cd4">
                <a:pos x="hc" y="b"/>
              </a:cxn>
              <a:cxn ang="cd2">
                <a:pos x="l" y="vc"/>
              </a:cxn>
              <a:cxn ang="f120">
                <a:pos x="f145" y="f146"/>
              </a:cxn>
              <a:cxn ang="f120">
                <a:pos x="f147" y="f148"/>
              </a:cxn>
              <a:cxn ang="f120">
                <a:pos x="f149" y="f150"/>
              </a:cxn>
              <a:cxn ang="f120">
                <a:pos x="f151" y="f152"/>
              </a:cxn>
              <a:cxn ang="f120">
                <a:pos x="f153" y="f154"/>
              </a:cxn>
              <a:cxn ang="f120">
                <a:pos x="f155" y="f156"/>
              </a:cxn>
              <a:cxn ang="f120">
                <a:pos x="f157" y="f158"/>
              </a:cxn>
              <a:cxn ang="f120">
                <a:pos x="f151" y="f159"/>
              </a:cxn>
              <a:cxn ang="f120">
                <a:pos x="f160" y="f161"/>
              </a:cxn>
              <a:cxn ang="f120">
                <a:pos x="f145" y="f162"/>
              </a:cxn>
              <a:cxn ang="f120">
                <a:pos x="f163" y="f164"/>
              </a:cxn>
            </a:cxnLst>
            <a:rect l="f141" t="f144" r="f142" b="f143"/>
            <a:pathLst>
              <a:path w="1908509" h="2219437">
                <a:moveTo>
                  <a:pt x="f8" y="f5"/>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25" y="f49"/>
                </a:cubicBezTo>
                <a:cubicBezTo>
                  <a:pt x="f50" y="f51"/>
                  <a:pt x="f52" y="f53"/>
                  <a:pt x="f54" y="f55"/>
                </a:cubicBezTo>
                <a:cubicBezTo>
                  <a:pt x="f56" y="f57"/>
                  <a:pt x="f58" y="f59"/>
                  <a:pt x="f8" y="f60"/>
                </a:cubicBezTo>
                <a:cubicBezTo>
                  <a:pt x="f61" y="f62"/>
                  <a:pt x="f63" y="f64"/>
                  <a:pt x="f65" y="f66"/>
                </a:cubicBezTo>
              </a:path>
            </a:pathLst>
          </a:custGeom>
          <a:noFill/>
          <a:ln w="28575">
            <a:solidFill>
              <a:srgbClr val="7CCA62"/>
            </a:solidFill>
            <a:prstDash val="solid"/>
          </a:ln>
        </p:spPr>
        <p:txBody>
          <a:bodyPr vert="horz" wrap="square" lIns="91440" tIns="45720" rIns="91440" bIns="45720" anchor="ctr" anchorCtr="1" compatLnSpc="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FFFFFF"/>
              </a:solidFill>
              <a:effectLst/>
              <a:uLnTx/>
              <a:uFillTx/>
              <a:latin typeface="Constantia"/>
              <a:ea typeface="+mn-ea"/>
              <a:cs typeface="+mn-cs"/>
            </a:endParaRPr>
          </a:p>
        </p:txBody>
      </p:sp>
      <p:sp>
        <p:nvSpPr>
          <p:cNvPr id="8" name="Freeform 10"/>
          <p:cNvSpPr/>
          <p:nvPr/>
        </p:nvSpPr>
        <p:spPr>
          <a:xfrm>
            <a:off x="2058991" y="4279904"/>
            <a:ext cx="1908179" cy="1447796"/>
          </a:xfrm>
          <a:custGeom>
            <a:avLst/>
            <a:gdLst>
              <a:gd name="f0" fmla="val 10800000"/>
              <a:gd name="f1" fmla="val 5400000"/>
              <a:gd name="f2" fmla="val 180"/>
              <a:gd name="f3" fmla="val w"/>
              <a:gd name="f4" fmla="val h"/>
              <a:gd name="f5" fmla="val 0"/>
              <a:gd name="f6" fmla="val 1907091"/>
              <a:gd name="f7" fmla="val 1447800"/>
              <a:gd name="f8" fmla="val 1889983"/>
              <a:gd name="f9" fmla="val 1802141"/>
              <a:gd name="f10" fmla="val 112183"/>
              <a:gd name="f11" fmla="val 1714300"/>
              <a:gd name="f12" fmla="val 224367"/>
              <a:gd name="f13" fmla="val 1572483"/>
              <a:gd name="f14" fmla="val 292100"/>
              <a:gd name="f15" fmla="val 1430666"/>
              <a:gd name="f16" fmla="val 359833"/>
              <a:gd name="f17" fmla="val 1227466"/>
              <a:gd name="f18" fmla="val 368300"/>
              <a:gd name="f19" fmla="val 1039083"/>
              <a:gd name="f20" fmla="val 406400"/>
              <a:gd name="f21" fmla="val 850700"/>
              <a:gd name="f22" fmla="val 444500"/>
              <a:gd name="f23" fmla="val 607283"/>
              <a:gd name="f24" fmla="val 472017"/>
              <a:gd name="f25" fmla="val 442183"/>
              <a:gd name="f26" fmla="val 520700"/>
              <a:gd name="f27" fmla="val 277083"/>
              <a:gd name="f28" fmla="val 569383"/>
              <a:gd name="f29" fmla="val 109866"/>
              <a:gd name="f30" fmla="val 628650"/>
              <a:gd name="f31" fmla="val 48483"/>
              <a:gd name="f32" fmla="val 698500"/>
              <a:gd name="f33" fmla="+- 0 0 12900"/>
              <a:gd name="f34" fmla="val 768350"/>
              <a:gd name="f35" fmla="+- 0 0 27717"/>
              <a:gd name="f36" fmla="val 869950"/>
              <a:gd name="f37" fmla="val 73883"/>
              <a:gd name="f38" fmla="val 939800"/>
              <a:gd name="f39" fmla="val 175483"/>
              <a:gd name="f40" fmla="val 1009650"/>
              <a:gd name="f41" fmla="val 490866"/>
              <a:gd name="f42" fmla="val 1079500"/>
              <a:gd name="f43" fmla="val 658083"/>
              <a:gd name="f44" fmla="val 1117600"/>
              <a:gd name="f45" fmla="val 825300"/>
              <a:gd name="f46" fmla="val 1155700"/>
              <a:gd name="f47" fmla="val 1077183"/>
              <a:gd name="f48" fmla="val 1168400"/>
              <a:gd name="f49" fmla="val 1252866"/>
              <a:gd name="f50" fmla="val 1187450"/>
              <a:gd name="f51" fmla="val 1576716"/>
              <a:gd name="f52" fmla="val 1191683"/>
              <a:gd name="f53" fmla="val 1712183"/>
              <a:gd name="f54" fmla="val 1231900"/>
              <a:gd name="f55" fmla="val 1847650"/>
              <a:gd name="f56" fmla="val 1272117"/>
              <a:gd name="f57" fmla="val 1860350"/>
              <a:gd name="f58" fmla="val 1373717"/>
              <a:gd name="f59" fmla="val 1409700"/>
              <a:gd name="f60" fmla="val 1919616"/>
              <a:gd name="f61" fmla="val 1445683"/>
              <a:gd name="f62" fmla="val 1904799"/>
              <a:gd name="f63" fmla="val 1446741"/>
              <a:gd name="f64" fmla="+- 0 0 -90"/>
              <a:gd name="f65" fmla="*/ f3 1 1907091"/>
              <a:gd name="f66" fmla="*/ f4 1 1447800"/>
              <a:gd name="f67" fmla="+- f7 0 f5"/>
              <a:gd name="f68" fmla="+- f6 0 f5"/>
              <a:gd name="f69" fmla="*/ f64 f0 1"/>
              <a:gd name="f70" fmla="*/ f68 1 1907091"/>
              <a:gd name="f71" fmla="*/ f67 1 1447800"/>
              <a:gd name="f72" fmla="*/ 0 f67 1"/>
              <a:gd name="f73" fmla="*/ 292100 f67 1"/>
              <a:gd name="f74" fmla="*/ 406400 f67 1"/>
              <a:gd name="f75" fmla="*/ 698500 f67 1"/>
              <a:gd name="f76" fmla="*/ 1117600 f67 1"/>
              <a:gd name="f77" fmla="*/ 1168400 f67 1"/>
              <a:gd name="f78" fmla="*/ 1231900 f67 1"/>
              <a:gd name="f79" fmla="*/ 1409700 f67 1"/>
              <a:gd name="f80" fmla="*/ 1447800 f67 1"/>
              <a:gd name="f81" fmla="*/ 939800 f67 1"/>
              <a:gd name="f82" fmla="*/ 1889983 f68 1"/>
              <a:gd name="f83" fmla="*/ 1572483 f68 1"/>
              <a:gd name="f84" fmla="*/ 1039083 f68 1"/>
              <a:gd name="f85" fmla="*/ 442183 f68 1"/>
              <a:gd name="f86" fmla="*/ 520700 f67 1"/>
              <a:gd name="f87" fmla="*/ 48483 f68 1"/>
              <a:gd name="f88" fmla="*/ 73883 f68 1"/>
              <a:gd name="f89" fmla="*/ 658083 f68 1"/>
              <a:gd name="f90" fmla="*/ 1077183 f68 1"/>
              <a:gd name="f91" fmla="*/ 1712183 f68 1"/>
              <a:gd name="f92" fmla="*/ f69 1 f2"/>
              <a:gd name="f93" fmla="*/ f72 1 1447800"/>
              <a:gd name="f94" fmla="*/ f73 1 1447800"/>
              <a:gd name="f95" fmla="*/ f74 1 1447800"/>
              <a:gd name="f96" fmla="*/ f75 1 1447800"/>
              <a:gd name="f97" fmla="*/ f76 1 1447800"/>
              <a:gd name="f98" fmla="*/ f77 1 1447800"/>
              <a:gd name="f99" fmla="*/ f78 1 1447800"/>
              <a:gd name="f100" fmla="*/ f79 1 1447800"/>
              <a:gd name="f101" fmla="*/ f80 1 1447800"/>
              <a:gd name="f102" fmla="*/ f81 1 1447800"/>
              <a:gd name="f103" fmla="*/ f82 1 1907091"/>
              <a:gd name="f104" fmla="*/ f83 1 1907091"/>
              <a:gd name="f105" fmla="*/ f84 1 1907091"/>
              <a:gd name="f106" fmla="*/ f85 1 1907091"/>
              <a:gd name="f107" fmla="*/ f86 1 1447800"/>
              <a:gd name="f108" fmla="*/ f87 1 1907091"/>
              <a:gd name="f109" fmla="*/ f88 1 1907091"/>
              <a:gd name="f110" fmla="*/ f89 1 1907091"/>
              <a:gd name="f111" fmla="*/ f90 1 1907091"/>
              <a:gd name="f112" fmla="*/ f91 1 1907091"/>
              <a:gd name="f113" fmla="*/ f5 1 f70"/>
              <a:gd name="f114" fmla="*/ f6 1 f70"/>
              <a:gd name="f115" fmla="*/ f5 1 f71"/>
              <a:gd name="f116" fmla="*/ f7 1 f71"/>
              <a:gd name="f117" fmla="+- f92 0 f1"/>
              <a:gd name="f118" fmla="*/ f103 1 f70"/>
              <a:gd name="f119" fmla="*/ f93 1 f71"/>
              <a:gd name="f120" fmla="*/ f104 1 f70"/>
              <a:gd name="f121" fmla="*/ f94 1 f71"/>
              <a:gd name="f122" fmla="*/ f105 1 f70"/>
              <a:gd name="f123" fmla="*/ f95 1 f71"/>
              <a:gd name="f124" fmla="*/ f106 1 f70"/>
              <a:gd name="f125" fmla="*/ f107 1 f71"/>
              <a:gd name="f126" fmla="*/ f108 1 f70"/>
              <a:gd name="f127" fmla="*/ f96 1 f71"/>
              <a:gd name="f128" fmla="*/ f109 1 f70"/>
              <a:gd name="f129" fmla="*/ f102 1 f71"/>
              <a:gd name="f130" fmla="*/ f110 1 f70"/>
              <a:gd name="f131" fmla="*/ f97 1 f71"/>
              <a:gd name="f132" fmla="*/ f111 1 f70"/>
              <a:gd name="f133" fmla="*/ f98 1 f71"/>
              <a:gd name="f134" fmla="*/ f112 1 f70"/>
              <a:gd name="f135" fmla="*/ f99 1 f71"/>
              <a:gd name="f136" fmla="*/ f100 1 f71"/>
              <a:gd name="f137" fmla="*/ f101 1 f71"/>
              <a:gd name="f138" fmla="*/ f113 f65 1"/>
              <a:gd name="f139" fmla="*/ f114 f65 1"/>
              <a:gd name="f140" fmla="*/ f116 f66 1"/>
              <a:gd name="f141" fmla="*/ f115 f66 1"/>
              <a:gd name="f142" fmla="*/ f118 f65 1"/>
              <a:gd name="f143" fmla="*/ f119 f66 1"/>
              <a:gd name="f144" fmla="*/ f120 f65 1"/>
              <a:gd name="f145" fmla="*/ f121 f66 1"/>
              <a:gd name="f146" fmla="*/ f122 f65 1"/>
              <a:gd name="f147" fmla="*/ f123 f66 1"/>
              <a:gd name="f148" fmla="*/ f124 f65 1"/>
              <a:gd name="f149" fmla="*/ f125 f66 1"/>
              <a:gd name="f150" fmla="*/ f126 f65 1"/>
              <a:gd name="f151" fmla="*/ f127 f66 1"/>
              <a:gd name="f152" fmla="*/ f128 f65 1"/>
              <a:gd name="f153" fmla="*/ f129 f66 1"/>
              <a:gd name="f154" fmla="*/ f130 f65 1"/>
              <a:gd name="f155" fmla="*/ f131 f66 1"/>
              <a:gd name="f156" fmla="*/ f132 f65 1"/>
              <a:gd name="f157" fmla="*/ f133 f66 1"/>
              <a:gd name="f158" fmla="*/ f134 f65 1"/>
              <a:gd name="f159" fmla="*/ f135 f66 1"/>
              <a:gd name="f160" fmla="*/ f136 f66 1"/>
              <a:gd name="f161" fmla="*/ f137 f66 1"/>
            </a:gdLst>
            <a:ahLst/>
            <a:cxnLst>
              <a:cxn ang="3cd4">
                <a:pos x="hc" y="t"/>
              </a:cxn>
              <a:cxn ang="0">
                <a:pos x="r" y="vc"/>
              </a:cxn>
              <a:cxn ang="cd4">
                <a:pos x="hc" y="b"/>
              </a:cxn>
              <a:cxn ang="cd2">
                <a:pos x="l" y="vc"/>
              </a:cxn>
              <a:cxn ang="f117">
                <a:pos x="f142" y="f143"/>
              </a:cxn>
              <a:cxn ang="f117">
                <a:pos x="f144" y="f145"/>
              </a:cxn>
              <a:cxn ang="f117">
                <a:pos x="f146" y="f147"/>
              </a:cxn>
              <a:cxn ang="f117">
                <a:pos x="f148" y="f149"/>
              </a:cxn>
              <a:cxn ang="f117">
                <a:pos x="f150" y="f151"/>
              </a:cxn>
              <a:cxn ang="f117">
                <a:pos x="f152" y="f153"/>
              </a:cxn>
              <a:cxn ang="f117">
                <a:pos x="f154" y="f155"/>
              </a:cxn>
              <a:cxn ang="f117">
                <a:pos x="f156" y="f157"/>
              </a:cxn>
              <a:cxn ang="f117">
                <a:pos x="f158" y="f159"/>
              </a:cxn>
              <a:cxn ang="f117">
                <a:pos x="f142" y="f160"/>
              </a:cxn>
              <a:cxn ang="f117">
                <a:pos x="f142" y="f161"/>
              </a:cxn>
            </a:cxnLst>
            <a:rect l="f138" t="f141" r="f139" b="f140"/>
            <a:pathLst>
              <a:path w="1907091" h="1447800">
                <a:moveTo>
                  <a:pt x="f8" y="f5"/>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7" y="f48"/>
                </a:cubicBezTo>
                <a:cubicBezTo>
                  <a:pt x="f49" y="f50"/>
                  <a:pt x="f51" y="f52"/>
                  <a:pt x="f53" y="f54"/>
                </a:cubicBezTo>
                <a:cubicBezTo>
                  <a:pt x="f55" y="f56"/>
                  <a:pt x="f57" y="f58"/>
                  <a:pt x="f8" y="f59"/>
                </a:cubicBezTo>
                <a:cubicBezTo>
                  <a:pt x="f60" y="f61"/>
                  <a:pt x="f62" y="f63"/>
                  <a:pt x="f8" y="f7"/>
                </a:cubicBezTo>
              </a:path>
            </a:pathLst>
          </a:custGeom>
          <a:noFill/>
          <a:ln w="25402">
            <a:solidFill>
              <a:srgbClr val="FFFF00"/>
            </a:solidFill>
            <a:prstDash val="solid"/>
          </a:ln>
        </p:spPr>
        <p:txBody>
          <a:bodyPr vert="horz" wrap="square" lIns="91440" tIns="45720" rIns="91440" bIns="45720" anchor="ctr" anchorCtr="1" compatLnSpc="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FFFFFF"/>
              </a:solidFill>
              <a:effectLst/>
              <a:uLnTx/>
              <a:uFillTx/>
              <a:latin typeface="Constantia"/>
              <a:ea typeface="+mn-ea"/>
              <a:cs typeface="+mn-cs"/>
            </a:endParaRPr>
          </a:p>
        </p:txBody>
      </p:sp>
      <p:sp>
        <p:nvSpPr>
          <p:cNvPr id="9" name="Freeform 12"/>
          <p:cNvSpPr/>
          <p:nvPr/>
        </p:nvSpPr>
        <p:spPr>
          <a:xfrm>
            <a:off x="2211384" y="4584701"/>
            <a:ext cx="1765304" cy="876296"/>
          </a:xfrm>
          <a:custGeom>
            <a:avLst/>
            <a:gdLst>
              <a:gd name="f0" fmla="val 10800000"/>
              <a:gd name="f1" fmla="val 5400000"/>
              <a:gd name="f2" fmla="val 180"/>
              <a:gd name="f3" fmla="val w"/>
              <a:gd name="f4" fmla="val h"/>
              <a:gd name="f5" fmla="val 0"/>
              <a:gd name="f6" fmla="val 1765670"/>
              <a:gd name="f7" fmla="val 876300"/>
              <a:gd name="f8" fmla="val 1750724"/>
              <a:gd name="f9" fmla="val 1705215"/>
              <a:gd name="f10" fmla="val 43391"/>
              <a:gd name="f11" fmla="val 1659707"/>
              <a:gd name="f12" fmla="val 86783"/>
              <a:gd name="f13" fmla="val 1598324"/>
              <a:gd name="f14" fmla="val 114300"/>
              <a:gd name="f15" fmla="val 1536941"/>
              <a:gd name="f16" fmla="val 141817"/>
              <a:gd name="f17" fmla="val 1464974"/>
              <a:gd name="f18" fmla="val 152400"/>
              <a:gd name="f19" fmla="val 1382424"/>
              <a:gd name="f20" fmla="val 165100"/>
              <a:gd name="f21" fmla="val 1299874"/>
              <a:gd name="f22" fmla="val 177800"/>
              <a:gd name="f23" fmla="val 1103024"/>
              <a:gd name="f24" fmla="val 190500"/>
              <a:gd name="f25" fmla="val 645824"/>
              <a:gd name="f26" fmla="val 241300"/>
              <a:gd name="f27" fmla="val 525174"/>
              <a:gd name="f28" fmla="val 254000"/>
              <a:gd name="f29" fmla="val 482841"/>
              <a:gd name="f30" fmla="val 245533"/>
              <a:gd name="f31" fmla="val 379124"/>
              <a:gd name="f32" fmla="val 266700"/>
              <a:gd name="f33" fmla="val 275407"/>
              <a:gd name="f34" fmla="val 287867"/>
              <a:gd name="f35" fmla="val 72207"/>
              <a:gd name="f36" fmla="val 317500"/>
              <a:gd name="f37" fmla="val 23524"/>
              <a:gd name="f38" fmla="val 368300"/>
              <a:gd name="f39" fmla="+- 0 0 25159"/>
              <a:gd name="f40" fmla="val 419100"/>
              <a:gd name="f41" fmla="val 4474"/>
              <a:gd name="f42" fmla="val 529167"/>
              <a:gd name="f43" fmla="val 87024"/>
              <a:gd name="f44" fmla="val 571500"/>
              <a:gd name="f45" fmla="val 169574"/>
              <a:gd name="f46" fmla="val 613833"/>
              <a:gd name="f47" fmla="val 393941"/>
              <a:gd name="f48" fmla="val 605367"/>
              <a:gd name="f49" fmla="val 518824"/>
              <a:gd name="f50" fmla="val 622300"/>
              <a:gd name="f51" fmla="val 643707"/>
              <a:gd name="f52" fmla="val 639233"/>
              <a:gd name="f53" fmla="val 724141"/>
              <a:gd name="f54" fmla="val 660400"/>
              <a:gd name="f55" fmla="val 836324"/>
              <a:gd name="f56" fmla="val 673100"/>
              <a:gd name="f57" fmla="val 948507"/>
              <a:gd name="f58" fmla="val 685800"/>
              <a:gd name="f59" fmla="val 1081857"/>
              <a:gd name="f60" fmla="val 690033"/>
              <a:gd name="f61" fmla="val 1191924"/>
              <a:gd name="f62" fmla="val 698500"/>
              <a:gd name="f63" fmla="val 1301991"/>
              <a:gd name="f64" fmla="val 706967"/>
              <a:gd name="f65" fmla="val 1420524"/>
              <a:gd name="f66" fmla="val 713317"/>
              <a:gd name="f67" fmla="val 1496724"/>
              <a:gd name="f68" fmla="val 723900"/>
              <a:gd name="f69" fmla="val 1572924"/>
              <a:gd name="f70" fmla="val 734483"/>
              <a:gd name="f71" fmla="val 1613141"/>
              <a:gd name="f72" fmla="val 749300"/>
              <a:gd name="f73" fmla="val 1649124"/>
              <a:gd name="f74" fmla="val 762000"/>
              <a:gd name="f75" fmla="val 1685107"/>
              <a:gd name="f76" fmla="val 774700"/>
              <a:gd name="f77" fmla="val 1693574"/>
              <a:gd name="f78" fmla="val 781050"/>
              <a:gd name="f79" fmla="val 1712624"/>
              <a:gd name="f80" fmla="val 800100"/>
              <a:gd name="f81" fmla="val 1731674"/>
              <a:gd name="f82" fmla="val 819150"/>
              <a:gd name="f83" fmla="val 1776124"/>
              <a:gd name="f84" fmla="val 875241"/>
              <a:gd name="f85" fmla="val 1763424"/>
              <a:gd name="f86" fmla="+- 0 0 -90"/>
              <a:gd name="f87" fmla="*/ f3 1 1765670"/>
              <a:gd name="f88" fmla="*/ f4 1 876300"/>
              <a:gd name="f89" fmla="+- f7 0 f5"/>
              <a:gd name="f90" fmla="+- f6 0 f5"/>
              <a:gd name="f91" fmla="*/ f86 f0 1"/>
              <a:gd name="f92" fmla="*/ f90 1 1765670"/>
              <a:gd name="f93" fmla="*/ f89 1 876300"/>
              <a:gd name="f94" fmla="*/ 0 f89 1"/>
              <a:gd name="f95" fmla="*/ 114300 f89 1"/>
              <a:gd name="f96" fmla="*/ 165100 f89 1"/>
              <a:gd name="f97" fmla="*/ 190500 f89 1"/>
              <a:gd name="f98" fmla="*/ 241300 f89 1"/>
              <a:gd name="f99" fmla="*/ 266700 f89 1"/>
              <a:gd name="f100" fmla="*/ 368300 f89 1"/>
              <a:gd name="f101" fmla="*/ 571500 f89 1"/>
              <a:gd name="f102" fmla="*/ 622300 f89 1"/>
              <a:gd name="f103" fmla="*/ 673100 f89 1"/>
              <a:gd name="f104" fmla="*/ 698500 f89 1"/>
              <a:gd name="f105" fmla="*/ 723900 f89 1"/>
              <a:gd name="f106" fmla="*/ 762000 f89 1"/>
              <a:gd name="f107" fmla="*/ 876300 f89 1"/>
              <a:gd name="f108" fmla="*/ 800100 f89 1"/>
              <a:gd name="f109" fmla="*/ 1750724 f90 1"/>
              <a:gd name="f110" fmla="*/ 1598324 f90 1"/>
              <a:gd name="f111" fmla="*/ 1382424 f90 1"/>
              <a:gd name="f112" fmla="*/ 1103024 f90 1"/>
              <a:gd name="f113" fmla="*/ 645824 f90 1"/>
              <a:gd name="f114" fmla="*/ 379124 f90 1"/>
              <a:gd name="f115" fmla="*/ 23524 f90 1"/>
              <a:gd name="f116" fmla="*/ 87024 f90 1"/>
              <a:gd name="f117" fmla="*/ 518824 f90 1"/>
              <a:gd name="f118" fmla="*/ 836324 f90 1"/>
              <a:gd name="f119" fmla="*/ 1191924 f90 1"/>
              <a:gd name="f120" fmla="*/ 1496724 f90 1"/>
              <a:gd name="f121" fmla="*/ 1649124 f90 1"/>
              <a:gd name="f122" fmla="*/ 1712624 f90 1"/>
              <a:gd name="f123" fmla="*/ 1763424 f90 1"/>
              <a:gd name="f124" fmla="*/ f91 1 f2"/>
              <a:gd name="f125" fmla="*/ f94 1 876300"/>
              <a:gd name="f126" fmla="*/ f95 1 876300"/>
              <a:gd name="f127" fmla="*/ f96 1 876300"/>
              <a:gd name="f128" fmla="*/ f97 1 876300"/>
              <a:gd name="f129" fmla="*/ f98 1 876300"/>
              <a:gd name="f130" fmla="*/ f99 1 876300"/>
              <a:gd name="f131" fmla="*/ f100 1 876300"/>
              <a:gd name="f132" fmla="*/ f101 1 876300"/>
              <a:gd name="f133" fmla="*/ f102 1 876300"/>
              <a:gd name="f134" fmla="*/ f103 1 876300"/>
              <a:gd name="f135" fmla="*/ f104 1 876300"/>
              <a:gd name="f136" fmla="*/ f105 1 876300"/>
              <a:gd name="f137" fmla="*/ f106 1 876300"/>
              <a:gd name="f138" fmla="*/ f107 1 876300"/>
              <a:gd name="f139" fmla="*/ f108 1 876300"/>
              <a:gd name="f140" fmla="*/ f109 1 1765670"/>
              <a:gd name="f141" fmla="*/ f110 1 1765670"/>
              <a:gd name="f142" fmla="*/ f111 1 1765670"/>
              <a:gd name="f143" fmla="*/ f112 1 1765670"/>
              <a:gd name="f144" fmla="*/ f113 1 1765670"/>
              <a:gd name="f145" fmla="*/ f114 1 1765670"/>
              <a:gd name="f146" fmla="*/ f115 1 1765670"/>
              <a:gd name="f147" fmla="*/ f116 1 1765670"/>
              <a:gd name="f148" fmla="*/ f117 1 1765670"/>
              <a:gd name="f149" fmla="*/ f118 1 1765670"/>
              <a:gd name="f150" fmla="*/ f119 1 1765670"/>
              <a:gd name="f151" fmla="*/ f120 1 1765670"/>
              <a:gd name="f152" fmla="*/ f121 1 1765670"/>
              <a:gd name="f153" fmla="*/ f122 1 1765670"/>
              <a:gd name="f154" fmla="*/ f123 1 1765670"/>
              <a:gd name="f155" fmla="*/ f5 1 f92"/>
              <a:gd name="f156" fmla="*/ f6 1 f92"/>
              <a:gd name="f157" fmla="*/ f5 1 f93"/>
              <a:gd name="f158" fmla="*/ f7 1 f93"/>
              <a:gd name="f159" fmla="+- f124 0 f1"/>
              <a:gd name="f160" fmla="*/ f140 1 f92"/>
              <a:gd name="f161" fmla="*/ f125 1 f93"/>
              <a:gd name="f162" fmla="*/ f141 1 f92"/>
              <a:gd name="f163" fmla="*/ f126 1 f93"/>
              <a:gd name="f164" fmla="*/ f142 1 f92"/>
              <a:gd name="f165" fmla="*/ f127 1 f93"/>
              <a:gd name="f166" fmla="*/ f143 1 f92"/>
              <a:gd name="f167" fmla="*/ f128 1 f93"/>
              <a:gd name="f168" fmla="*/ f144 1 f92"/>
              <a:gd name="f169" fmla="*/ f129 1 f93"/>
              <a:gd name="f170" fmla="*/ f145 1 f92"/>
              <a:gd name="f171" fmla="*/ f130 1 f93"/>
              <a:gd name="f172" fmla="*/ f146 1 f92"/>
              <a:gd name="f173" fmla="*/ f131 1 f93"/>
              <a:gd name="f174" fmla="*/ f147 1 f92"/>
              <a:gd name="f175" fmla="*/ f132 1 f93"/>
              <a:gd name="f176" fmla="*/ f148 1 f92"/>
              <a:gd name="f177" fmla="*/ f133 1 f93"/>
              <a:gd name="f178" fmla="*/ f149 1 f92"/>
              <a:gd name="f179" fmla="*/ f134 1 f93"/>
              <a:gd name="f180" fmla="*/ f150 1 f92"/>
              <a:gd name="f181" fmla="*/ f135 1 f93"/>
              <a:gd name="f182" fmla="*/ f151 1 f92"/>
              <a:gd name="f183" fmla="*/ f136 1 f93"/>
              <a:gd name="f184" fmla="*/ f152 1 f92"/>
              <a:gd name="f185" fmla="*/ f137 1 f93"/>
              <a:gd name="f186" fmla="*/ f153 1 f92"/>
              <a:gd name="f187" fmla="*/ f139 1 f93"/>
              <a:gd name="f188" fmla="*/ f154 1 f92"/>
              <a:gd name="f189" fmla="*/ f138 1 f93"/>
              <a:gd name="f190" fmla="*/ f155 f87 1"/>
              <a:gd name="f191" fmla="*/ f156 f87 1"/>
              <a:gd name="f192" fmla="*/ f158 f88 1"/>
              <a:gd name="f193" fmla="*/ f157 f88 1"/>
              <a:gd name="f194" fmla="*/ f160 f87 1"/>
              <a:gd name="f195" fmla="*/ f161 f88 1"/>
              <a:gd name="f196" fmla="*/ f162 f87 1"/>
              <a:gd name="f197" fmla="*/ f163 f88 1"/>
              <a:gd name="f198" fmla="*/ f164 f87 1"/>
              <a:gd name="f199" fmla="*/ f165 f88 1"/>
              <a:gd name="f200" fmla="*/ f166 f87 1"/>
              <a:gd name="f201" fmla="*/ f167 f88 1"/>
              <a:gd name="f202" fmla="*/ f168 f87 1"/>
              <a:gd name="f203" fmla="*/ f169 f88 1"/>
              <a:gd name="f204" fmla="*/ f170 f87 1"/>
              <a:gd name="f205" fmla="*/ f171 f88 1"/>
              <a:gd name="f206" fmla="*/ f172 f87 1"/>
              <a:gd name="f207" fmla="*/ f173 f88 1"/>
              <a:gd name="f208" fmla="*/ f174 f87 1"/>
              <a:gd name="f209" fmla="*/ f175 f88 1"/>
              <a:gd name="f210" fmla="*/ f176 f87 1"/>
              <a:gd name="f211" fmla="*/ f177 f88 1"/>
              <a:gd name="f212" fmla="*/ f178 f87 1"/>
              <a:gd name="f213" fmla="*/ f179 f88 1"/>
              <a:gd name="f214" fmla="*/ f180 f87 1"/>
              <a:gd name="f215" fmla="*/ f181 f88 1"/>
              <a:gd name="f216" fmla="*/ f182 f87 1"/>
              <a:gd name="f217" fmla="*/ f183 f88 1"/>
              <a:gd name="f218" fmla="*/ f184 f87 1"/>
              <a:gd name="f219" fmla="*/ f185 f88 1"/>
              <a:gd name="f220" fmla="*/ f186 f87 1"/>
              <a:gd name="f221" fmla="*/ f187 f88 1"/>
              <a:gd name="f222" fmla="*/ f188 f87 1"/>
              <a:gd name="f223" fmla="*/ f189 f88 1"/>
            </a:gdLst>
            <a:ahLst/>
            <a:cxnLst>
              <a:cxn ang="3cd4">
                <a:pos x="hc" y="t"/>
              </a:cxn>
              <a:cxn ang="0">
                <a:pos x="r" y="vc"/>
              </a:cxn>
              <a:cxn ang="cd4">
                <a:pos x="hc" y="b"/>
              </a:cxn>
              <a:cxn ang="cd2">
                <a:pos x="l" y="vc"/>
              </a:cxn>
              <a:cxn ang="f159">
                <a:pos x="f194" y="f195"/>
              </a:cxn>
              <a:cxn ang="f159">
                <a:pos x="f196" y="f197"/>
              </a:cxn>
              <a:cxn ang="f159">
                <a:pos x="f198" y="f199"/>
              </a:cxn>
              <a:cxn ang="f159">
                <a:pos x="f200" y="f201"/>
              </a:cxn>
              <a:cxn ang="f159">
                <a:pos x="f202" y="f203"/>
              </a:cxn>
              <a:cxn ang="f159">
                <a:pos x="f204" y="f205"/>
              </a:cxn>
              <a:cxn ang="f159">
                <a:pos x="f206" y="f207"/>
              </a:cxn>
              <a:cxn ang="f159">
                <a:pos x="f208" y="f209"/>
              </a:cxn>
              <a:cxn ang="f159">
                <a:pos x="f210" y="f211"/>
              </a:cxn>
              <a:cxn ang="f159">
                <a:pos x="f212" y="f213"/>
              </a:cxn>
              <a:cxn ang="f159">
                <a:pos x="f214" y="f215"/>
              </a:cxn>
              <a:cxn ang="f159">
                <a:pos x="f216" y="f217"/>
              </a:cxn>
              <a:cxn ang="f159">
                <a:pos x="f218" y="f219"/>
              </a:cxn>
              <a:cxn ang="f159">
                <a:pos x="f220" y="f221"/>
              </a:cxn>
              <a:cxn ang="f159">
                <a:pos x="f222" y="f223"/>
              </a:cxn>
            </a:cxnLst>
            <a:rect l="f190" t="f193" r="f191" b="f192"/>
            <a:pathLst>
              <a:path w="1765670" h="876300">
                <a:moveTo>
                  <a:pt x="f8" y="f5"/>
                </a:moveTo>
                <a:cubicBezTo>
                  <a:pt x="f9" y="f10"/>
                  <a:pt x="f11" y="f12"/>
                  <a:pt x="f13" y="f14"/>
                </a:cubicBezTo>
                <a:cubicBezTo>
                  <a:pt x="f15" y="f16"/>
                  <a:pt x="f17" y="f18"/>
                  <a:pt x="f19" y="f20"/>
                </a:cubicBezTo>
                <a:cubicBezTo>
                  <a:pt x="f21" y="f22"/>
                  <a:pt x="f23" y="f24"/>
                  <a:pt x="f23" y="f24"/>
                </a:cubicBezTo>
                <a:lnTo>
                  <a:pt x="f25" y="f26"/>
                </a:ln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7"/>
                </a:cubicBezTo>
              </a:path>
            </a:pathLst>
          </a:custGeom>
          <a:noFill/>
          <a:ln w="25402">
            <a:solidFill>
              <a:srgbClr val="085091"/>
            </a:solidFill>
            <a:prstDash val="solid"/>
          </a:ln>
        </p:spPr>
        <p:txBody>
          <a:bodyPr vert="horz" wrap="square" lIns="91440" tIns="45720" rIns="91440" bIns="45720" anchor="ctr" anchorCtr="1" compatLnSpc="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FFFFFF"/>
              </a:solidFill>
              <a:effectLst/>
              <a:uLnTx/>
              <a:uFillTx/>
              <a:latin typeface="Constantia"/>
              <a:ea typeface="+mn-ea"/>
              <a:cs typeface="+mn-cs"/>
            </a:endParaRPr>
          </a:p>
        </p:txBody>
      </p:sp>
      <p:sp>
        <p:nvSpPr>
          <p:cNvPr id="10" name="TextBox 4"/>
          <p:cNvSpPr txBox="1"/>
          <p:nvPr/>
        </p:nvSpPr>
        <p:spPr>
          <a:xfrm>
            <a:off x="735006" y="3601245"/>
            <a:ext cx="2952753" cy="646115"/>
          </a:xfrm>
          <a:prstGeom prst="rect">
            <a:avLst/>
          </a:prstGeom>
          <a:noFill/>
          <a:ln>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800" b="1" i="0" u="none" strike="noStrike" kern="1200" cap="none" spc="0" normalizeH="0" baseline="0" noProof="0" dirty="0">
                <a:ln>
                  <a:noFill/>
                </a:ln>
                <a:solidFill>
                  <a:srgbClr val="7CCA62"/>
                </a:solidFill>
                <a:effectLst/>
                <a:uLnTx/>
                <a:uFillTx/>
                <a:latin typeface="Arial"/>
                <a:ea typeface="+mn-ea"/>
                <a:cs typeface="Arial"/>
              </a:rPr>
              <a:t>Mid Onset Internalised Youth</a:t>
            </a:r>
          </a:p>
        </p:txBody>
      </p:sp>
      <p:sp>
        <p:nvSpPr>
          <p:cNvPr id="11" name="TextBox 11"/>
          <p:cNvSpPr txBox="1"/>
          <p:nvPr/>
        </p:nvSpPr>
        <p:spPr>
          <a:xfrm>
            <a:off x="592132" y="3009107"/>
            <a:ext cx="2952753" cy="646115"/>
          </a:xfrm>
          <a:prstGeom prst="rect">
            <a:avLst/>
          </a:prstGeom>
          <a:noFill/>
          <a:ln>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800" b="1" i="0" u="none" strike="noStrike" kern="1200" cap="none" spc="0" normalizeH="0" baseline="0" noProof="0" dirty="0">
                <a:ln>
                  <a:noFill/>
                </a:ln>
                <a:solidFill>
                  <a:srgbClr val="FF0000"/>
                </a:solidFill>
                <a:effectLst/>
                <a:uLnTx/>
                <a:uFillTx/>
                <a:latin typeface="Arial" pitchFamily="34"/>
                <a:ea typeface="+mn-ea"/>
                <a:cs typeface="Arial" pitchFamily="34"/>
              </a:rPr>
              <a:t>Early Onset Externalised Youth</a:t>
            </a:r>
          </a:p>
        </p:txBody>
      </p:sp>
      <p:sp>
        <p:nvSpPr>
          <p:cNvPr id="12" name="TextBox 13"/>
          <p:cNvSpPr txBox="1"/>
          <p:nvPr/>
        </p:nvSpPr>
        <p:spPr>
          <a:xfrm>
            <a:off x="260996" y="5003802"/>
            <a:ext cx="2952753" cy="647696"/>
          </a:xfrm>
          <a:prstGeom prst="rect">
            <a:avLst/>
          </a:prstGeom>
          <a:noFill/>
          <a:ln>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800" b="1" i="0" u="none" strike="noStrike" kern="1200" cap="none" spc="0" normalizeH="0" baseline="0" noProof="0" dirty="0">
                <a:ln>
                  <a:noFill/>
                </a:ln>
                <a:solidFill>
                  <a:srgbClr val="0F6FC6"/>
                </a:solidFill>
                <a:effectLst/>
                <a:uLnTx/>
                <a:uFillTx/>
                <a:latin typeface="Arial" pitchFamily="34"/>
                <a:ea typeface="+mn-ea"/>
                <a:cs typeface="Arial" pitchFamily="34"/>
              </a:rPr>
              <a:t>Early Adulthood </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800" b="1" i="0" u="none" strike="noStrike" kern="1200" cap="none" spc="0" normalizeH="0" baseline="0" noProof="0" dirty="0">
                <a:ln>
                  <a:noFill/>
                </a:ln>
                <a:solidFill>
                  <a:srgbClr val="0F6FC6"/>
                </a:solidFill>
                <a:effectLst/>
                <a:uLnTx/>
                <a:uFillTx/>
                <a:latin typeface="Arial" pitchFamily="34"/>
                <a:ea typeface="+mn-ea"/>
                <a:cs typeface="Arial" pitchFamily="34"/>
              </a:rPr>
              <a:t>Fling Users</a:t>
            </a:r>
          </a:p>
        </p:txBody>
      </p:sp>
      <p:sp>
        <p:nvSpPr>
          <p:cNvPr id="13" name="TextBox 14"/>
          <p:cNvSpPr txBox="1"/>
          <p:nvPr/>
        </p:nvSpPr>
        <p:spPr>
          <a:xfrm>
            <a:off x="250819" y="4230632"/>
            <a:ext cx="2952753" cy="646115"/>
          </a:xfrm>
          <a:prstGeom prst="rect">
            <a:avLst/>
          </a:prstGeom>
          <a:noFill/>
          <a:ln>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800" b="1" i="0" u="none" strike="noStrike" kern="1200" cap="none" spc="0" normalizeH="0" baseline="0" noProof="0" dirty="0">
                <a:ln>
                  <a:noFill/>
                </a:ln>
                <a:solidFill>
                  <a:srgbClr val="FFFF00"/>
                </a:solidFill>
                <a:effectLst/>
                <a:uLnTx/>
                <a:uFillTx/>
                <a:latin typeface="Arial" pitchFamily="34"/>
                <a:ea typeface="+mn-ea"/>
                <a:cs typeface="Arial" pitchFamily="34"/>
              </a:rPr>
              <a:t>Late Onset Normative  Youth</a:t>
            </a:r>
          </a:p>
        </p:txBody>
      </p:sp>
      <p:cxnSp>
        <p:nvCxnSpPr>
          <p:cNvPr id="14" name="Straight Arrow Connector 13">
            <a:extLst>
              <a:ext uri="{FF2B5EF4-FFF2-40B4-BE49-F238E27FC236}">
                <a16:creationId xmlns:a16="http://schemas.microsoft.com/office/drawing/2014/main" id="{A7A52A5F-DE75-4B36-BCBE-DA676FA744F0}"/>
              </a:ext>
            </a:extLst>
          </p:cNvPr>
          <p:cNvCxnSpPr>
            <a:cxnSpLocks/>
          </p:cNvCxnSpPr>
          <p:nvPr/>
        </p:nvCxnSpPr>
        <p:spPr>
          <a:xfrm>
            <a:off x="6804248" y="3009107"/>
            <a:ext cx="0" cy="3372221"/>
          </a:xfrm>
          <a:prstGeom prst="straightConnector1">
            <a:avLst/>
          </a:prstGeom>
          <a:ln w="7620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6CFB83A9-FA92-4C38-A9CF-301285C2EE53}"/>
              </a:ext>
            </a:extLst>
          </p:cNvPr>
          <p:cNvCxnSpPr>
            <a:cxnSpLocks/>
          </p:cNvCxnSpPr>
          <p:nvPr/>
        </p:nvCxnSpPr>
        <p:spPr>
          <a:xfrm>
            <a:off x="7380312" y="3655222"/>
            <a:ext cx="0" cy="2488402"/>
          </a:xfrm>
          <a:prstGeom prst="straightConnector1">
            <a:avLst/>
          </a:prstGeom>
          <a:ln w="76200">
            <a:solidFill>
              <a:srgbClr val="00FF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6908D2FD-A3E1-40D3-B78D-8CCBEAE52009}"/>
              </a:ext>
            </a:extLst>
          </p:cNvPr>
          <p:cNvCxnSpPr>
            <a:cxnSpLocks/>
          </p:cNvCxnSpPr>
          <p:nvPr/>
        </p:nvCxnSpPr>
        <p:spPr>
          <a:xfrm>
            <a:off x="7956376" y="4077072"/>
            <a:ext cx="0" cy="1800200"/>
          </a:xfrm>
          <a:prstGeom prst="straightConnector1">
            <a:avLst/>
          </a:prstGeom>
          <a:ln w="76200">
            <a:solidFill>
              <a:srgbClr val="FFFF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B463A7B6-3F7D-427F-B11A-4C24161251DF}"/>
              </a:ext>
            </a:extLst>
          </p:cNvPr>
          <p:cNvCxnSpPr>
            <a:cxnSpLocks/>
          </p:cNvCxnSpPr>
          <p:nvPr/>
        </p:nvCxnSpPr>
        <p:spPr>
          <a:xfrm>
            <a:off x="8532440" y="4437112"/>
            <a:ext cx="0" cy="1023885"/>
          </a:xfrm>
          <a:prstGeom prst="straightConnector1">
            <a:avLst/>
          </a:prstGeom>
          <a:ln w="76200">
            <a:solidFill>
              <a:srgbClr val="00B0F0"/>
            </a:solidFill>
            <a:headEnd type="triangle"/>
            <a:tailEnd type="triangle"/>
          </a:ln>
        </p:spPr>
        <p:style>
          <a:lnRef idx="1">
            <a:schemeClr val="accent2"/>
          </a:lnRef>
          <a:fillRef idx="0">
            <a:schemeClr val="accent2"/>
          </a:fillRef>
          <a:effectRef idx="0">
            <a:schemeClr val="accent2"/>
          </a:effectRef>
          <a:fontRef idx="minor">
            <a:schemeClr val="tx1"/>
          </a:fontRef>
        </p:style>
      </p:cxnSp>
      <p:pic>
        <p:nvPicPr>
          <p:cNvPr id="18" name="Picture 17">
            <a:extLst>
              <a:ext uri="{FF2B5EF4-FFF2-40B4-BE49-F238E27FC236}">
                <a16:creationId xmlns:a16="http://schemas.microsoft.com/office/drawing/2014/main" id="{EB11D852-9F21-49B4-B410-B746DAE697C6}"/>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19841501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04088"/>
            <a:ext cx="8229600" cy="636678"/>
          </a:xfrm>
        </p:spPr>
        <p:txBody>
          <a:bodyPr>
            <a:normAutofit fontScale="90000"/>
          </a:bodyPr>
          <a:lstStyle/>
          <a:p>
            <a:pPr lvl="0"/>
            <a:r>
              <a:rPr lang="en-GB" sz="3600" b="1" dirty="0">
                <a:latin typeface="Arial" pitchFamily="34"/>
                <a:cs typeface="Arial" pitchFamily="34"/>
              </a:rPr>
              <a:t>Risk factors are accumulative</a:t>
            </a:r>
            <a:br>
              <a:rPr lang="en-GB" sz="3600" b="1" dirty="0">
                <a:latin typeface="Arial" pitchFamily="34"/>
                <a:cs typeface="Arial" pitchFamily="34"/>
              </a:rPr>
            </a:br>
            <a:endParaRPr lang="en-GB" sz="3600" b="1" dirty="0">
              <a:latin typeface="Arial" pitchFamily="34"/>
              <a:cs typeface="Arial" pitchFamily="34"/>
            </a:endParaRPr>
          </a:p>
        </p:txBody>
      </p:sp>
      <p:sp>
        <p:nvSpPr>
          <p:cNvPr id="3" name="Content Placeholder 2"/>
          <p:cNvSpPr txBox="1">
            <a:spLocks noGrp="1"/>
          </p:cNvSpPr>
          <p:nvPr>
            <p:ph idx="1"/>
          </p:nvPr>
        </p:nvSpPr>
        <p:spPr>
          <a:xfrm>
            <a:off x="251520" y="1484784"/>
            <a:ext cx="8640960" cy="5112568"/>
          </a:xfrm>
        </p:spPr>
        <p:txBody>
          <a:bodyPr>
            <a:normAutofit/>
          </a:bodyPr>
          <a:lstStyle/>
          <a:p>
            <a:pPr lvl="0"/>
            <a:r>
              <a:rPr lang="en-GB" sz="2800" dirty="0">
                <a:solidFill>
                  <a:srgbClr val="FFFFFF"/>
                </a:solidFill>
                <a:latin typeface="Arial" pitchFamily="34"/>
                <a:cs typeface="Arial" pitchFamily="34"/>
              </a:rPr>
              <a:t>We are not born with a fixed set of risk factors.</a:t>
            </a:r>
          </a:p>
          <a:p>
            <a:pPr marL="0" lvl="0" indent="0">
              <a:buNone/>
            </a:pPr>
            <a:endParaRPr lang="en-GB" sz="1200" dirty="0">
              <a:solidFill>
                <a:srgbClr val="00FF00"/>
              </a:solidFill>
              <a:latin typeface="Arial" pitchFamily="34"/>
              <a:cs typeface="Arial" pitchFamily="34"/>
            </a:endParaRPr>
          </a:p>
          <a:p>
            <a:pPr lvl="0"/>
            <a:r>
              <a:rPr lang="en-GB" sz="2800" dirty="0">
                <a:solidFill>
                  <a:srgbClr val="00FF00"/>
                </a:solidFill>
                <a:latin typeface="Arial" pitchFamily="34"/>
                <a:cs typeface="Arial" pitchFamily="34"/>
              </a:rPr>
              <a:t>We are born with a background set of vulnerability factors.  </a:t>
            </a:r>
          </a:p>
          <a:p>
            <a:pPr marL="0" lvl="0" indent="0">
              <a:buNone/>
            </a:pPr>
            <a:endParaRPr lang="en-GB" sz="1200" dirty="0">
              <a:latin typeface="Arial" pitchFamily="34"/>
              <a:cs typeface="Arial" pitchFamily="34"/>
            </a:endParaRPr>
          </a:p>
          <a:p>
            <a:pPr lvl="0"/>
            <a:r>
              <a:rPr lang="en-GB" sz="2800" dirty="0">
                <a:solidFill>
                  <a:srgbClr val="FFFFFF"/>
                </a:solidFill>
                <a:latin typeface="Arial" pitchFamily="34"/>
                <a:cs typeface="Arial" pitchFamily="34"/>
              </a:rPr>
              <a:t>Just by the accident of our birth there will be risks, such as genetics, postcode, availability etc.  </a:t>
            </a:r>
          </a:p>
          <a:p>
            <a:pPr marL="0" lvl="0" indent="0">
              <a:buNone/>
            </a:pPr>
            <a:endParaRPr lang="en-GB" sz="1200" b="1" dirty="0">
              <a:solidFill>
                <a:srgbClr val="00FF00"/>
              </a:solidFill>
              <a:latin typeface="Arial" pitchFamily="34"/>
              <a:cs typeface="Arial" pitchFamily="34"/>
            </a:endParaRPr>
          </a:p>
          <a:p>
            <a:pPr marL="0" lvl="0" indent="0">
              <a:buNone/>
            </a:pPr>
            <a:endParaRPr lang="en-GB" sz="1200" b="1" dirty="0">
              <a:solidFill>
                <a:srgbClr val="00FF00"/>
              </a:solidFill>
              <a:latin typeface="Arial" pitchFamily="34"/>
              <a:cs typeface="Arial" pitchFamily="34"/>
            </a:endParaRPr>
          </a:p>
          <a:p>
            <a:pPr marL="0" lvl="0" indent="0">
              <a:buNone/>
            </a:pPr>
            <a:endParaRPr lang="en-GB" sz="1200" b="1" dirty="0">
              <a:solidFill>
                <a:srgbClr val="00FF00"/>
              </a:solidFill>
              <a:latin typeface="Arial" pitchFamily="34"/>
              <a:cs typeface="Arial" pitchFamily="34"/>
            </a:endParaRPr>
          </a:p>
          <a:p>
            <a:pPr lvl="0"/>
            <a:r>
              <a:rPr lang="en-GB" sz="2700" b="1" dirty="0">
                <a:solidFill>
                  <a:srgbClr val="00FF00"/>
                </a:solidFill>
                <a:latin typeface="Arial" pitchFamily="34"/>
                <a:cs typeface="Arial" pitchFamily="34"/>
              </a:rPr>
              <a:t>The more risks in the background then the more </a:t>
            </a:r>
            <a:r>
              <a:rPr lang="en-GB" sz="2700" b="1" i="1" dirty="0">
                <a:solidFill>
                  <a:srgbClr val="00FF00"/>
                </a:solidFill>
                <a:latin typeface="Arial" pitchFamily="34"/>
                <a:cs typeface="Arial" pitchFamily="34"/>
              </a:rPr>
              <a:t>probable</a:t>
            </a:r>
            <a:r>
              <a:rPr lang="en-GB" sz="2700" b="1" dirty="0">
                <a:solidFill>
                  <a:srgbClr val="00FF00"/>
                </a:solidFill>
                <a:latin typeface="Arial" pitchFamily="34"/>
                <a:cs typeface="Arial" pitchFamily="34"/>
              </a:rPr>
              <a:t> that we will initiate use and the earlier we start to experiment with drugs and alcohol.  </a:t>
            </a:r>
          </a:p>
        </p:txBody>
      </p:sp>
      <p:pic>
        <p:nvPicPr>
          <p:cNvPr id="4" name="Picture 3">
            <a:extLst>
              <a:ext uri="{FF2B5EF4-FFF2-40B4-BE49-F238E27FC236}">
                <a16:creationId xmlns:a16="http://schemas.microsoft.com/office/drawing/2014/main" id="{18098EC3-DB08-4DD1-B73F-3FC0AB63BCF7}"/>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16191571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b="1"/>
              <a:t>Pathways – Development &amp; Risk</a:t>
            </a:r>
          </a:p>
        </p:txBody>
      </p:sp>
      <p:sp>
        <p:nvSpPr>
          <p:cNvPr id="3" name="Content Placeholder 2"/>
          <p:cNvSpPr txBox="1">
            <a:spLocks noGrp="1"/>
          </p:cNvSpPr>
          <p:nvPr>
            <p:ph idx="1"/>
          </p:nvPr>
        </p:nvSpPr>
        <p:spPr>
          <a:xfrm>
            <a:off x="215516" y="1844824"/>
            <a:ext cx="8712968" cy="4381947"/>
          </a:xfrm>
        </p:spPr>
        <p:txBody>
          <a:bodyPr>
            <a:normAutofit fontScale="92500" lnSpcReduction="10000"/>
          </a:bodyPr>
          <a:lstStyle/>
          <a:p>
            <a:pPr lvl="0"/>
            <a:r>
              <a:rPr lang="en-GB" sz="4000" dirty="0">
                <a:solidFill>
                  <a:srgbClr val="FFFFFF"/>
                </a:solidFill>
                <a:latin typeface="Arial" pitchFamily="34"/>
                <a:cs typeface="Arial" pitchFamily="34"/>
              </a:rPr>
              <a:t>Background vulnerability factors cluster </a:t>
            </a:r>
          </a:p>
          <a:p>
            <a:pPr marL="0" lvl="0" indent="0">
              <a:buNone/>
            </a:pPr>
            <a:endParaRPr lang="en-GB" sz="4000" dirty="0">
              <a:solidFill>
                <a:schemeClr val="tx2">
                  <a:lumMod val="60000"/>
                  <a:lumOff val="40000"/>
                </a:schemeClr>
              </a:solidFill>
              <a:latin typeface="Arial" pitchFamily="34"/>
              <a:cs typeface="Arial" pitchFamily="34"/>
            </a:endParaRPr>
          </a:p>
          <a:p>
            <a:pPr lvl="0"/>
            <a:r>
              <a:rPr lang="en-GB" sz="4000" dirty="0">
                <a:solidFill>
                  <a:schemeClr val="tx2">
                    <a:lumMod val="60000"/>
                    <a:lumOff val="40000"/>
                  </a:schemeClr>
                </a:solidFill>
                <a:latin typeface="Arial" pitchFamily="34"/>
                <a:cs typeface="Arial" pitchFamily="34"/>
              </a:rPr>
              <a:t>This produces some predictable pathways into use</a:t>
            </a:r>
          </a:p>
          <a:p>
            <a:pPr marL="0" lvl="0" indent="0">
              <a:buNone/>
            </a:pPr>
            <a:endParaRPr lang="en-GB" sz="4000" dirty="0">
              <a:latin typeface="Arial" pitchFamily="34"/>
              <a:cs typeface="Arial" pitchFamily="34"/>
            </a:endParaRPr>
          </a:p>
          <a:p>
            <a:pPr lvl="0"/>
            <a:r>
              <a:rPr lang="en-GB" sz="4000" b="1" dirty="0">
                <a:solidFill>
                  <a:srgbClr val="00FF00"/>
                </a:solidFill>
                <a:latin typeface="Arial" pitchFamily="34"/>
                <a:cs typeface="Arial" pitchFamily="34"/>
              </a:rPr>
              <a:t>The age of onset is critical as it freezes developmental process.</a:t>
            </a:r>
          </a:p>
          <a:p>
            <a:pPr marL="0" lvl="0" indent="0">
              <a:buNone/>
            </a:pPr>
            <a:endParaRPr lang="en-GB" sz="4000" u="sng" dirty="0"/>
          </a:p>
          <a:p>
            <a:pPr marL="0" lvl="0" indent="0" algn="ctr">
              <a:buNone/>
            </a:pPr>
            <a:endParaRPr lang="en-GB" sz="4000" dirty="0">
              <a:latin typeface="Arial" pitchFamily="34"/>
              <a:cs typeface="Arial" pitchFamily="34"/>
            </a:endParaRPr>
          </a:p>
          <a:p>
            <a:pPr marL="0" lvl="0" indent="0">
              <a:buNone/>
            </a:pPr>
            <a:endParaRPr lang="en-GB" sz="4000" dirty="0"/>
          </a:p>
        </p:txBody>
      </p:sp>
      <p:pic>
        <p:nvPicPr>
          <p:cNvPr id="4" name="Picture 3">
            <a:extLst>
              <a:ext uri="{FF2B5EF4-FFF2-40B4-BE49-F238E27FC236}">
                <a16:creationId xmlns:a16="http://schemas.microsoft.com/office/drawing/2014/main" id="{BD1A36F3-7D55-4EC7-B120-A602DA5DFC5B}"/>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5774927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b="1" dirty="0">
                <a:solidFill>
                  <a:srgbClr val="00FF00"/>
                </a:solidFill>
              </a:rPr>
              <a:t>Risks are not even</a:t>
            </a:r>
          </a:p>
        </p:txBody>
      </p:sp>
      <p:sp>
        <p:nvSpPr>
          <p:cNvPr id="3" name="Content Placeholder 2"/>
          <p:cNvSpPr txBox="1">
            <a:spLocks noGrp="1"/>
          </p:cNvSpPr>
          <p:nvPr>
            <p:ph idx="1"/>
          </p:nvPr>
        </p:nvSpPr>
        <p:spPr>
          <a:xfrm>
            <a:off x="251520" y="1556792"/>
            <a:ext cx="8712968" cy="5026570"/>
          </a:xfrm>
        </p:spPr>
        <p:txBody>
          <a:bodyPr>
            <a:normAutofit fontScale="92500" lnSpcReduction="10000"/>
          </a:bodyPr>
          <a:lstStyle/>
          <a:p>
            <a:pPr lvl="0"/>
            <a:r>
              <a:rPr lang="en-GB" dirty="0"/>
              <a:t>Having alcohol problems in your parents increases your risk 						</a:t>
            </a:r>
            <a:r>
              <a:rPr lang="en-GB" b="1" dirty="0">
                <a:solidFill>
                  <a:srgbClr val="FFFFFF"/>
                </a:solidFill>
              </a:rPr>
              <a:t>2:1</a:t>
            </a:r>
          </a:p>
          <a:p>
            <a:pPr marL="0" lvl="0" indent="0">
              <a:buNone/>
            </a:pPr>
            <a:endParaRPr lang="en-GB" sz="1400" dirty="0"/>
          </a:p>
          <a:p>
            <a:pPr lvl="0"/>
            <a:r>
              <a:rPr lang="en-GB" dirty="0">
                <a:solidFill>
                  <a:schemeClr val="tx2">
                    <a:lumMod val="60000"/>
                    <a:lumOff val="40000"/>
                  </a:schemeClr>
                </a:solidFill>
              </a:rPr>
              <a:t>Growing up in poverty 			</a:t>
            </a:r>
            <a:r>
              <a:rPr lang="en-GB" b="1" dirty="0">
                <a:solidFill>
                  <a:srgbClr val="FFFFFF"/>
                </a:solidFill>
              </a:rPr>
              <a:t>4:1</a:t>
            </a:r>
          </a:p>
          <a:p>
            <a:pPr marL="0" lvl="0" indent="0">
              <a:buNone/>
            </a:pPr>
            <a:endParaRPr lang="en-GB" sz="1400" dirty="0"/>
          </a:p>
          <a:p>
            <a:pPr lvl="0"/>
            <a:r>
              <a:rPr lang="en-GB" dirty="0"/>
              <a:t>Problem user in the home 			</a:t>
            </a:r>
            <a:r>
              <a:rPr lang="en-GB" b="1" dirty="0">
                <a:solidFill>
                  <a:srgbClr val="FFFFFF"/>
                </a:solidFill>
              </a:rPr>
              <a:t>8:1</a:t>
            </a:r>
          </a:p>
          <a:p>
            <a:pPr marL="0" lvl="0" indent="0">
              <a:buNone/>
            </a:pPr>
            <a:endParaRPr lang="en-GB" sz="1400" b="1" dirty="0">
              <a:solidFill>
                <a:schemeClr val="tx2">
                  <a:lumMod val="60000"/>
                  <a:lumOff val="40000"/>
                </a:schemeClr>
              </a:solidFill>
            </a:endParaRPr>
          </a:p>
          <a:p>
            <a:pPr lvl="0"/>
            <a:r>
              <a:rPr lang="en-GB" b="1" dirty="0">
                <a:solidFill>
                  <a:schemeClr val="tx2">
                    <a:lumMod val="60000"/>
                    <a:lumOff val="40000"/>
                  </a:schemeClr>
                </a:solidFill>
              </a:rPr>
              <a:t>Depression 					</a:t>
            </a:r>
            <a:r>
              <a:rPr lang="en-GB" b="1" dirty="0">
                <a:solidFill>
                  <a:srgbClr val="FFFFFF"/>
                </a:solidFill>
              </a:rPr>
              <a:t>13:1</a:t>
            </a:r>
          </a:p>
          <a:p>
            <a:pPr marL="0" lvl="0" indent="0">
              <a:buNone/>
            </a:pPr>
            <a:endParaRPr lang="en-GB" sz="1400" b="1" dirty="0"/>
          </a:p>
          <a:p>
            <a:pPr lvl="0"/>
            <a:r>
              <a:rPr lang="en-GB" b="1" dirty="0"/>
              <a:t>Best friend uses 				</a:t>
            </a:r>
            <a:r>
              <a:rPr lang="en-GB" b="1" dirty="0">
                <a:solidFill>
                  <a:srgbClr val="FFFFFF"/>
                </a:solidFill>
              </a:rPr>
              <a:t>14:1</a:t>
            </a:r>
          </a:p>
          <a:p>
            <a:pPr marL="0" lvl="0" indent="0">
              <a:buNone/>
            </a:pPr>
            <a:endParaRPr lang="en-GB" sz="1400" b="1" dirty="0">
              <a:solidFill>
                <a:schemeClr val="tx2">
                  <a:lumMod val="60000"/>
                  <a:lumOff val="40000"/>
                </a:schemeClr>
              </a:solidFill>
            </a:endParaRPr>
          </a:p>
          <a:p>
            <a:pPr lvl="0"/>
            <a:r>
              <a:rPr lang="en-GB" b="1" dirty="0">
                <a:solidFill>
                  <a:schemeClr val="tx2">
                    <a:lumMod val="60000"/>
                    <a:lumOff val="40000"/>
                  </a:schemeClr>
                </a:solidFill>
              </a:rPr>
              <a:t>4+ Adverse Childhood experiences = 	</a:t>
            </a:r>
            <a:r>
              <a:rPr lang="en-GB" b="1" dirty="0">
                <a:solidFill>
                  <a:srgbClr val="FFFFFF"/>
                </a:solidFill>
              </a:rPr>
              <a:t>11-16 times more likely to become dependent upon heroin</a:t>
            </a:r>
          </a:p>
        </p:txBody>
      </p:sp>
      <p:pic>
        <p:nvPicPr>
          <p:cNvPr id="4" name="Picture 3">
            <a:extLst>
              <a:ext uri="{FF2B5EF4-FFF2-40B4-BE49-F238E27FC236}">
                <a16:creationId xmlns:a16="http://schemas.microsoft.com/office/drawing/2014/main" id="{B0B0B451-ED41-4E76-A74A-F249A844E32A}"/>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20942998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Cornwall</a:t>
            </a:r>
          </a:p>
        </p:txBody>
      </p:sp>
      <p:sp>
        <p:nvSpPr>
          <p:cNvPr id="3" name="Content Placeholder 2"/>
          <p:cNvSpPr>
            <a:spLocks noGrp="1"/>
          </p:cNvSpPr>
          <p:nvPr>
            <p:ph idx="1"/>
          </p:nvPr>
        </p:nvSpPr>
        <p:spPr>
          <a:xfrm>
            <a:off x="457200" y="1600200"/>
            <a:ext cx="8229600" cy="4983162"/>
          </a:xfrm>
        </p:spPr>
        <p:txBody>
          <a:bodyPr>
            <a:normAutofit/>
          </a:bodyPr>
          <a:lstStyle/>
          <a:p>
            <a:r>
              <a:rPr lang="en-GB" sz="3600" b="1" dirty="0">
                <a:solidFill>
                  <a:srgbClr val="FFFFFF"/>
                </a:solidFill>
              </a:rPr>
              <a:t>There are an estimated 2800 dependent drug users in Cornwall</a:t>
            </a:r>
          </a:p>
          <a:p>
            <a:pPr marL="0" indent="0">
              <a:buNone/>
            </a:pPr>
            <a:endParaRPr lang="en-GB" sz="3600" b="1" dirty="0"/>
          </a:p>
          <a:p>
            <a:r>
              <a:rPr lang="en-GB" sz="3600" b="1" dirty="0">
                <a:solidFill>
                  <a:srgbClr val="00FF00"/>
                </a:solidFill>
              </a:rPr>
              <a:t>Just over half of these are engaged in treatment</a:t>
            </a:r>
          </a:p>
          <a:p>
            <a:pPr marL="0" indent="0">
              <a:buNone/>
            </a:pPr>
            <a:endParaRPr lang="en-GB" sz="3600" b="1" dirty="0"/>
          </a:p>
          <a:p>
            <a:r>
              <a:rPr lang="en-GB" sz="3600" b="1" dirty="0">
                <a:solidFill>
                  <a:srgbClr val="FF438B"/>
                </a:solidFill>
              </a:rPr>
              <a:t>Twice as many experiencing some degree of problematic use</a:t>
            </a:r>
          </a:p>
          <a:p>
            <a:endParaRPr lang="en-GB" sz="3600" b="1" dirty="0"/>
          </a:p>
        </p:txBody>
      </p:sp>
      <p:pic>
        <p:nvPicPr>
          <p:cNvPr id="4" name="Picture 3">
            <a:extLst>
              <a:ext uri="{FF2B5EF4-FFF2-40B4-BE49-F238E27FC236}">
                <a16:creationId xmlns:a16="http://schemas.microsoft.com/office/drawing/2014/main" id="{E8757BEC-E58B-417B-BD7A-0F65080AF31D}"/>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2069169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is a drug?</a:t>
            </a:r>
          </a:p>
        </p:txBody>
      </p:sp>
      <p:pic>
        <p:nvPicPr>
          <p:cNvPr id="2050" name="Picture 2" descr="Syringe Needle Injection - Free vector graphic on Pixabay">
            <a:extLst>
              <a:ext uri="{FF2B5EF4-FFF2-40B4-BE49-F238E27FC236}">
                <a16:creationId xmlns:a16="http://schemas.microsoft.com/office/drawing/2014/main" id="{9B1C2619-558A-44C5-8DE8-53CFEA729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3769469"/>
            <a:ext cx="3028950" cy="151447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5383B3ED-1213-4B92-A9E4-F4ECE0978701}"/>
              </a:ext>
            </a:extLst>
          </p:cNvPr>
          <p:cNvSpPr txBox="1">
            <a:spLocks/>
          </p:cNvSpPr>
          <p:nvPr/>
        </p:nvSpPr>
        <p:spPr>
          <a:xfrm>
            <a:off x="457200" y="1412776"/>
            <a:ext cx="8229600" cy="4713387"/>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FFFF"/>
                </a:solidFill>
                <a:effectLst/>
                <a:uLnTx/>
                <a:uFillTx/>
                <a:latin typeface="Calibri"/>
                <a:ea typeface="+mn-ea"/>
                <a:cs typeface="+mn-cs"/>
              </a:rPr>
              <a:t>Over the last century “drug” has come to mean a psychoactive substance </a:t>
            </a:r>
            <a:r>
              <a:rPr kumimoji="0" lang="en-US" sz="3200" b="0" i="0" u="none" strike="noStrike" kern="1200" cap="none" spc="0" normalizeH="0" baseline="0" noProof="0" dirty="0">
                <a:ln>
                  <a:noFill/>
                </a:ln>
                <a:solidFill>
                  <a:srgbClr val="FFFF00"/>
                </a:solidFill>
                <a:effectLst/>
                <a:uLnTx/>
                <a:uFillTx/>
                <a:latin typeface="Calibri"/>
                <a:ea typeface="+mn-ea"/>
                <a:cs typeface="+mn-cs"/>
              </a:rPr>
              <a:t>when it is</a:t>
            </a:r>
            <a:r>
              <a:rPr kumimoji="0" lang="en-US" sz="3200" b="1" i="0" u="none" strike="noStrike" kern="1200" cap="none" spc="0" normalizeH="0" baseline="0" noProof="0" dirty="0">
                <a:ln>
                  <a:noFill/>
                </a:ln>
                <a:solidFill>
                  <a:srgbClr val="FFFF00"/>
                </a:solidFill>
                <a:effectLst/>
                <a:uLnTx/>
                <a:uFillTx/>
                <a:latin typeface="Calibri"/>
                <a:ea typeface="+mn-ea"/>
                <a:cs typeface="+mn-cs"/>
              </a:rPr>
              <a:t> </a:t>
            </a:r>
            <a:r>
              <a:rPr kumimoji="0" lang="en-US" sz="3200" b="1" i="0" u="sng" strike="noStrike" kern="1200" cap="none" spc="0" normalizeH="0" baseline="0" noProof="0" dirty="0">
                <a:ln>
                  <a:noFill/>
                </a:ln>
                <a:solidFill>
                  <a:srgbClr val="FFFF00"/>
                </a:solidFill>
                <a:effectLst/>
                <a:uLnTx/>
                <a:uFillTx/>
                <a:latin typeface="Calibri"/>
                <a:ea typeface="+mn-ea"/>
                <a:cs typeface="+mn-cs"/>
              </a:rPr>
              <a:t>illegal</a:t>
            </a:r>
            <a:r>
              <a:rPr kumimoji="0" lang="en-US" sz="3200" b="0" i="0" u="none" strike="noStrike" kern="1200" cap="none" spc="0" normalizeH="0" baseline="0" noProof="0" dirty="0">
                <a:ln>
                  <a:noFill/>
                </a:ln>
                <a:solidFill>
                  <a:srgbClr val="FFFF00"/>
                </a:solidFill>
                <a:effectLst/>
                <a:uLnTx/>
                <a:uFillTx/>
                <a:latin typeface="Calibri"/>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srgbClr val="FFFF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FF00"/>
                </a:solidFill>
                <a:effectLst/>
                <a:uLnTx/>
                <a:uFillTx/>
                <a:latin typeface="Calibri"/>
                <a:ea typeface="+mn-ea"/>
                <a:cs typeface="+mn-cs"/>
              </a:rPr>
              <a:t>Substances such as </a:t>
            </a:r>
            <a:r>
              <a:rPr kumimoji="0" lang="en-US" sz="3200" b="1" i="0" u="none" strike="noStrike" kern="1200" cap="none" spc="0" normalizeH="0" baseline="0" noProof="0" dirty="0">
                <a:ln>
                  <a:noFill/>
                </a:ln>
                <a:solidFill>
                  <a:srgbClr val="00FF00"/>
                </a:solidFill>
                <a:effectLst/>
                <a:uLnTx/>
                <a:uFillTx/>
                <a:latin typeface="Calibri"/>
                <a:ea typeface="+mn-ea"/>
                <a:cs typeface="+mn-cs"/>
              </a:rPr>
              <a:t>morphine </a:t>
            </a:r>
            <a:r>
              <a:rPr kumimoji="0" lang="en-US" sz="3200" b="0" i="0" u="none" strike="noStrike" kern="1200" cap="none" spc="0" normalizeH="0" baseline="0" noProof="0" dirty="0">
                <a:ln>
                  <a:noFill/>
                </a:ln>
                <a:solidFill>
                  <a:srgbClr val="00FF00"/>
                </a:solidFill>
                <a:effectLst/>
                <a:uLnTx/>
                <a:uFillTx/>
                <a:latin typeface="Calibri"/>
                <a:ea typeface="+mn-ea"/>
                <a:cs typeface="+mn-cs"/>
              </a:rPr>
              <a:t>are </a:t>
            </a:r>
            <a:r>
              <a:rPr kumimoji="0" lang="en-US" sz="3200" b="0" i="0" u="none" strike="noStrike" kern="1200" cap="none" spc="0" normalizeH="0" baseline="0" noProof="0" dirty="0">
                <a:ln>
                  <a:noFill/>
                </a:ln>
                <a:solidFill>
                  <a:srgbClr val="FFFFFF"/>
                </a:solidFill>
                <a:effectLst/>
                <a:uLnTx/>
                <a:uFillTx/>
                <a:latin typeface="Calibri"/>
                <a:ea typeface="+mn-ea"/>
                <a:cs typeface="+mn-cs"/>
              </a:rPr>
              <a:t>“medicines”</a:t>
            </a:r>
            <a:r>
              <a:rPr kumimoji="0" lang="en-US" sz="3200" b="0" i="0" u="none" strike="noStrike" kern="1200" cap="none" spc="0" normalizeH="0" baseline="0" noProof="0" dirty="0">
                <a:ln>
                  <a:noFill/>
                </a:ln>
                <a:solidFill>
                  <a:srgbClr val="00FF00"/>
                </a:solidFill>
                <a:effectLst/>
                <a:uLnTx/>
                <a:uFillTx/>
                <a:latin typeface="Calibri"/>
                <a:ea typeface="+mn-ea"/>
                <a:cs typeface="+mn-cs"/>
              </a:rPr>
              <a:t> when used by doctors,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FF00"/>
                </a:solidFill>
                <a:effectLst/>
                <a:uLnTx/>
                <a:uFillTx/>
                <a:latin typeface="Calibri"/>
                <a:ea typeface="+mn-ea"/>
                <a:cs typeface="+mn-cs"/>
              </a:rPr>
              <a:t>    and </a:t>
            </a:r>
            <a:r>
              <a:rPr kumimoji="0" lang="en-US" sz="3200" b="0" i="0" u="none" strike="noStrike" kern="1200" cap="none" spc="0" normalizeH="0" baseline="0" noProof="0" dirty="0">
                <a:ln>
                  <a:noFill/>
                </a:ln>
                <a:solidFill>
                  <a:srgbClr val="FFFFFF"/>
                </a:solidFill>
                <a:effectLst/>
                <a:uLnTx/>
                <a:uFillTx/>
                <a:latin typeface="Calibri"/>
                <a:ea typeface="+mn-ea"/>
                <a:cs typeface="+mn-cs"/>
              </a:rPr>
              <a:t>“drugs”</a:t>
            </a:r>
            <a:r>
              <a:rPr kumimoji="0" lang="en-US" sz="3200" b="0" i="0" u="none" strike="noStrike" kern="1200" cap="none" spc="0" normalizeH="0" baseline="0" noProof="0" dirty="0">
                <a:ln>
                  <a:noFill/>
                </a:ln>
                <a:solidFill>
                  <a:srgbClr val="00FF00"/>
                </a:solidFill>
                <a:effectLst/>
                <a:uLnTx/>
                <a:uFillTx/>
                <a:latin typeface="Calibri"/>
                <a:ea typeface="+mn-ea"/>
                <a:cs typeface="+mn-cs"/>
              </a:rPr>
              <a:t> when used recreationally.</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srgbClr val="FFFF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FF00"/>
                </a:solidFill>
                <a:effectLst/>
                <a:uLnTx/>
                <a:uFillTx/>
                <a:latin typeface="Calibri"/>
                <a:ea typeface="+mn-ea"/>
                <a:cs typeface="+mn-cs"/>
              </a:rPr>
              <a:t>Psychoactive substances are more accepted by society when supplied as medicines.</a:t>
            </a:r>
            <a:endParaRPr kumimoji="0" lang="en-GB" sz="3200" b="0" i="0" u="none" strike="noStrike" kern="1200" cap="none" spc="0" normalizeH="0" baseline="0" noProof="0" dirty="0">
              <a:ln>
                <a:noFill/>
              </a:ln>
              <a:solidFill>
                <a:srgbClr val="FFFF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srgbClr val="FFFF00"/>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B169ADCD-D561-4727-A4EB-3A716CE94E93}"/>
              </a:ext>
            </a:extLst>
          </p:cNvPr>
          <p:cNvPicPr>
            <a:picLocks noChangeAspect="1"/>
          </p:cNvPicPr>
          <p:nvPr/>
        </p:nvPicPr>
        <p:blipFill>
          <a:blip r:embed="rId5"/>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15972624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Addiction and dependence</a:t>
            </a:r>
          </a:p>
        </p:txBody>
      </p:sp>
      <p:sp>
        <p:nvSpPr>
          <p:cNvPr id="3" name="Content Placeholder 2"/>
          <p:cNvSpPr>
            <a:spLocks noGrp="1"/>
          </p:cNvSpPr>
          <p:nvPr>
            <p:ph idx="1"/>
          </p:nvPr>
        </p:nvSpPr>
        <p:spPr>
          <a:xfrm>
            <a:off x="457200" y="1417638"/>
            <a:ext cx="8363272" cy="5165724"/>
          </a:xfrm>
        </p:spPr>
        <p:txBody>
          <a:bodyPr>
            <a:normAutofit/>
          </a:bodyPr>
          <a:lstStyle/>
          <a:p>
            <a:r>
              <a:rPr lang="en-US" dirty="0">
                <a:solidFill>
                  <a:srgbClr val="00FF00"/>
                </a:solidFill>
              </a:rPr>
              <a:t>Drug use is relatively common</a:t>
            </a:r>
            <a:endParaRPr lang="en-US" dirty="0"/>
          </a:p>
          <a:p>
            <a:r>
              <a:rPr lang="en-US" b="1" dirty="0"/>
              <a:t>The most common pattern of use of psychoactive substances is episodic and non-problematic</a:t>
            </a:r>
          </a:p>
          <a:p>
            <a:pPr marL="0" indent="0">
              <a:buNone/>
            </a:pPr>
            <a:endParaRPr lang="en-US" b="1" dirty="0"/>
          </a:p>
        </p:txBody>
      </p:sp>
      <p:pic>
        <p:nvPicPr>
          <p:cNvPr id="4" name="Picture 3">
            <a:extLst>
              <a:ext uri="{FF2B5EF4-FFF2-40B4-BE49-F238E27FC236}">
                <a16:creationId xmlns:a16="http://schemas.microsoft.com/office/drawing/2014/main" id="{0E33E1DE-58CF-4ABF-95B5-18CEFFE506C3}"/>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9198340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544" y="1620157"/>
            <a:ext cx="10297143"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6F5C539D-FB02-44F6-BF11-0BB71674299C}"/>
              </a:ext>
            </a:extLst>
          </p:cNvPr>
          <p:cNvPicPr>
            <a:picLocks noChangeAspect="1"/>
          </p:cNvPicPr>
          <p:nvPr/>
        </p:nvPicPr>
        <p:blipFill>
          <a:blip r:embed="rId5"/>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11094565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is ‘Tolerance’?</a:t>
            </a:r>
          </a:p>
        </p:txBody>
      </p:sp>
      <p:sp>
        <p:nvSpPr>
          <p:cNvPr id="3" name="Content Placeholder 2"/>
          <p:cNvSpPr>
            <a:spLocks noGrp="1"/>
          </p:cNvSpPr>
          <p:nvPr>
            <p:ph idx="1"/>
          </p:nvPr>
        </p:nvSpPr>
        <p:spPr>
          <a:xfrm>
            <a:off x="251520" y="1600200"/>
            <a:ext cx="8640960" cy="4525963"/>
          </a:xfrm>
        </p:spPr>
        <p:txBody>
          <a:bodyPr>
            <a:noAutofit/>
          </a:bodyPr>
          <a:lstStyle/>
          <a:p>
            <a:r>
              <a:rPr lang="en-GB" sz="3800" dirty="0">
                <a:solidFill>
                  <a:srgbClr val="FFFFFF"/>
                </a:solidFill>
              </a:rPr>
              <a:t>Needing to increase dose to continue to have the same effect </a:t>
            </a:r>
          </a:p>
          <a:p>
            <a:endParaRPr lang="en-GB" sz="3800" dirty="0"/>
          </a:p>
          <a:p>
            <a:r>
              <a:rPr lang="en-GB" sz="3800" dirty="0">
                <a:solidFill>
                  <a:srgbClr val="00FF00"/>
                </a:solidFill>
              </a:rPr>
              <a:t>To avoid withdrawal</a:t>
            </a:r>
          </a:p>
          <a:p>
            <a:pPr marL="0" indent="0">
              <a:buNone/>
            </a:pPr>
            <a:endParaRPr lang="en-GB" sz="3800" dirty="0"/>
          </a:p>
          <a:p>
            <a:r>
              <a:rPr lang="en-GB" sz="3800" dirty="0">
                <a:solidFill>
                  <a:srgbClr val="FF438B"/>
                </a:solidFill>
              </a:rPr>
              <a:t>Develops differently with different drugs</a:t>
            </a:r>
          </a:p>
        </p:txBody>
      </p:sp>
      <p:pic>
        <p:nvPicPr>
          <p:cNvPr id="4" name="Picture 3">
            <a:extLst>
              <a:ext uri="{FF2B5EF4-FFF2-40B4-BE49-F238E27FC236}">
                <a16:creationId xmlns:a16="http://schemas.microsoft.com/office/drawing/2014/main" id="{18A4A14D-6F82-422F-AE70-6882818E0CA1}"/>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24903128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FB7E2-2BB6-4E69-860F-DFDF4BA88D4B}"/>
              </a:ext>
            </a:extLst>
          </p:cNvPr>
          <p:cNvSpPr>
            <a:spLocks noGrp="1"/>
          </p:cNvSpPr>
          <p:nvPr>
            <p:ph type="title"/>
          </p:nvPr>
        </p:nvSpPr>
        <p:spPr/>
        <p:txBody>
          <a:bodyPr/>
          <a:lstStyle/>
          <a:p>
            <a:r>
              <a:rPr lang="en-GB" b="1" dirty="0"/>
              <a:t>Language is important</a:t>
            </a:r>
          </a:p>
        </p:txBody>
      </p:sp>
      <p:sp>
        <p:nvSpPr>
          <p:cNvPr id="3" name="Content Placeholder 2">
            <a:extLst>
              <a:ext uri="{FF2B5EF4-FFF2-40B4-BE49-F238E27FC236}">
                <a16:creationId xmlns:a16="http://schemas.microsoft.com/office/drawing/2014/main" id="{17C0CAF4-F484-4568-970A-C10CECD9B73F}"/>
              </a:ext>
            </a:extLst>
          </p:cNvPr>
          <p:cNvSpPr>
            <a:spLocks noGrp="1"/>
          </p:cNvSpPr>
          <p:nvPr>
            <p:ph idx="1"/>
          </p:nvPr>
        </p:nvSpPr>
        <p:spPr/>
        <p:txBody>
          <a:bodyPr>
            <a:normAutofit lnSpcReduction="10000"/>
          </a:bodyPr>
          <a:lstStyle/>
          <a:p>
            <a:pPr marL="0" indent="0">
              <a:buNone/>
            </a:pPr>
            <a:r>
              <a:rPr lang="en-GB" b="1" dirty="0"/>
              <a:t>Affects Beliefs and expectations</a:t>
            </a:r>
          </a:p>
          <a:p>
            <a:pPr marL="0" indent="0">
              <a:buNone/>
            </a:pPr>
            <a:r>
              <a:rPr lang="en-GB" dirty="0">
                <a:solidFill>
                  <a:srgbClr val="00FF00"/>
                </a:solidFill>
              </a:rPr>
              <a:t>Labelling</a:t>
            </a:r>
          </a:p>
          <a:p>
            <a:pPr marL="0" indent="0">
              <a:buNone/>
            </a:pPr>
            <a:endParaRPr lang="en-GB" dirty="0">
              <a:solidFill>
                <a:srgbClr val="FF438B"/>
              </a:solidFill>
            </a:endParaRPr>
          </a:p>
          <a:p>
            <a:pPr marL="0" indent="0">
              <a:buNone/>
            </a:pPr>
            <a:r>
              <a:rPr lang="en-GB" dirty="0">
                <a:solidFill>
                  <a:srgbClr val="FF438B"/>
                </a:solidFill>
              </a:rPr>
              <a:t>‘I’m an addict’   ‘I’m in active addiction’</a:t>
            </a:r>
          </a:p>
          <a:p>
            <a:pPr marL="0" indent="0">
              <a:buNone/>
            </a:pPr>
            <a:r>
              <a:rPr lang="en-GB" dirty="0">
                <a:solidFill>
                  <a:srgbClr val="00FF00"/>
                </a:solidFill>
              </a:rPr>
              <a:t>Who else are they?</a:t>
            </a:r>
          </a:p>
          <a:p>
            <a:pPr marL="0" indent="0">
              <a:buNone/>
            </a:pPr>
            <a:endParaRPr lang="en-GB" dirty="0">
              <a:solidFill>
                <a:srgbClr val="00FF00"/>
              </a:solidFill>
            </a:endParaRPr>
          </a:p>
          <a:p>
            <a:pPr marL="0" indent="0">
              <a:buNone/>
            </a:pPr>
            <a:r>
              <a:rPr lang="en-GB" dirty="0">
                <a:solidFill>
                  <a:srgbClr val="FF438B"/>
                </a:solidFill>
              </a:rPr>
              <a:t>‘I’m clean’ ‘She’s clean’ ‘He’s clean’</a:t>
            </a:r>
            <a:r>
              <a:rPr lang="en-GB" dirty="0">
                <a:solidFill>
                  <a:srgbClr val="00FF00"/>
                </a:solidFill>
              </a:rPr>
              <a:t> </a:t>
            </a:r>
          </a:p>
          <a:p>
            <a:pPr marL="0" indent="0">
              <a:buNone/>
            </a:pPr>
            <a:r>
              <a:rPr lang="en-GB" dirty="0">
                <a:solidFill>
                  <a:srgbClr val="00FF00"/>
                </a:solidFill>
              </a:rPr>
              <a:t>Implies that they were dirty.</a:t>
            </a:r>
          </a:p>
        </p:txBody>
      </p:sp>
      <p:pic>
        <p:nvPicPr>
          <p:cNvPr id="4" name="Picture 3">
            <a:extLst>
              <a:ext uri="{FF2B5EF4-FFF2-40B4-BE49-F238E27FC236}">
                <a16:creationId xmlns:a16="http://schemas.microsoft.com/office/drawing/2014/main" id="{14786F9B-329B-416E-84E5-9E5DD15BAF74}"/>
              </a:ext>
            </a:extLst>
          </p:cNvPr>
          <p:cNvPicPr>
            <a:picLocks noChangeAspect="1"/>
          </p:cNvPicPr>
          <p:nvPr/>
        </p:nvPicPr>
        <p:blipFill>
          <a:blip r:embed="rId3"/>
          <a:stretch>
            <a:fillRect/>
          </a:stretch>
        </p:blipFill>
        <p:spPr>
          <a:xfrm>
            <a:off x="6876256" y="0"/>
            <a:ext cx="2267744" cy="276225"/>
          </a:xfrm>
          <a:prstGeom prst="rect">
            <a:avLst/>
          </a:prstGeom>
        </p:spPr>
      </p:pic>
    </p:spTree>
    <p:extLst>
      <p:ext uri="{BB962C8B-B14F-4D97-AF65-F5344CB8AC3E}">
        <p14:creationId xmlns:p14="http://schemas.microsoft.com/office/powerpoint/2010/main" val="37479639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Dependence, ‘</a:t>
            </a:r>
            <a:r>
              <a:rPr lang="en-GB" dirty="0"/>
              <a:t>Motivation’ &amp; Change</a:t>
            </a:r>
            <a:br>
              <a:rPr lang="en-GB" dirty="0"/>
            </a:br>
            <a:endParaRPr lang="en-GB" b="1" dirty="0"/>
          </a:p>
        </p:txBody>
      </p:sp>
      <p:sp>
        <p:nvSpPr>
          <p:cNvPr id="3" name="Content Placeholder 2"/>
          <p:cNvSpPr>
            <a:spLocks noGrp="1"/>
          </p:cNvSpPr>
          <p:nvPr>
            <p:ph idx="1"/>
          </p:nvPr>
        </p:nvSpPr>
        <p:spPr/>
        <p:txBody>
          <a:bodyPr/>
          <a:lstStyle/>
          <a:p>
            <a:pPr marL="0" indent="0" algn="ctr">
              <a:buNone/>
            </a:pPr>
            <a:r>
              <a:rPr lang="en-GB" dirty="0"/>
              <a:t>The Cycle of Change</a:t>
            </a:r>
          </a:p>
          <a:p>
            <a:pPr marL="0" indent="0" algn="ctr">
              <a:buNone/>
            </a:pPr>
            <a:r>
              <a:rPr lang="en-GB" dirty="0"/>
              <a:t>Prochaska and </a:t>
            </a:r>
            <a:r>
              <a:rPr lang="en-GB" dirty="0" err="1"/>
              <a:t>DeClemente</a:t>
            </a:r>
            <a:endParaRPr lang="en-GB" dirty="0"/>
          </a:p>
          <a:p>
            <a:pPr marL="0" indent="0" algn="ctr">
              <a:buNone/>
            </a:pPr>
            <a:endParaRPr lang="en-GB" dirty="0"/>
          </a:p>
        </p:txBody>
      </p:sp>
    </p:spTree>
    <p:custDataLst>
      <p:tags r:id="rId1"/>
    </p:custDataLst>
    <p:extLst>
      <p:ext uri="{BB962C8B-B14F-4D97-AF65-F5344CB8AC3E}">
        <p14:creationId xmlns:p14="http://schemas.microsoft.com/office/powerpoint/2010/main" val="33898346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5" y="0"/>
            <a:ext cx="8208913" cy="6839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434083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F57E6D3-DE75-4709-B7C6-872687108399}"/>
              </a:ext>
            </a:extLst>
          </p:cNvPr>
          <p:cNvSpPr>
            <a:spLocks noGrp="1"/>
          </p:cNvSpPr>
          <p:nvPr>
            <p:ph type="title"/>
          </p:nvPr>
        </p:nvSpPr>
        <p:spPr>
          <a:xfrm>
            <a:off x="0" y="274638"/>
            <a:ext cx="9144000" cy="1858218"/>
          </a:xfrm>
        </p:spPr>
        <p:txBody>
          <a:bodyPr>
            <a:normAutofit fontScale="90000"/>
          </a:bodyPr>
          <a:lstStyle/>
          <a:p>
            <a:r>
              <a:rPr lang="en-GB" b="1" dirty="0"/>
              <a:t>What contributes to the best outcomes? </a:t>
            </a:r>
            <a:br>
              <a:rPr lang="en-GB" b="1" dirty="0"/>
            </a:br>
            <a:endParaRPr lang="en-GB" b="1" dirty="0"/>
          </a:p>
        </p:txBody>
      </p:sp>
      <p:pic>
        <p:nvPicPr>
          <p:cNvPr id="3" name="Picture 2">
            <a:extLst>
              <a:ext uri="{FF2B5EF4-FFF2-40B4-BE49-F238E27FC236}">
                <a16:creationId xmlns:a16="http://schemas.microsoft.com/office/drawing/2014/main" id="{23D10F64-DC41-482A-A757-2DD824C55C2F}"/>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17929997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4B302-F5AD-4F5C-8488-B861F5F80876}"/>
              </a:ext>
            </a:extLst>
          </p:cNvPr>
          <p:cNvSpPr>
            <a:spLocks noGrp="1"/>
          </p:cNvSpPr>
          <p:nvPr>
            <p:ph type="title"/>
          </p:nvPr>
        </p:nvSpPr>
        <p:spPr>
          <a:xfrm>
            <a:off x="0" y="274638"/>
            <a:ext cx="9144000" cy="1858218"/>
          </a:xfrm>
        </p:spPr>
        <p:txBody>
          <a:bodyPr>
            <a:normAutofit fontScale="90000"/>
          </a:bodyPr>
          <a:lstStyle/>
          <a:p>
            <a:r>
              <a:rPr lang="en-GB" b="1" dirty="0"/>
              <a:t>What contributes to the best outcomes? </a:t>
            </a:r>
            <a:br>
              <a:rPr lang="en-GB" b="1" dirty="0"/>
            </a:br>
            <a:r>
              <a:rPr lang="en-GB" b="1" dirty="0"/>
              <a:t>Clue: It’s not ‘motivation’</a:t>
            </a:r>
          </a:p>
        </p:txBody>
      </p:sp>
      <p:pic>
        <p:nvPicPr>
          <p:cNvPr id="3" name="Picture 2">
            <a:extLst>
              <a:ext uri="{FF2B5EF4-FFF2-40B4-BE49-F238E27FC236}">
                <a16:creationId xmlns:a16="http://schemas.microsoft.com/office/drawing/2014/main" id="{A89ACC29-3F4D-4677-9DEE-1C96AB4038F1}"/>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40277840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28BDF-AD71-4272-B330-D60C388010CA}"/>
              </a:ext>
            </a:extLst>
          </p:cNvPr>
          <p:cNvSpPr>
            <a:spLocks noGrp="1"/>
          </p:cNvSpPr>
          <p:nvPr>
            <p:ph idx="1"/>
          </p:nvPr>
        </p:nvSpPr>
        <p:spPr>
          <a:xfrm>
            <a:off x="251520" y="2132856"/>
            <a:ext cx="8640960" cy="1656183"/>
          </a:xfrm>
        </p:spPr>
        <p:txBody>
          <a:bodyPr>
            <a:normAutofit fontScale="92500"/>
          </a:bodyPr>
          <a:lstStyle/>
          <a:p>
            <a:pPr marL="0" indent="0" algn="ctr">
              <a:buNone/>
            </a:pPr>
            <a:r>
              <a:rPr lang="en-GB" dirty="0">
                <a:solidFill>
                  <a:srgbClr val="00FF00"/>
                </a:solidFill>
              </a:rPr>
              <a:t>The characteristics </a:t>
            </a:r>
            <a:r>
              <a:rPr lang="en-GB" b="1" dirty="0">
                <a:solidFill>
                  <a:srgbClr val="00FF00"/>
                </a:solidFill>
              </a:rPr>
              <a:t>of services and helpers </a:t>
            </a:r>
            <a:r>
              <a:rPr lang="en-GB" dirty="0">
                <a:solidFill>
                  <a:srgbClr val="00FF00"/>
                </a:solidFill>
              </a:rPr>
              <a:t>are more important indicators and contributors to outcomes than any expressed motivation by the service user. </a:t>
            </a:r>
          </a:p>
          <a:p>
            <a:pPr marL="0" indent="0" algn="ctr">
              <a:buNone/>
            </a:pPr>
            <a:endParaRPr lang="en-GB" dirty="0">
              <a:solidFill>
                <a:srgbClr val="00FF00"/>
              </a:solidFill>
            </a:endParaRPr>
          </a:p>
        </p:txBody>
      </p:sp>
      <p:sp>
        <p:nvSpPr>
          <p:cNvPr id="6" name="Title 1">
            <a:extLst>
              <a:ext uri="{FF2B5EF4-FFF2-40B4-BE49-F238E27FC236}">
                <a16:creationId xmlns:a16="http://schemas.microsoft.com/office/drawing/2014/main" id="{29320270-D78D-4B23-91C5-A98FB73A792A}"/>
              </a:ext>
            </a:extLst>
          </p:cNvPr>
          <p:cNvSpPr>
            <a:spLocks noGrp="1"/>
          </p:cNvSpPr>
          <p:nvPr>
            <p:ph type="title"/>
          </p:nvPr>
        </p:nvSpPr>
        <p:spPr>
          <a:xfrm>
            <a:off x="0" y="274638"/>
            <a:ext cx="9144000" cy="1858218"/>
          </a:xfrm>
        </p:spPr>
        <p:txBody>
          <a:bodyPr>
            <a:normAutofit fontScale="90000"/>
          </a:bodyPr>
          <a:lstStyle/>
          <a:p>
            <a:r>
              <a:rPr lang="en-GB" b="1" dirty="0"/>
              <a:t>What contributes to the best outcomes? </a:t>
            </a:r>
            <a:br>
              <a:rPr lang="en-GB" b="1" dirty="0"/>
            </a:br>
            <a:r>
              <a:rPr lang="en-GB" b="1" dirty="0"/>
              <a:t>Clue: It’s not ‘motivation’</a:t>
            </a:r>
          </a:p>
        </p:txBody>
      </p:sp>
      <p:pic>
        <p:nvPicPr>
          <p:cNvPr id="4" name="Picture 3">
            <a:extLst>
              <a:ext uri="{FF2B5EF4-FFF2-40B4-BE49-F238E27FC236}">
                <a16:creationId xmlns:a16="http://schemas.microsoft.com/office/drawing/2014/main" id="{BA9F1FAC-2E41-4AE0-9736-FE15901E50AA}"/>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9544258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9320270-D78D-4B23-91C5-A98FB73A792A}"/>
              </a:ext>
            </a:extLst>
          </p:cNvPr>
          <p:cNvSpPr>
            <a:spLocks noGrp="1"/>
          </p:cNvSpPr>
          <p:nvPr>
            <p:ph type="title"/>
          </p:nvPr>
        </p:nvSpPr>
        <p:spPr>
          <a:xfrm>
            <a:off x="0" y="274638"/>
            <a:ext cx="9144000" cy="1858218"/>
          </a:xfrm>
        </p:spPr>
        <p:txBody>
          <a:bodyPr>
            <a:normAutofit fontScale="90000"/>
          </a:bodyPr>
          <a:lstStyle/>
          <a:p>
            <a:r>
              <a:rPr lang="en-GB" b="1" dirty="0"/>
              <a:t>What contributes to the best outcomes? </a:t>
            </a:r>
            <a:br>
              <a:rPr lang="en-GB" b="1" dirty="0"/>
            </a:br>
            <a:r>
              <a:rPr lang="en-GB" b="1" dirty="0"/>
              <a:t>Clue: It’s not ‘motivation’</a:t>
            </a:r>
          </a:p>
        </p:txBody>
      </p:sp>
      <p:sp>
        <p:nvSpPr>
          <p:cNvPr id="5" name="TextBox 4">
            <a:extLst>
              <a:ext uri="{FF2B5EF4-FFF2-40B4-BE49-F238E27FC236}">
                <a16:creationId xmlns:a16="http://schemas.microsoft.com/office/drawing/2014/main" id="{F4BAC1AD-DD84-41C5-B3A5-A4AE9890DA50}"/>
              </a:ext>
            </a:extLst>
          </p:cNvPr>
          <p:cNvSpPr txBox="1"/>
          <p:nvPr/>
        </p:nvSpPr>
        <p:spPr>
          <a:xfrm>
            <a:off x="251520" y="3974869"/>
            <a:ext cx="8640960"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FF438B"/>
                </a:solidFill>
                <a:effectLst/>
                <a:uLnTx/>
                <a:uFillTx/>
                <a:latin typeface="Calibri"/>
                <a:ea typeface="+mn-ea"/>
                <a:cs typeface="+mn-cs"/>
              </a:rPr>
              <a:t>1. The ‘Therapeutic Alliance’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FF438B"/>
                </a:solidFill>
                <a:effectLst/>
                <a:uLnTx/>
                <a:uFillTx/>
                <a:latin typeface="Calibri"/>
                <a:ea typeface="+mn-ea"/>
                <a:cs typeface="+mn-cs"/>
              </a:rPr>
              <a:t>Rapport, and </a:t>
            </a:r>
            <a:r>
              <a:rPr kumimoji="0" lang="en-GB" sz="4000" b="1" i="0" u="none" strike="noStrike" kern="1200" cap="none" spc="0" normalizeH="0" baseline="0" noProof="0" dirty="0">
                <a:ln>
                  <a:noFill/>
                </a:ln>
                <a:solidFill>
                  <a:srgbClr val="FF438B"/>
                </a:solidFill>
                <a:effectLst/>
                <a:uLnTx/>
                <a:uFillTx/>
                <a:latin typeface="Calibri"/>
                <a:ea typeface="+mn-ea"/>
                <a:cs typeface="+mn-cs"/>
              </a:rPr>
              <a:t>a trusted relationship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srgbClr val="FFFF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FFFF00"/>
                </a:solidFill>
                <a:effectLst/>
                <a:uLnTx/>
                <a:uFillTx/>
                <a:latin typeface="Calibri"/>
                <a:ea typeface="+mn-ea"/>
                <a:cs typeface="+mn-cs"/>
              </a:rPr>
              <a:t>2. Acting on real-time feedback</a:t>
            </a:r>
            <a:endParaRPr kumimoji="0" lang="en-GB" sz="4000" b="0" i="1" u="none" strike="noStrike" kern="1200" cap="none" spc="0" normalizeH="0" baseline="0" noProof="0" dirty="0">
              <a:ln>
                <a:noFill/>
              </a:ln>
              <a:solidFill>
                <a:srgbClr val="FFFF00"/>
              </a:solidFill>
              <a:effectLst/>
              <a:uLnTx/>
              <a:uFillTx/>
              <a:latin typeface="Calibri"/>
              <a:ea typeface="+mn-ea"/>
              <a:cs typeface="+mn-cs"/>
            </a:endParaRPr>
          </a:p>
        </p:txBody>
      </p:sp>
      <p:sp>
        <p:nvSpPr>
          <p:cNvPr id="8" name="Content Placeholder 2">
            <a:extLst>
              <a:ext uri="{FF2B5EF4-FFF2-40B4-BE49-F238E27FC236}">
                <a16:creationId xmlns:a16="http://schemas.microsoft.com/office/drawing/2014/main" id="{2CE9D260-A706-45D7-BAA5-23BF95DBDA4A}"/>
              </a:ext>
            </a:extLst>
          </p:cNvPr>
          <p:cNvSpPr>
            <a:spLocks noGrp="1"/>
          </p:cNvSpPr>
          <p:nvPr>
            <p:ph idx="1"/>
          </p:nvPr>
        </p:nvSpPr>
        <p:spPr>
          <a:xfrm>
            <a:off x="251520" y="2132856"/>
            <a:ext cx="8640960" cy="1656183"/>
          </a:xfrm>
        </p:spPr>
        <p:txBody>
          <a:bodyPr>
            <a:normAutofit/>
          </a:bodyPr>
          <a:lstStyle/>
          <a:p>
            <a:pPr marL="0" indent="0" algn="ctr">
              <a:buNone/>
            </a:pPr>
            <a:r>
              <a:rPr lang="en-GB" dirty="0">
                <a:solidFill>
                  <a:srgbClr val="00FF00"/>
                </a:solidFill>
              </a:rPr>
              <a:t>The characteristics </a:t>
            </a:r>
            <a:r>
              <a:rPr lang="en-GB" b="1" dirty="0">
                <a:solidFill>
                  <a:srgbClr val="00FF00"/>
                </a:solidFill>
              </a:rPr>
              <a:t>of services </a:t>
            </a:r>
            <a:r>
              <a:rPr lang="en-GB" dirty="0">
                <a:solidFill>
                  <a:srgbClr val="00FF00"/>
                </a:solidFill>
              </a:rPr>
              <a:t>are more important indicators and contributors to outcomes than any expressed motivation by the service user. </a:t>
            </a:r>
          </a:p>
          <a:p>
            <a:pPr marL="0" indent="0" algn="ctr">
              <a:buNone/>
            </a:pPr>
            <a:endParaRPr lang="en-GB" dirty="0">
              <a:solidFill>
                <a:srgbClr val="00FF00"/>
              </a:solidFill>
            </a:endParaRPr>
          </a:p>
        </p:txBody>
      </p:sp>
      <p:pic>
        <p:nvPicPr>
          <p:cNvPr id="7" name="Picture 6">
            <a:extLst>
              <a:ext uri="{FF2B5EF4-FFF2-40B4-BE49-F238E27FC236}">
                <a16:creationId xmlns:a16="http://schemas.microsoft.com/office/drawing/2014/main" id="{087B5871-1FB9-4962-819C-C7A920ADED07}"/>
              </a:ext>
            </a:extLst>
          </p:cNvPr>
          <p:cNvPicPr>
            <a:picLocks noChangeAspect="1"/>
          </p:cNvPicPr>
          <p:nvPr/>
        </p:nvPicPr>
        <p:blipFill>
          <a:blip r:embed="rId4"/>
          <a:stretch>
            <a:fillRect/>
          </a:stretch>
        </p:blipFill>
        <p:spPr>
          <a:xfrm>
            <a:off x="6876256" y="0"/>
            <a:ext cx="2267744" cy="276225"/>
          </a:xfrm>
          <a:prstGeom prst="rect">
            <a:avLst/>
          </a:prstGeom>
        </p:spPr>
      </p:pic>
    </p:spTree>
    <p:custDataLst>
      <p:tags r:id="rId1"/>
    </p:custDataLst>
    <p:extLst>
      <p:ext uri="{BB962C8B-B14F-4D97-AF65-F5344CB8AC3E}">
        <p14:creationId xmlns:p14="http://schemas.microsoft.com/office/powerpoint/2010/main" val="8845388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blank">
  <a:themeElements>
    <a:clrScheme name="Custom 3">
      <a:dk1>
        <a:srgbClr val="FFFF00"/>
      </a:dk1>
      <a:lt1>
        <a:srgbClr val="000000"/>
      </a:lt1>
      <a:dk2>
        <a:srgbClr val="FF0066"/>
      </a:dk2>
      <a:lt2>
        <a:srgbClr val="FFFF0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C Document" ma:contentTypeID="0x010100E301ABA043B4B240A1DC3A308F1F012000B04106E4F43F16428AB33C1AAE203176" ma:contentTypeVersion="13" ma:contentTypeDescription="Create a new document." ma:contentTypeScope="" ma:versionID="b7794c912f8e73169b2ad6074741fe22">
  <xsd:schema xmlns:xsd="http://www.w3.org/2001/XMLSchema" xmlns:xs="http://www.w3.org/2001/XMLSchema" xmlns:p="http://schemas.microsoft.com/office/2006/metadata/properties" xmlns:ns2="5849e390-3ec1-402e-9240-a3e34b85f545" xmlns:ns3="9953576d-419c-4c5a-a36c-6e63f34b95e7" targetNamespace="http://schemas.microsoft.com/office/2006/metadata/properties" ma:root="true" ma:fieldsID="e4ef57b7b2591e5344242b28bc1ef55b" ns2:_="" ns3:_="">
    <xsd:import namespace="5849e390-3ec1-402e-9240-a3e34b85f545"/>
    <xsd:import namespace="9953576d-419c-4c5a-a36c-6e63f34b95e7"/>
    <xsd:element name="properties">
      <xsd:complexType>
        <xsd:sequence>
          <xsd:element name="documentManagement">
            <xsd:complexType>
              <xsd:all>
                <xsd:element ref="ns2:h13ce263e7de44f8b22faf142f91590e" minOccurs="0"/>
                <xsd:element ref="ns3:TaxCatchAll" minOccurs="0"/>
                <xsd:element ref="ns3:TaxCatchAllLabel" minOccurs="0"/>
                <xsd:element ref="ns2:f6dd6c54c4ea48f7b0ab5bdc5da524c9" minOccurs="0"/>
                <xsd:element ref="ns2:ibcc2dd3f7fa43639dc0e22f7300983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49e390-3ec1-402e-9240-a3e34b85f545" elementFormDefault="qualified">
    <xsd:import namespace="http://schemas.microsoft.com/office/2006/documentManagement/types"/>
    <xsd:import namespace="http://schemas.microsoft.com/office/infopath/2007/PartnerControls"/>
    <xsd:element name="h13ce263e7de44f8b22faf142f91590e" ma:index="8" nillable="true" ma:taxonomy="true" ma:internalName="h13ce263e7de44f8b22faf142f91590e" ma:taxonomyFieldName="Function" ma:displayName="Function" ma:readOnly="false" ma:default="" ma:fieldId="{113ce263-e7de-44f8-b22f-af142f91590e}" ma:sspId="70d6af5e-d018-4566-81cb-bde2c61e1864" ma:termSetId="37e3c5b8-748f-48ce-987b-ce64a3ccd682" ma:anchorId="00000000-0000-0000-0000-000000000000" ma:open="false" ma:isKeyword="false">
      <xsd:complexType>
        <xsd:sequence>
          <xsd:element ref="pc:Terms" minOccurs="0" maxOccurs="1"/>
        </xsd:sequence>
      </xsd:complexType>
    </xsd:element>
    <xsd:element name="f6dd6c54c4ea48f7b0ab5bdc5da524c9" ma:index="12" nillable="true" ma:taxonomy="true" ma:internalName="f6dd6c54c4ea48f7b0ab5bdc5da524c9" ma:taxonomyFieldName="Activity" ma:displayName="Activity" ma:default="" ma:fieldId="{f6dd6c54-c4ea-48f7-b0ab-5bdc5da524c9}" ma:sspId="70d6af5e-d018-4566-81cb-bde2c61e1864" ma:termSetId="6ad65f11-58a9-4890-a0d3-7c9c54c0c59c" ma:anchorId="00000000-0000-0000-0000-000000000000" ma:open="false" ma:isKeyword="false">
      <xsd:complexType>
        <xsd:sequence>
          <xsd:element ref="pc:Terms" minOccurs="0" maxOccurs="1"/>
        </xsd:sequence>
      </xsd:complexType>
    </xsd:element>
    <xsd:element name="ibcc2dd3f7fa43639dc0e22f7300983e" ma:index="14" nillable="true" ma:taxonomy="true" ma:internalName="ibcc2dd3f7fa43639dc0e22f7300983e" ma:taxonomyFieldName="Transaction" ma:displayName="Transaction" ma:default="" ma:fieldId="{2bcc2dd3-f7fa-4363-9dc0-e22f7300983e}" ma:taxonomyMulti="true" ma:sspId="70d6af5e-d018-4566-81cb-bde2c61e1864" ma:termSetId="ccae6d33-676c-462a-831e-38be65c56c1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953576d-419c-4c5a-a36c-6e63f34b95e7"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0d0e3666-bf19-4fa8-a4bc-fa5b4843facb}" ma:internalName="TaxCatchAll" ma:showField="CatchAllData" ma:web="9953576d-419c-4c5a-a36c-6e63f34b95e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0d0e3666-bf19-4fa8-a4bc-fa5b4843facb}" ma:internalName="TaxCatchAllLabel" ma:readOnly="true" ma:showField="CatchAllDataLabel" ma:web="9953576d-419c-4c5a-a36c-6e63f34b95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953576d-419c-4c5a-a36c-6e63f34b95e7">
      <Value>1</Value>
      <Value>6</Value>
    </TaxCatchAll>
    <f6dd6c54c4ea48f7b0ab5bdc5da524c9 xmlns="5849e390-3ec1-402e-9240-a3e34b85f545">
      <Terms xmlns="http://schemas.microsoft.com/office/infopath/2007/PartnerControls">
        <TermInfo xmlns="http://schemas.microsoft.com/office/infopath/2007/PartnerControls">
          <TermName xmlns="http://schemas.microsoft.com/office/infopath/2007/PartnerControls">Drugs and Alcohol</TermName>
          <TermId xmlns="http://schemas.microsoft.com/office/infopath/2007/PartnerControls">a9cce27c-e649-48e7-a7a1-7996b70e63e3</TermId>
        </TermInfo>
      </Terms>
    </f6dd6c54c4ea48f7b0ab5bdc5da524c9>
    <h13ce263e7de44f8b22faf142f91590e xmlns="5849e390-3ec1-402e-9240-a3e34b85f545">
      <Terms xmlns="http://schemas.microsoft.com/office/infopath/2007/PartnerControls">
        <TermInfo xmlns="http://schemas.microsoft.com/office/infopath/2007/PartnerControls">
          <TermName xmlns="http://schemas.microsoft.com/office/infopath/2007/PartnerControls">Community Safety</TermName>
          <TermId xmlns="http://schemas.microsoft.com/office/infopath/2007/PartnerControls">dd8cbcb7-49db-49eb-b48a-6e5c4bd41990</TermId>
        </TermInfo>
      </Terms>
    </h13ce263e7de44f8b22faf142f91590e>
    <ibcc2dd3f7fa43639dc0e22f7300983e xmlns="5849e390-3ec1-402e-9240-a3e34b85f545">
      <Terms xmlns="http://schemas.microsoft.com/office/infopath/2007/PartnerControls"/>
    </ibcc2dd3f7fa43639dc0e22f7300983e>
  </documentManagement>
</p:properties>
</file>

<file path=customXml/itemProps1.xml><?xml version="1.0" encoding="utf-8"?>
<ds:datastoreItem xmlns:ds="http://schemas.openxmlformats.org/officeDocument/2006/customXml" ds:itemID="{85F61691-159D-4759-8303-9817B73B7B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49e390-3ec1-402e-9240-a3e34b85f545"/>
    <ds:schemaRef ds:uri="9953576d-419c-4c5a-a36c-6e63f34b95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FC2A0A-9662-4275-A0D0-98457FE39E9C}">
  <ds:schemaRefs>
    <ds:schemaRef ds:uri="http://schemas.microsoft.com/sharepoint/v3/contenttype/forms"/>
  </ds:schemaRefs>
</ds:datastoreItem>
</file>

<file path=customXml/itemProps3.xml><?xml version="1.0" encoding="utf-8"?>
<ds:datastoreItem xmlns:ds="http://schemas.openxmlformats.org/officeDocument/2006/customXml" ds:itemID="{318920C6-DC52-47FB-911B-04510C748A45}">
  <ds:schemaRefs>
    <ds:schemaRef ds:uri="http://schemas.microsoft.com/office/2006/documentManagement/types"/>
    <ds:schemaRef ds:uri="9953576d-419c-4c5a-a36c-6e63f34b95e7"/>
    <ds:schemaRef ds:uri="http://purl.org/dc/dcmitype/"/>
    <ds:schemaRef ds:uri="http://purl.org/dc/elements/1.1/"/>
    <ds:schemaRef ds:uri="5849e390-3ec1-402e-9240-a3e34b85f545"/>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5107</TotalTime>
  <Words>10882</Words>
  <Application>Microsoft Office PowerPoint</Application>
  <PresentationFormat>On-screen Show (4:3)</PresentationFormat>
  <Paragraphs>1154</Paragraphs>
  <Slides>103</Slides>
  <Notes>82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103</vt:i4>
      </vt:variant>
    </vt:vector>
  </HeadingPairs>
  <TitlesOfParts>
    <vt:vector size="114" baseType="lpstr">
      <vt:lpstr>Arial</vt:lpstr>
      <vt:lpstr>Calibri</vt:lpstr>
      <vt:lpstr>Constantia</vt:lpstr>
      <vt:lpstr>Helvetica</vt:lpstr>
      <vt:lpstr>Inter</vt:lpstr>
      <vt:lpstr>Lato</vt:lpstr>
      <vt:lpstr>Times</vt:lpstr>
      <vt:lpstr>Times New Roman</vt:lpstr>
      <vt:lpstr>Verdana</vt:lpstr>
      <vt:lpstr>blank</vt:lpstr>
      <vt:lpstr>Office Theme</vt:lpstr>
      <vt:lpstr>Basic Drug Awareness</vt:lpstr>
      <vt:lpstr>Introductory Session</vt:lpstr>
      <vt:lpstr>PowerPoint Presentation</vt:lpstr>
      <vt:lpstr>Course Aims &amp; Outcomes</vt:lpstr>
      <vt:lpstr>How we will work</vt:lpstr>
      <vt:lpstr>Ground rules</vt:lpstr>
      <vt:lpstr>Your Learning goals</vt:lpstr>
      <vt:lpstr>What is a drug? </vt:lpstr>
      <vt:lpstr>What is a drug?</vt:lpstr>
      <vt:lpstr>The function of a drug</vt:lpstr>
      <vt:lpstr>PowerPoint Presentation</vt:lpstr>
      <vt:lpstr>PowerPoint Presentation</vt:lpstr>
      <vt:lpstr>PowerPoint Presentation</vt:lpstr>
      <vt:lpstr>A Short History of Drugs  </vt:lpstr>
      <vt:lpstr>Constant evolution …</vt:lpstr>
      <vt:lpstr>PowerPoint Presentation</vt:lpstr>
      <vt:lpstr>Empire built on opium</vt:lpstr>
      <vt:lpstr>PowerPoint Presentation</vt:lpstr>
      <vt:lpstr>PowerPoint Presentation</vt:lpstr>
      <vt:lpstr>National and International Regulation</vt:lpstr>
      <vt:lpstr>PowerPoint Presentation</vt:lpstr>
      <vt:lpstr>PowerPoint Presentation</vt:lpstr>
      <vt:lpstr>PowerPoint Presentation</vt:lpstr>
      <vt:lpstr>So, is this a Health or a Criminal Justice issue … ???</vt:lpstr>
      <vt:lpstr>1980’s Harm Reduction</vt:lpstr>
      <vt:lpstr>1990’s Drugs &amp; Crime A mess of reactive legislation</vt:lpstr>
      <vt:lpstr>PowerPoint Presentation</vt:lpstr>
      <vt:lpstr>Great drug users in history</vt:lpstr>
      <vt:lpstr>Great drug users in history</vt:lpstr>
      <vt:lpstr>Attitudes</vt:lpstr>
      <vt:lpstr>Attitudes</vt:lpstr>
      <vt:lpstr>Attitudes to Drugs &amp; Drugs Users</vt:lpstr>
      <vt:lpstr>Attitudes to Drugs and Drug Users</vt:lpstr>
      <vt:lpstr>PowerPoint Presentation</vt:lpstr>
      <vt:lpstr>Stigma</vt:lpstr>
      <vt:lpstr>PowerPoint Presentation</vt:lpstr>
      <vt:lpstr>PowerPoint Presentation</vt:lpstr>
      <vt:lpstr>PowerPoint Presentation</vt:lpstr>
      <vt:lpstr>Stigma</vt:lpstr>
      <vt:lpstr>PowerPoint Presentation</vt:lpstr>
      <vt:lpstr>PowerPoint Presentation</vt:lpstr>
      <vt:lpstr>PowerPoint Presentation</vt:lpstr>
      <vt:lpstr>PowerPoint Presentation</vt:lpstr>
      <vt:lpstr>Drug Types &amp; Their Effects</vt:lpstr>
      <vt:lpstr>PowerPoint Presentation</vt:lpstr>
      <vt:lpstr>Drug Types &amp; Their Effects</vt:lpstr>
      <vt:lpstr>Drug Types &amp; Their Effects</vt:lpstr>
      <vt:lpstr>Amphetamines</vt:lpstr>
      <vt:lpstr>Anabolic Steroids</vt:lpstr>
      <vt:lpstr>Benzodiazepines</vt:lpstr>
      <vt:lpstr>Cannabis</vt:lpstr>
      <vt:lpstr>Cannabis Harm and Reduction</vt:lpstr>
      <vt:lpstr>Synthetic Cannabinoids</vt:lpstr>
      <vt:lpstr>Cocaine and Crack </vt:lpstr>
      <vt:lpstr>MDMA (Ecstasy)</vt:lpstr>
      <vt:lpstr>Heroin</vt:lpstr>
      <vt:lpstr>Ketamine</vt:lpstr>
      <vt:lpstr>LSD</vt:lpstr>
      <vt:lpstr>PowerPoint Presentation</vt:lpstr>
      <vt:lpstr> Magic Mushrooms -Psilocybin </vt:lpstr>
      <vt:lpstr>PowerPoint Presentation</vt:lpstr>
      <vt:lpstr>PowerPoint Presentation</vt:lpstr>
      <vt:lpstr>Drugs &amp; the Law</vt:lpstr>
      <vt:lpstr>PowerPoint Presentation</vt:lpstr>
      <vt:lpstr>Class B</vt:lpstr>
      <vt:lpstr>Class C</vt:lpstr>
      <vt:lpstr>PowerPoint Presentation</vt:lpstr>
      <vt:lpstr>Novel Psychoactive Substances</vt:lpstr>
      <vt:lpstr>PowerPoint Presentation</vt:lpstr>
      <vt:lpstr>Psychoactive Substances Act (2016)</vt:lpstr>
      <vt:lpstr>Types of Drug Use</vt:lpstr>
      <vt:lpstr>Types of drug use</vt:lpstr>
      <vt:lpstr>Types of Risks</vt:lpstr>
      <vt:lpstr>Types of Risks</vt:lpstr>
      <vt:lpstr>Types of Risks</vt:lpstr>
      <vt:lpstr>Types of Risks</vt:lpstr>
      <vt:lpstr>PowerPoint Presentation</vt:lpstr>
      <vt:lpstr>Who develops drug problems?</vt:lpstr>
      <vt:lpstr>PowerPoint Presentation</vt:lpstr>
      <vt:lpstr>PowerPoint Presentation</vt:lpstr>
      <vt:lpstr> What is different about these young people? </vt:lpstr>
      <vt:lpstr>Life Course</vt:lpstr>
      <vt:lpstr>Adverse Childhood Experiences</vt:lpstr>
      <vt:lpstr>PowerPoint Presentation</vt:lpstr>
      <vt:lpstr>Sub-Trajectories</vt:lpstr>
      <vt:lpstr>Risk factors are accumulative </vt:lpstr>
      <vt:lpstr>Pathways – Development &amp; Risk</vt:lpstr>
      <vt:lpstr>Risks are not even</vt:lpstr>
      <vt:lpstr>Cornwall</vt:lpstr>
      <vt:lpstr>Addiction and dependence</vt:lpstr>
      <vt:lpstr>PowerPoint Presentation</vt:lpstr>
      <vt:lpstr>What is ‘Tolerance’?</vt:lpstr>
      <vt:lpstr>Language is important</vt:lpstr>
      <vt:lpstr>Dependence, ‘Motivation’ &amp; Change </vt:lpstr>
      <vt:lpstr>PowerPoint Presentation</vt:lpstr>
      <vt:lpstr>What contributes to the best outcomes?  </vt:lpstr>
      <vt:lpstr>What contributes to the best outcomes?  Clue: It’s not ‘motivation’</vt:lpstr>
      <vt:lpstr>What contributes to the best outcomes?  Clue: It’s not ‘motivation’</vt:lpstr>
      <vt:lpstr>What contributes to the best outcomes?  Clue: It’s not ‘motivation’</vt:lpstr>
      <vt:lpstr>What help is available?</vt:lpstr>
      <vt:lpstr>PowerPoint Presentation</vt:lpstr>
      <vt:lpstr> Recovery - ‘An individual person-centred journey’ Recovery Capital: </vt:lpstr>
      <vt:lpstr>Useful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Drug Awareness</dc:title>
  <dc:creator>Liz Howard</dc:creator>
  <cp:lastModifiedBy>Kim Hager</cp:lastModifiedBy>
  <cp:revision>133</cp:revision>
  <cp:lastPrinted>2022-02-24T15:26:04Z</cp:lastPrinted>
  <dcterms:created xsi:type="dcterms:W3CDTF">2021-02-04T11:22:20Z</dcterms:created>
  <dcterms:modified xsi:type="dcterms:W3CDTF">2023-09-11T13:16:55Z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0x010100E301ABA043B4B240A1DC3A308F1F012000B04106E4F43F16428AB33C1AAE203176</vt:lpwstr>
  </property>
  <property fmtid="{D5CDD505-2E9C-101B-9397-08002B2CF9AE}" pid="3" name="MSIP_Label_65bade86-969a-4cfc-8d70-99d1f0adeaba_Enabled">
    <vt:lpwstr>true</vt:lpwstr>
  </property>
  <property fmtid="{D5CDD505-2E9C-101B-9397-08002B2CF9AE}" pid="4" name="MSIP_Label_65bade86-969a-4cfc-8d70-99d1f0adeaba_SetDate">
    <vt:lpwstr>2022-05-23T17:00:35Z</vt:lpwstr>
  </property>
  <property fmtid="{D5CDD505-2E9C-101B-9397-08002B2CF9AE}" pid="5" name="MSIP_Label_65bade86-969a-4cfc-8d70-99d1f0adeaba_Method">
    <vt:lpwstr>Standard</vt:lpwstr>
  </property>
  <property fmtid="{D5CDD505-2E9C-101B-9397-08002B2CF9AE}" pid="6" name="MSIP_Label_65bade86-969a-4cfc-8d70-99d1f0adeaba_Name">
    <vt:lpwstr>65bade86-969a-4cfc-8d70-99d1f0adeaba</vt:lpwstr>
  </property>
  <property fmtid="{D5CDD505-2E9C-101B-9397-08002B2CF9AE}" pid="7" name="MSIP_Label_65bade86-969a-4cfc-8d70-99d1f0adeaba_SiteId">
    <vt:lpwstr>efaa16aa-d1de-4d58-ba2e-2833fdfdd29f</vt:lpwstr>
  </property>
  <property fmtid="{D5CDD505-2E9C-101B-9397-08002B2CF9AE}" pid="8" name="MSIP_Label_65bade86-969a-4cfc-8d70-99d1f0adeaba_ActionId">
    <vt:lpwstr>0b38b1d2-c95d-4f7e-881c-879ed488ec8b</vt:lpwstr>
  </property>
  <property fmtid="{D5CDD505-2E9C-101B-9397-08002B2CF9AE}" pid="9" name="MSIP_Label_65bade86-969a-4cfc-8d70-99d1f0adeaba_ContentBits">
    <vt:lpwstr>1</vt:lpwstr>
  </property>
  <property fmtid="{D5CDD505-2E9C-101B-9397-08002B2CF9AE}" pid="10" name="Order">
    <vt:r8>100</vt:r8>
  </property>
  <property fmtid="{D5CDD505-2E9C-101B-9397-08002B2CF9AE}" pid="11" name="Function">
    <vt:lpwstr>1;#Community Safety|dd8cbcb7-49db-49eb-b48a-6e5c4bd41990</vt:lpwstr>
  </property>
  <property fmtid="{D5CDD505-2E9C-101B-9397-08002B2CF9AE}" pid="12" name="Activity">
    <vt:lpwstr>6;#Drugs and Alcohol|a9cce27c-e649-48e7-a7a1-7996b70e63e3</vt:lpwstr>
  </property>
  <property fmtid="{D5CDD505-2E9C-101B-9397-08002B2CF9AE}" pid="13" name="Transaction">
    <vt:lpwstr/>
  </property>
  <property fmtid="{D5CDD505-2E9C-101B-9397-08002B2CF9AE}" pid="14" name="MediaServiceImageTags">
    <vt:lpwstr/>
  </property>
  <property fmtid="{D5CDD505-2E9C-101B-9397-08002B2CF9AE}" pid="15" name="lcf76f155ced4ddcb4097134ff3c332f">
    <vt:lpwstr/>
  </property>
  <property fmtid="{D5CDD505-2E9C-101B-9397-08002B2CF9AE}" pid="16" name="_ExtendedDescription">
    <vt:lpwstr/>
  </property>
</Properties>
</file>