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3.xml" ContentType="application/vnd.openxmlformats-officedocument.presentationml.tags+xml"/>
  <Override PartName="/ppt/notesSlides/notesSlide13.xml" ContentType="application/vnd.openxmlformats-officedocument.presentationml.notesSlide+xml"/>
  <Override PartName="/ppt/tags/tag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9"/>
  </p:notesMasterIdLst>
  <p:handoutMasterIdLst>
    <p:handoutMasterId r:id="rId20"/>
  </p:handoutMasterIdLst>
  <p:sldIdLst>
    <p:sldId id="257" r:id="rId6"/>
    <p:sldId id="306" r:id="rId7"/>
    <p:sldId id="309" r:id="rId8"/>
    <p:sldId id="297" r:id="rId9"/>
    <p:sldId id="300" r:id="rId10"/>
    <p:sldId id="310" r:id="rId11"/>
    <p:sldId id="317" r:id="rId12"/>
    <p:sldId id="302" r:id="rId13"/>
    <p:sldId id="314" r:id="rId14"/>
    <p:sldId id="304" r:id="rId15"/>
    <p:sldId id="301" r:id="rId16"/>
    <p:sldId id="316" r:id="rId17"/>
    <p:sldId id="286" r:id="rId18"/>
  </p:sldIdLst>
  <p:sldSz cx="9144000" cy="6858000" type="screen4x3"/>
  <p:notesSz cx="6797675" cy="9926638"/>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A79"/>
    <a:srgbClr val="48C4D3"/>
    <a:srgbClr val="A5E1E9"/>
    <a:srgbClr val="2DA8B9"/>
    <a:srgbClr val="2792A1"/>
    <a:srgbClr val="217E8B"/>
    <a:srgbClr val="660033"/>
    <a:srgbClr val="CC3300"/>
    <a:srgbClr val="FF66CC"/>
    <a:srgbClr val="8DD9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2631B8-7D4F-4134-A9EE-A780F615B348}" v="1" dt="2026-10-09T16:27:39.084"/>
    <p1510:client id="{46BEABC2-B83A-47F9-97D8-FE20349F33A0}" v="235" dt="2026-10-09T16:25:47.2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94" y="96"/>
      </p:cViewPr>
      <p:guideLst>
        <p:guide orient="horz" pos="216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81B36C8-F9AC-450D-BFBE-C8D4D89DC412}"/>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GB"/>
          </a:p>
        </p:txBody>
      </p:sp>
      <p:sp>
        <p:nvSpPr>
          <p:cNvPr id="3" name="Date Placeholder 2">
            <a:extLst>
              <a:ext uri="{FF2B5EF4-FFF2-40B4-BE49-F238E27FC236}">
                <a16:creationId xmlns:a16="http://schemas.microsoft.com/office/drawing/2014/main" id="{74787D7B-0F22-4B4F-BA3C-AEB812AE4179}"/>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eaLnBrk="1" hangingPunct="1">
              <a:defRPr sz="1200">
                <a:latin typeface="Arial" charset="0"/>
              </a:defRPr>
            </a:lvl1pPr>
          </a:lstStyle>
          <a:p>
            <a:pPr>
              <a:defRPr/>
            </a:pPr>
            <a:fld id="{1C1541E1-6FD2-4C52-91C6-345A1B050B5A}" type="datetimeFigureOut">
              <a:rPr lang="en-GB"/>
              <a:pPr>
                <a:defRPr/>
              </a:pPr>
              <a:t>09/10/2026</a:t>
            </a:fld>
            <a:endParaRPr lang="en-GB"/>
          </a:p>
        </p:txBody>
      </p:sp>
      <p:sp>
        <p:nvSpPr>
          <p:cNvPr id="4" name="Footer Placeholder 3">
            <a:extLst>
              <a:ext uri="{FF2B5EF4-FFF2-40B4-BE49-F238E27FC236}">
                <a16:creationId xmlns:a16="http://schemas.microsoft.com/office/drawing/2014/main" id="{416DCB61-C969-4C27-9275-57A71A2CDAE0}"/>
              </a:ext>
            </a:extLst>
          </p:cNvPr>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GB"/>
          </a:p>
        </p:txBody>
      </p:sp>
      <p:sp>
        <p:nvSpPr>
          <p:cNvPr id="5" name="Slide Number Placeholder 4">
            <a:extLst>
              <a:ext uri="{FF2B5EF4-FFF2-40B4-BE49-F238E27FC236}">
                <a16:creationId xmlns:a16="http://schemas.microsoft.com/office/drawing/2014/main" id="{9D29285D-0933-4B56-A8F5-45518F37DEE0}"/>
              </a:ext>
            </a:extLst>
          </p:cNvPr>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3CFD0B77-2155-4BB7-9DC5-2E1F37AFE387}" type="slidenum">
              <a:rPr lang="en-GB" altLang="en-US"/>
              <a:pPr>
                <a:defRPr/>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4D55B5F6-E3AF-4913-B5F1-7C9B62A11DD4}"/>
              </a:ext>
            </a:extLst>
          </p:cNvPr>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321" tIns="45661" rIns="91321" bIns="45661" numCol="1" anchor="t" anchorCtr="0" compatLnSpc="1">
            <a:prstTxWarp prst="textNoShape">
              <a:avLst/>
            </a:prstTxWarp>
          </a:bodyPr>
          <a:lstStyle>
            <a:lvl1pPr eaLnBrk="1" hangingPunct="1">
              <a:defRPr sz="1200">
                <a:latin typeface="Arial" charset="0"/>
              </a:defRPr>
            </a:lvl1pPr>
          </a:lstStyle>
          <a:p>
            <a:pPr>
              <a:defRPr/>
            </a:pPr>
            <a:endParaRPr lang="en-GB"/>
          </a:p>
        </p:txBody>
      </p:sp>
      <p:sp>
        <p:nvSpPr>
          <p:cNvPr id="63491" name="Rectangle 3">
            <a:extLst>
              <a:ext uri="{FF2B5EF4-FFF2-40B4-BE49-F238E27FC236}">
                <a16:creationId xmlns:a16="http://schemas.microsoft.com/office/drawing/2014/main" id="{B1238877-3382-40B5-A8EA-ED86E4EDC741}"/>
              </a:ext>
            </a:extLst>
          </p:cNvPr>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321" tIns="45661" rIns="91321" bIns="45661" numCol="1" anchor="t" anchorCtr="0" compatLnSpc="1">
            <a:prstTxWarp prst="textNoShape">
              <a:avLst/>
            </a:prstTxWarp>
          </a:bodyPr>
          <a:lstStyle>
            <a:lvl1pPr algn="r" eaLnBrk="1" hangingPunct="1">
              <a:defRPr sz="1200">
                <a:latin typeface="Arial" charset="0"/>
              </a:defRPr>
            </a:lvl1pPr>
          </a:lstStyle>
          <a:p>
            <a:pPr>
              <a:defRPr/>
            </a:pPr>
            <a:endParaRPr lang="en-GB"/>
          </a:p>
        </p:txBody>
      </p:sp>
      <p:sp>
        <p:nvSpPr>
          <p:cNvPr id="2052" name="Rectangle 4">
            <a:extLst>
              <a:ext uri="{FF2B5EF4-FFF2-40B4-BE49-F238E27FC236}">
                <a16:creationId xmlns:a16="http://schemas.microsoft.com/office/drawing/2014/main" id="{D9B6997E-DE69-4076-B10F-BA7E599CA95C}"/>
              </a:ext>
            </a:extLst>
          </p:cNvPr>
          <p:cNvSpPr>
            <a:spLocks noGrp="1" noRot="1" noChangeAspect="1" noChangeArrowheads="1" noTextEdit="1"/>
          </p:cNvSpPr>
          <p:nvPr>
            <p:ph type="sldImg" idx="2"/>
          </p:nvPr>
        </p:nvSpPr>
        <p:spPr bwMode="auto">
          <a:xfrm>
            <a:off x="919163" y="744538"/>
            <a:ext cx="4962525" cy="37211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3" name="Rectangle 5">
            <a:extLst>
              <a:ext uri="{FF2B5EF4-FFF2-40B4-BE49-F238E27FC236}">
                <a16:creationId xmlns:a16="http://schemas.microsoft.com/office/drawing/2014/main" id="{409B9DB0-0101-4325-ACA7-ABF8A897CC06}"/>
              </a:ext>
            </a:extLst>
          </p:cNvPr>
          <p:cNvSpPr>
            <a:spLocks noGrp="1" noChangeArrowheads="1"/>
          </p:cNvSpPr>
          <p:nvPr>
            <p:ph type="body" sz="quarter" idx="3"/>
          </p:nvPr>
        </p:nvSpPr>
        <p:spPr bwMode="auto">
          <a:xfrm>
            <a:off x="681038" y="4714875"/>
            <a:ext cx="5437187" cy="4467225"/>
          </a:xfrm>
          <a:prstGeom prst="rect">
            <a:avLst/>
          </a:prstGeom>
          <a:noFill/>
          <a:ln w="9525">
            <a:noFill/>
            <a:miter lim="800000"/>
            <a:headEnd/>
            <a:tailEnd/>
          </a:ln>
          <a:effectLst/>
        </p:spPr>
        <p:txBody>
          <a:bodyPr vert="horz" wrap="square" lIns="91321" tIns="45661" rIns="91321" bIns="45661"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3494" name="Rectangle 6">
            <a:extLst>
              <a:ext uri="{FF2B5EF4-FFF2-40B4-BE49-F238E27FC236}">
                <a16:creationId xmlns:a16="http://schemas.microsoft.com/office/drawing/2014/main" id="{2FB84A9C-B166-463D-AE24-7C3A9DEBE256}"/>
              </a:ext>
            </a:extLst>
          </p:cNvPr>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1321" tIns="45661" rIns="91321" bIns="45661" numCol="1" anchor="b" anchorCtr="0" compatLnSpc="1">
            <a:prstTxWarp prst="textNoShape">
              <a:avLst/>
            </a:prstTxWarp>
          </a:bodyPr>
          <a:lstStyle>
            <a:lvl1pPr eaLnBrk="1" hangingPunct="1">
              <a:defRPr sz="1200">
                <a:latin typeface="Arial" charset="0"/>
              </a:defRPr>
            </a:lvl1pPr>
          </a:lstStyle>
          <a:p>
            <a:pPr>
              <a:defRPr/>
            </a:pPr>
            <a:endParaRPr lang="en-GB"/>
          </a:p>
        </p:txBody>
      </p:sp>
      <p:sp>
        <p:nvSpPr>
          <p:cNvPr id="63495" name="Rectangle 7">
            <a:extLst>
              <a:ext uri="{FF2B5EF4-FFF2-40B4-BE49-F238E27FC236}">
                <a16:creationId xmlns:a16="http://schemas.microsoft.com/office/drawing/2014/main" id="{3DBD45E7-4B8C-47D9-852D-C35C0263431D}"/>
              </a:ext>
            </a:extLst>
          </p:cNvPr>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321" tIns="45661" rIns="91321" bIns="45661" numCol="1" anchor="b" anchorCtr="0" compatLnSpc="1">
            <a:prstTxWarp prst="textNoShape">
              <a:avLst/>
            </a:prstTxWarp>
          </a:bodyPr>
          <a:lstStyle>
            <a:lvl1pPr algn="r" eaLnBrk="1" hangingPunct="1">
              <a:defRPr sz="1200" smtClean="0"/>
            </a:lvl1pPr>
          </a:lstStyle>
          <a:p>
            <a:pPr>
              <a:defRPr/>
            </a:pPr>
            <a:fld id="{CFBBB25C-D009-405D-9956-3993BDDA16CC}"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gov.uk/government/statistics/hate-crime-england-and-wales-year-ending-march-2026/hate-crime-england-and-wales-year-ending-march-2026"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gov.uk/government/statistics/hate-crime-england-and-wales-year-ending-march-2025"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ags" Target="../tags/tag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6A0992FE-405B-4F55-B495-4150E5D66E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1363" indent="-284163">
              <a:spcBef>
                <a:spcPct val="30000"/>
              </a:spcBef>
              <a:defRPr sz="1200">
                <a:solidFill>
                  <a:schemeClr val="tx1"/>
                </a:solidFill>
                <a:latin typeface="Arial" panose="020B0604020202020204" pitchFamily="34" charset="0"/>
              </a:defRPr>
            </a:lvl2pPr>
            <a:lvl3pPr marL="1141413" indent="-227013">
              <a:spcBef>
                <a:spcPct val="30000"/>
              </a:spcBef>
              <a:defRPr sz="1200">
                <a:solidFill>
                  <a:schemeClr val="tx1"/>
                </a:solidFill>
                <a:latin typeface="Arial" panose="020B0604020202020204" pitchFamily="34" charset="0"/>
              </a:defRPr>
            </a:lvl3pPr>
            <a:lvl4pPr marL="1597025" indent="-227013">
              <a:spcBef>
                <a:spcPct val="30000"/>
              </a:spcBef>
              <a:defRPr sz="1200">
                <a:solidFill>
                  <a:schemeClr val="tx1"/>
                </a:solidFill>
                <a:latin typeface="Arial" panose="020B0604020202020204" pitchFamily="34" charset="0"/>
              </a:defRPr>
            </a:lvl4pPr>
            <a:lvl5pPr marL="2054225" indent="-227013">
              <a:spcBef>
                <a:spcPct val="30000"/>
              </a:spcBef>
              <a:defRPr sz="1200">
                <a:solidFill>
                  <a:schemeClr val="tx1"/>
                </a:solidFill>
                <a:latin typeface="Arial" panose="020B0604020202020204" pitchFamily="34" charset="0"/>
              </a:defRPr>
            </a:lvl5pPr>
            <a:lvl6pPr marL="2511425" indent="-227013" eaLnBrk="0" fontAlgn="base" hangingPunct="0">
              <a:spcBef>
                <a:spcPct val="30000"/>
              </a:spcBef>
              <a:spcAft>
                <a:spcPct val="0"/>
              </a:spcAft>
              <a:defRPr sz="1200">
                <a:solidFill>
                  <a:schemeClr val="tx1"/>
                </a:solidFill>
                <a:latin typeface="Arial" panose="020B0604020202020204" pitchFamily="34" charset="0"/>
              </a:defRPr>
            </a:lvl6pPr>
            <a:lvl7pPr marL="2968625" indent="-227013" eaLnBrk="0" fontAlgn="base" hangingPunct="0">
              <a:spcBef>
                <a:spcPct val="30000"/>
              </a:spcBef>
              <a:spcAft>
                <a:spcPct val="0"/>
              </a:spcAft>
              <a:defRPr sz="1200">
                <a:solidFill>
                  <a:schemeClr val="tx1"/>
                </a:solidFill>
                <a:latin typeface="Arial" panose="020B0604020202020204" pitchFamily="34" charset="0"/>
              </a:defRPr>
            </a:lvl7pPr>
            <a:lvl8pPr marL="3425825" indent="-227013" eaLnBrk="0" fontAlgn="base" hangingPunct="0">
              <a:spcBef>
                <a:spcPct val="30000"/>
              </a:spcBef>
              <a:spcAft>
                <a:spcPct val="0"/>
              </a:spcAft>
              <a:defRPr sz="1200">
                <a:solidFill>
                  <a:schemeClr val="tx1"/>
                </a:solidFill>
                <a:latin typeface="Arial" panose="020B0604020202020204" pitchFamily="34" charset="0"/>
              </a:defRPr>
            </a:lvl8pPr>
            <a:lvl9pPr marL="3883025" indent="-2270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E56F86-A52E-4E98-BA0D-04738E20397A}" type="slidenum">
              <a:rPr lang="en-GB" altLang="en-US"/>
              <a:pPr>
                <a:spcBef>
                  <a:spcPct val="0"/>
                </a:spcBef>
              </a:pPr>
              <a:t>1</a:t>
            </a:fld>
            <a:endParaRPr lang="en-GB" altLang="en-US"/>
          </a:p>
        </p:txBody>
      </p:sp>
      <p:sp>
        <p:nvSpPr>
          <p:cNvPr id="5123" name="Rectangle 2">
            <a:extLst>
              <a:ext uri="{FF2B5EF4-FFF2-40B4-BE49-F238E27FC236}">
                <a16:creationId xmlns:a16="http://schemas.microsoft.com/office/drawing/2014/main" id="{CFF06B60-0EF3-4420-94DF-18256E209B7D}"/>
              </a:ext>
            </a:extLst>
          </p:cNvPr>
          <p:cNvSpPr>
            <a:spLocks noGrp="1" noRot="1" noChangeAspect="1" noChangeArrowheads="1" noTextEdit="1"/>
          </p:cNvSpPr>
          <p:nvPr>
            <p:ph type="sldImg"/>
          </p:nvPr>
        </p:nvSpPr>
        <p:spPr>
          <a:ln/>
        </p:spPr>
      </p:sp>
      <p:sp>
        <p:nvSpPr>
          <p:cNvPr id="5124" name="Rectangle 3">
            <a:extLst>
              <a:ext uri="{FF2B5EF4-FFF2-40B4-BE49-F238E27FC236}">
                <a16:creationId xmlns:a16="http://schemas.microsoft.com/office/drawing/2014/main" id="{59B5CBBF-9330-40A8-B6D4-E7C7E050CB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ustDataLst>
      <p:tags r:id="rId1"/>
    </p:custData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pPr>
              <a:defRPr/>
            </a:pPr>
            <a:fld id="{CFBBB25C-D009-405D-9956-3993BDDA16CC}" type="slidenum">
              <a:rPr lang="en-GB" altLang="en-US" smtClean="0"/>
              <a:pPr>
                <a:defRPr/>
              </a:pPr>
              <a:t>2</a:t>
            </a:fld>
            <a:endParaRPr lang="en-GB" altLang="en-US"/>
          </a:p>
        </p:txBody>
      </p:sp>
    </p:spTree>
    <p:extLst>
      <p:ext uri="{BB962C8B-B14F-4D97-AF65-F5344CB8AC3E}">
        <p14:creationId xmlns:p14="http://schemas.microsoft.com/office/powerpoint/2010/main" val="1617041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kern="1200">
                <a:solidFill>
                  <a:schemeClr val="tx1"/>
                </a:solidFill>
                <a:effectLst/>
                <a:latin typeface="Arial" charset="0"/>
                <a:ea typeface="+mn-ea"/>
                <a:cs typeface="+mn-cs"/>
              </a:rPr>
              <a:t>Source (police recorded crime): </a:t>
            </a:r>
            <a:r>
              <a:rPr lang="en-GB">
                <a:hlinkClick r:id="rId3"/>
              </a:rPr>
              <a:t>Hate crime, England and Wales, year ending March 2026 - GOV.UK</a:t>
            </a:r>
            <a:endParaRPr lang="en-GB" sz="1200" u="sng" kern="1200">
              <a:solidFill>
                <a:schemeClr val="tx1"/>
              </a:solidFill>
              <a:effectLst/>
              <a:latin typeface="Arial" charset="0"/>
              <a:ea typeface="+mn-ea"/>
              <a:cs typeface="+mn-cs"/>
            </a:endParaRPr>
          </a:p>
          <a:p>
            <a:endParaRPr lang="en-GB" sz="1200" b="0" i="0" kern="1200">
              <a:solidFill>
                <a:schemeClr val="tx1"/>
              </a:solidFill>
              <a:effectLst/>
              <a:latin typeface="Arial" charset="0"/>
              <a:ea typeface="+mn-ea"/>
              <a:cs typeface="+mn-cs"/>
            </a:endParaRPr>
          </a:p>
          <a:p>
            <a:r>
              <a:rPr lang="en-GB" sz="1200" b="0" i="0" kern="1200">
                <a:solidFill>
                  <a:schemeClr val="tx1"/>
                </a:solidFill>
                <a:effectLst/>
                <a:latin typeface="Arial" charset="0"/>
                <a:ea typeface="+mn-ea"/>
                <a:cs typeface="+mn-cs"/>
              </a:rPr>
              <a:t>The </a:t>
            </a:r>
            <a:r>
              <a:rPr lang="en-GB"/>
              <a:t>Crime Survey for England and Wales (CSEW)</a:t>
            </a:r>
            <a:r>
              <a:rPr lang="en-GB" sz="1200" b="0" i="0" kern="1200">
                <a:solidFill>
                  <a:schemeClr val="tx1"/>
                </a:solidFill>
                <a:effectLst/>
                <a:latin typeface="Arial" charset="0"/>
                <a:ea typeface="+mn-ea"/>
                <a:cs typeface="+mn-cs"/>
              </a:rPr>
              <a:t> is a face-to-face victimisation survey run by the Office for National Statistics and provides estimates on hate crimes experienced by people resident in households in England and Wales. The size of the </a:t>
            </a:r>
            <a:r>
              <a:rPr lang="en-GB"/>
              <a:t>CSEW</a:t>
            </a:r>
            <a:r>
              <a:rPr lang="en-GB" sz="1200" b="0" i="0" kern="1200">
                <a:solidFill>
                  <a:schemeClr val="tx1"/>
                </a:solidFill>
                <a:effectLst/>
                <a:latin typeface="Arial" charset="0"/>
                <a:ea typeface="+mn-ea"/>
                <a:cs typeface="+mn-cs"/>
              </a:rPr>
              <a:t> sample means the number of hate crime incidents and victims estimated in a single survey year is too unreliable to report on. Therefore, 3 annual datasets are combined to provide a larger sample which can be used to produce robust estimates for hate crime. Estimates for the combined surveys from the year ending March 2023 to the year ending March 2025 were published in the </a:t>
            </a:r>
            <a:r>
              <a:rPr lang="en-GB" sz="1200" b="0" i="0" kern="1200">
                <a:solidFill>
                  <a:schemeClr val="tx1"/>
                </a:solidFill>
                <a:effectLst/>
                <a:latin typeface="Arial" charset="0"/>
                <a:ea typeface="+mn-ea"/>
                <a:cs typeface="+mn-cs"/>
                <a:hlinkClick r:id="rId4"/>
              </a:rPr>
              <a:t>year ending March 2025 hate crime statistical bulletin</a:t>
            </a:r>
            <a:r>
              <a:rPr lang="en-GB" sz="1200" b="0" i="0" kern="1200">
                <a:solidFill>
                  <a:schemeClr val="tx1"/>
                </a:solidFill>
                <a:effectLst/>
                <a:latin typeface="Arial" charset="0"/>
                <a:ea typeface="+mn-ea"/>
                <a:cs typeface="+mn-cs"/>
              </a:rPr>
              <a:t>, with the next estimates due to be published in 2028.</a:t>
            </a:r>
            <a:endParaRPr lang="en-GB" sz="1200" kern="1200">
              <a:solidFill>
                <a:schemeClr val="tx1"/>
              </a:solidFill>
              <a:effectLst/>
              <a:latin typeface="Arial" charset="0"/>
              <a:ea typeface="+mn-ea"/>
              <a:cs typeface="+mn-cs"/>
            </a:endParaRPr>
          </a:p>
          <a:p>
            <a:endParaRPr lang="en-GB"/>
          </a:p>
        </p:txBody>
      </p:sp>
      <p:sp>
        <p:nvSpPr>
          <p:cNvPr id="4" name="Slide Number Placeholder 3"/>
          <p:cNvSpPr>
            <a:spLocks noGrp="1"/>
          </p:cNvSpPr>
          <p:nvPr>
            <p:ph type="sldNum" sz="quarter" idx="5"/>
          </p:nvPr>
        </p:nvSpPr>
        <p:spPr/>
        <p:txBody>
          <a:bodyPr/>
          <a:lstStyle/>
          <a:p>
            <a:pPr>
              <a:defRPr/>
            </a:pPr>
            <a:fld id="{CFBBB25C-D009-405D-9956-3993BDDA16CC}" type="slidenum">
              <a:rPr lang="en-GB" altLang="en-US" smtClean="0"/>
              <a:pPr>
                <a:defRPr/>
              </a:pPr>
              <a:t>3</a:t>
            </a:fld>
            <a:endParaRPr lang="en-GB" altLang="en-US"/>
          </a:p>
        </p:txBody>
      </p:sp>
    </p:spTree>
    <p:extLst>
      <p:ext uri="{BB962C8B-B14F-4D97-AF65-F5344CB8AC3E}">
        <p14:creationId xmlns:p14="http://schemas.microsoft.com/office/powerpoint/2010/main" val="2237943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9A618-A424-C79C-A41F-A0FC4C24A7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663860-C15F-9BBD-EC53-F55ED7BB14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AF7DB3-9CDB-8E9D-56DE-92A4F47FED32}"/>
              </a:ext>
            </a:extLst>
          </p:cNvPr>
          <p:cNvSpPr>
            <a:spLocks noGrp="1"/>
          </p:cNvSpPr>
          <p:nvPr>
            <p:ph type="body" idx="1"/>
          </p:nvPr>
        </p:nvSpPr>
        <p:spPr/>
        <p:txBody>
          <a:bodyPr/>
          <a:lstStyle/>
          <a:p>
            <a:r>
              <a:rPr lang="en-GB" sz="1100" b="0" kern="1200">
                <a:solidFill>
                  <a:schemeClr val="tx1"/>
                </a:solidFill>
                <a:effectLst/>
                <a:latin typeface="Arial" charset="0"/>
                <a:ea typeface="Times New Roman" panose="02020603050405020304" pitchFamily="18" charset="0"/>
                <a:cs typeface="Times New Roman" panose="02020603050405020304" pitchFamily="18" charset="0"/>
              </a:rPr>
              <a:t>Source: Safer Cornwall Strategic Assessment – MoRiLE workshop papers</a:t>
            </a:r>
            <a:endParaRPr lang="en-GB" sz="1100" kern="1200">
              <a:solidFill>
                <a:schemeClr val="tx1"/>
              </a:solidFill>
              <a:latin typeface="Arial" charset="0"/>
              <a:ea typeface="+mn-ea"/>
              <a:cs typeface="+mn-cs"/>
            </a:endParaRPr>
          </a:p>
        </p:txBody>
      </p:sp>
      <p:sp>
        <p:nvSpPr>
          <p:cNvPr id="4" name="Slide Number Placeholder 3">
            <a:extLst>
              <a:ext uri="{FF2B5EF4-FFF2-40B4-BE49-F238E27FC236}">
                <a16:creationId xmlns:a16="http://schemas.microsoft.com/office/drawing/2014/main" id="{9F53956B-3D07-0A75-2324-5D24632A7559}"/>
              </a:ext>
            </a:extLst>
          </p:cNvPr>
          <p:cNvSpPr>
            <a:spLocks noGrp="1"/>
          </p:cNvSpPr>
          <p:nvPr>
            <p:ph type="sldNum" sz="quarter" idx="5"/>
          </p:nvPr>
        </p:nvSpPr>
        <p:spPr/>
        <p:txBody>
          <a:bodyPr/>
          <a:lstStyle/>
          <a:p>
            <a:pPr>
              <a:defRPr/>
            </a:pPr>
            <a:fld id="{CFBBB25C-D009-405D-9956-3993BDDA16CC}" type="slidenum">
              <a:rPr lang="en-GB" altLang="en-US" smtClean="0"/>
              <a:pPr>
                <a:defRPr/>
              </a:pPr>
              <a:t>4</a:t>
            </a:fld>
            <a:endParaRPr lang="en-GB" altLang="en-US"/>
          </a:p>
        </p:txBody>
      </p:sp>
    </p:spTree>
    <p:extLst>
      <p:ext uri="{BB962C8B-B14F-4D97-AF65-F5344CB8AC3E}">
        <p14:creationId xmlns:p14="http://schemas.microsoft.com/office/powerpoint/2010/main" val="3395450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950EA-A39B-5086-EC09-E9DA20887B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9DF878-0163-40DA-4F77-97C53BD135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B297EF-2FC0-683F-1954-8CE737C4EFE9}"/>
              </a:ext>
            </a:extLst>
          </p:cNvPr>
          <p:cNvSpPr>
            <a:spLocks noGrp="1"/>
          </p:cNvSpPr>
          <p:nvPr>
            <p:ph type="body" idx="1"/>
          </p:nvPr>
        </p:nvSpPr>
        <p:spPr/>
        <p:txBody>
          <a:bodyPr/>
          <a:lstStyle/>
          <a:p>
            <a:r>
              <a:rPr lang="en-GB"/>
              <a:t>Source: Devon and Cornwall Police recorded crime data</a:t>
            </a:r>
          </a:p>
        </p:txBody>
      </p:sp>
      <p:sp>
        <p:nvSpPr>
          <p:cNvPr id="4" name="Slide Number Placeholder 3">
            <a:extLst>
              <a:ext uri="{FF2B5EF4-FFF2-40B4-BE49-F238E27FC236}">
                <a16:creationId xmlns:a16="http://schemas.microsoft.com/office/drawing/2014/main" id="{B191D7E5-6AE4-CFB4-E671-28FD01548090}"/>
              </a:ext>
            </a:extLst>
          </p:cNvPr>
          <p:cNvSpPr>
            <a:spLocks noGrp="1"/>
          </p:cNvSpPr>
          <p:nvPr>
            <p:ph type="sldNum" sz="quarter" idx="5"/>
          </p:nvPr>
        </p:nvSpPr>
        <p:spPr/>
        <p:txBody>
          <a:bodyPr/>
          <a:lstStyle/>
          <a:p>
            <a:pPr>
              <a:defRPr/>
            </a:pPr>
            <a:fld id="{CFBBB25C-D009-405D-9956-3993BDDA16CC}" type="slidenum">
              <a:rPr lang="en-GB" altLang="en-US" smtClean="0"/>
              <a:pPr>
                <a:defRPr/>
              </a:pPr>
              <a:t>5</a:t>
            </a:fld>
            <a:endParaRPr lang="en-GB" altLang="en-US"/>
          </a:p>
        </p:txBody>
      </p:sp>
    </p:spTree>
    <p:extLst>
      <p:ext uri="{BB962C8B-B14F-4D97-AF65-F5344CB8AC3E}">
        <p14:creationId xmlns:p14="http://schemas.microsoft.com/office/powerpoint/2010/main" val="1433381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GB"/>
              <a:t>Sources: Devon and Cornwall Police recorded crime data</a:t>
            </a:r>
            <a:endParaRPr lang="en-GB" sz="1200" b="0" kern="120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pPr>
              <a:defRPr/>
            </a:pPr>
            <a:fld id="{CFBBB25C-D009-405D-9956-3993BDDA16CC}" type="slidenum">
              <a:rPr lang="en-GB" altLang="en-US" smtClean="0"/>
              <a:pPr>
                <a:defRPr/>
              </a:pPr>
              <a:t>6</a:t>
            </a:fld>
            <a:endParaRPr lang="en-GB" altLang="en-US"/>
          </a:p>
        </p:txBody>
      </p:sp>
    </p:spTree>
    <p:extLst>
      <p:ext uri="{BB962C8B-B14F-4D97-AF65-F5344CB8AC3E}">
        <p14:creationId xmlns:p14="http://schemas.microsoft.com/office/powerpoint/2010/main" val="1171740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CFBBB25C-D009-405D-9956-3993BDDA16CC}" type="slidenum">
              <a:rPr lang="en-GB" altLang="en-US" smtClean="0"/>
              <a:pPr>
                <a:defRPr/>
              </a:pPr>
              <a:t>7</a:t>
            </a:fld>
            <a:endParaRPr lang="en-GB" altLang="en-US"/>
          </a:p>
        </p:txBody>
      </p:sp>
    </p:spTree>
    <p:extLst>
      <p:ext uri="{BB962C8B-B14F-4D97-AF65-F5344CB8AC3E}">
        <p14:creationId xmlns:p14="http://schemas.microsoft.com/office/powerpoint/2010/main" val="1920571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4A273-AD24-34EB-8C1C-A1B41C9194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5A5FC5-DAFE-45E4-6026-58E75CC8C2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532ED9-24B1-FE15-7300-39F69688C372}"/>
              </a:ext>
            </a:extLst>
          </p:cNvPr>
          <p:cNvSpPr>
            <a:spLocks noGrp="1"/>
          </p:cNvSpPr>
          <p:nvPr>
            <p:ph type="body" idx="1"/>
          </p:nvPr>
        </p:nvSpPr>
        <p:spPr/>
        <p:txBody>
          <a:bodyPr/>
          <a:lstStyle/>
          <a:p>
            <a:pPr lvl="0"/>
            <a:r>
              <a:rPr lang="en-GB"/>
              <a:t>Source: Devon and Cornwall Police recorded crime data; </a:t>
            </a:r>
          </a:p>
        </p:txBody>
      </p:sp>
      <p:sp>
        <p:nvSpPr>
          <p:cNvPr id="4" name="Slide Number Placeholder 3">
            <a:extLst>
              <a:ext uri="{FF2B5EF4-FFF2-40B4-BE49-F238E27FC236}">
                <a16:creationId xmlns:a16="http://schemas.microsoft.com/office/drawing/2014/main" id="{C137C17A-BC58-C2A8-BCEF-06E982500F18}"/>
              </a:ext>
            </a:extLst>
          </p:cNvPr>
          <p:cNvSpPr>
            <a:spLocks noGrp="1"/>
          </p:cNvSpPr>
          <p:nvPr>
            <p:ph type="sldNum" sz="quarter" idx="5"/>
          </p:nvPr>
        </p:nvSpPr>
        <p:spPr/>
        <p:txBody>
          <a:bodyPr/>
          <a:lstStyle/>
          <a:p>
            <a:pPr>
              <a:defRPr/>
            </a:pPr>
            <a:fld id="{CFBBB25C-D009-405D-9956-3993BDDA16CC}" type="slidenum">
              <a:rPr lang="en-GB" altLang="en-US" smtClean="0"/>
              <a:pPr>
                <a:defRPr/>
              </a:pPr>
              <a:t>8</a:t>
            </a:fld>
            <a:endParaRPr lang="en-GB" altLang="en-US"/>
          </a:p>
        </p:txBody>
      </p:sp>
    </p:spTree>
    <p:extLst>
      <p:ext uri="{BB962C8B-B14F-4D97-AF65-F5344CB8AC3E}">
        <p14:creationId xmlns:p14="http://schemas.microsoft.com/office/powerpoint/2010/main" val="850234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Source: Have Your Say Survey 2025</a:t>
            </a:r>
          </a:p>
        </p:txBody>
      </p:sp>
      <p:sp>
        <p:nvSpPr>
          <p:cNvPr id="4" name="Slide Number Placeholder 3"/>
          <p:cNvSpPr>
            <a:spLocks noGrp="1"/>
          </p:cNvSpPr>
          <p:nvPr>
            <p:ph type="sldNum" sz="quarter" idx="5"/>
          </p:nvPr>
        </p:nvSpPr>
        <p:spPr/>
        <p:txBody>
          <a:bodyPr/>
          <a:lstStyle/>
          <a:p>
            <a:pPr>
              <a:defRPr/>
            </a:pPr>
            <a:fld id="{CFBBB25C-D009-405D-9956-3993BDDA16CC}" type="slidenum">
              <a:rPr lang="en-GB" altLang="en-US" smtClean="0"/>
              <a:pPr>
                <a:defRPr/>
              </a:pPr>
              <a:t>9</a:t>
            </a:fld>
            <a:endParaRPr lang="en-GB" altLang="en-US"/>
          </a:p>
        </p:txBody>
      </p:sp>
    </p:spTree>
    <p:extLst>
      <p:ext uri="{BB962C8B-B14F-4D97-AF65-F5344CB8AC3E}">
        <p14:creationId xmlns:p14="http://schemas.microsoft.com/office/powerpoint/2010/main" val="24580264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100"/>
              <a:t>Source: Have Your Say Survey 2025</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100" b="0">
              <a:latin typeface="+mn-lt"/>
            </a:endParaRPr>
          </a:p>
        </p:txBody>
      </p:sp>
      <p:sp>
        <p:nvSpPr>
          <p:cNvPr id="4" name="Slide Number Placeholder 3"/>
          <p:cNvSpPr>
            <a:spLocks noGrp="1"/>
          </p:cNvSpPr>
          <p:nvPr>
            <p:ph type="sldNum" sz="quarter" idx="5"/>
          </p:nvPr>
        </p:nvSpPr>
        <p:spPr/>
        <p:txBody>
          <a:bodyPr/>
          <a:lstStyle/>
          <a:p>
            <a:pPr>
              <a:defRPr/>
            </a:pPr>
            <a:fld id="{CFBBB25C-D009-405D-9956-3993BDDA16CC}" type="slidenum">
              <a:rPr lang="en-GB" altLang="en-US" smtClean="0"/>
              <a:pPr>
                <a:defRPr/>
              </a:pPr>
              <a:t>10</a:t>
            </a:fld>
            <a:endParaRPr lang="en-GB" altLang="en-US"/>
          </a:p>
        </p:txBody>
      </p:sp>
    </p:spTree>
    <p:extLst>
      <p:ext uri="{BB962C8B-B14F-4D97-AF65-F5344CB8AC3E}">
        <p14:creationId xmlns:p14="http://schemas.microsoft.com/office/powerpoint/2010/main" val="34447291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100"/>
              <a:t>Source: Have Your Say Survey 2025</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100">
              <a:latin typeface="+mn-lt"/>
            </a:endParaRPr>
          </a:p>
        </p:txBody>
      </p:sp>
      <p:sp>
        <p:nvSpPr>
          <p:cNvPr id="4" name="Slide Number Placeholder 3"/>
          <p:cNvSpPr>
            <a:spLocks noGrp="1"/>
          </p:cNvSpPr>
          <p:nvPr>
            <p:ph type="sldNum" sz="quarter" idx="5"/>
          </p:nvPr>
        </p:nvSpPr>
        <p:spPr/>
        <p:txBody>
          <a:bodyPr/>
          <a:lstStyle/>
          <a:p>
            <a:pPr>
              <a:defRPr/>
            </a:pPr>
            <a:fld id="{CFBBB25C-D009-405D-9956-3993BDDA16CC}" type="slidenum">
              <a:rPr lang="en-GB" altLang="en-US" smtClean="0"/>
              <a:pPr>
                <a:defRPr/>
              </a:pPr>
              <a:t>11</a:t>
            </a:fld>
            <a:endParaRPr lang="en-GB" altLang="en-US"/>
          </a:p>
        </p:txBody>
      </p:sp>
    </p:spTree>
    <p:extLst>
      <p:ext uri="{BB962C8B-B14F-4D97-AF65-F5344CB8AC3E}">
        <p14:creationId xmlns:p14="http://schemas.microsoft.com/office/powerpoint/2010/main" val="3660830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GB" sz="1100"/>
              <a:t>Source: Have Your Say Survey 2026</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GB" sz="1100">
              <a:latin typeface="+mn-lt"/>
            </a:endParaRPr>
          </a:p>
        </p:txBody>
      </p:sp>
      <p:sp>
        <p:nvSpPr>
          <p:cNvPr id="4" name="Slide Number Placeholder 3"/>
          <p:cNvSpPr>
            <a:spLocks noGrp="1"/>
          </p:cNvSpPr>
          <p:nvPr>
            <p:ph type="sldNum" sz="quarter" idx="5"/>
          </p:nvPr>
        </p:nvSpPr>
        <p:spPr/>
        <p:txBody>
          <a:bodyPr/>
          <a:lstStyle/>
          <a:p>
            <a:pPr>
              <a:defRPr/>
            </a:pPr>
            <a:fld id="{CFBBB25C-D009-405D-9956-3993BDDA16CC}" type="slidenum">
              <a:rPr lang="en-GB" altLang="en-US" smtClean="0"/>
              <a:pPr>
                <a:defRPr/>
              </a:pPr>
              <a:t>12</a:t>
            </a:fld>
            <a:endParaRPr lang="en-GB" altLang="en-US"/>
          </a:p>
        </p:txBody>
      </p:sp>
    </p:spTree>
    <p:extLst>
      <p:ext uri="{BB962C8B-B14F-4D97-AF65-F5344CB8AC3E}">
        <p14:creationId xmlns:p14="http://schemas.microsoft.com/office/powerpoint/2010/main" val="3235215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24538857-7913-44C1-8821-12ABD594FE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1363" indent="-284163">
              <a:spcBef>
                <a:spcPct val="30000"/>
              </a:spcBef>
              <a:defRPr sz="1200">
                <a:solidFill>
                  <a:schemeClr val="tx1"/>
                </a:solidFill>
                <a:latin typeface="Arial" panose="020B0604020202020204" pitchFamily="34" charset="0"/>
              </a:defRPr>
            </a:lvl2pPr>
            <a:lvl3pPr marL="1141413" indent="-227013">
              <a:spcBef>
                <a:spcPct val="30000"/>
              </a:spcBef>
              <a:defRPr sz="1200">
                <a:solidFill>
                  <a:schemeClr val="tx1"/>
                </a:solidFill>
                <a:latin typeface="Arial" panose="020B0604020202020204" pitchFamily="34" charset="0"/>
              </a:defRPr>
            </a:lvl3pPr>
            <a:lvl4pPr marL="1597025" indent="-227013">
              <a:spcBef>
                <a:spcPct val="30000"/>
              </a:spcBef>
              <a:defRPr sz="1200">
                <a:solidFill>
                  <a:schemeClr val="tx1"/>
                </a:solidFill>
                <a:latin typeface="Arial" panose="020B0604020202020204" pitchFamily="34" charset="0"/>
              </a:defRPr>
            </a:lvl4pPr>
            <a:lvl5pPr marL="2054225" indent="-227013">
              <a:spcBef>
                <a:spcPct val="30000"/>
              </a:spcBef>
              <a:defRPr sz="1200">
                <a:solidFill>
                  <a:schemeClr val="tx1"/>
                </a:solidFill>
                <a:latin typeface="Arial" panose="020B0604020202020204" pitchFamily="34" charset="0"/>
              </a:defRPr>
            </a:lvl5pPr>
            <a:lvl6pPr marL="2511425" indent="-227013" eaLnBrk="0" fontAlgn="base" hangingPunct="0">
              <a:spcBef>
                <a:spcPct val="30000"/>
              </a:spcBef>
              <a:spcAft>
                <a:spcPct val="0"/>
              </a:spcAft>
              <a:defRPr sz="1200">
                <a:solidFill>
                  <a:schemeClr val="tx1"/>
                </a:solidFill>
                <a:latin typeface="Arial" panose="020B0604020202020204" pitchFamily="34" charset="0"/>
              </a:defRPr>
            </a:lvl6pPr>
            <a:lvl7pPr marL="2968625" indent="-227013" eaLnBrk="0" fontAlgn="base" hangingPunct="0">
              <a:spcBef>
                <a:spcPct val="30000"/>
              </a:spcBef>
              <a:spcAft>
                <a:spcPct val="0"/>
              </a:spcAft>
              <a:defRPr sz="1200">
                <a:solidFill>
                  <a:schemeClr val="tx1"/>
                </a:solidFill>
                <a:latin typeface="Arial" panose="020B0604020202020204" pitchFamily="34" charset="0"/>
              </a:defRPr>
            </a:lvl7pPr>
            <a:lvl8pPr marL="3425825" indent="-227013" eaLnBrk="0" fontAlgn="base" hangingPunct="0">
              <a:spcBef>
                <a:spcPct val="30000"/>
              </a:spcBef>
              <a:spcAft>
                <a:spcPct val="0"/>
              </a:spcAft>
              <a:defRPr sz="1200">
                <a:solidFill>
                  <a:schemeClr val="tx1"/>
                </a:solidFill>
                <a:latin typeface="Arial" panose="020B0604020202020204" pitchFamily="34" charset="0"/>
              </a:defRPr>
            </a:lvl8pPr>
            <a:lvl9pPr marL="3883025" indent="-2270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565CF84-8646-4610-9F5B-4BBE398B75E3}" type="slidenum">
              <a:rPr lang="en-GB" altLang="en-US"/>
              <a:pPr>
                <a:spcBef>
                  <a:spcPct val="0"/>
                </a:spcBef>
              </a:pPr>
              <a:t>13</a:t>
            </a:fld>
            <a:endParaRPr lang="en-GB" altLang="en-US"/>
          </a:p>
        </p:txBody>
      </p:sp>
      <p:sp>
        <p:nvSpPr>
          <p:cNvPr id="43011" name="Slide Image Placeholder 1">
            <a:extLst>
              <a:ext uri="{FF2B5EF4-FFF2-40B4-BE49-F238E27FC236}">
                <a16:creationId xmlns:a16="http://schemas.microsoft.com/office/drawing/2014/main" id="{45E94CC1-C1BD-4A59-8D14-B689C8C9A739}"/>
              </a:ext>
            </a:extLst>
          </p:cNvPr>
          <p:cNvSpPr>
            <a:spLocks noGrp="1" noRot="1" noChangeAspect="1" noChangeArrowheads="1" noTextEdit="1"/>
          </p:cNvSpPr>
          <p:nvPr>
            <p:ph type="sldImg"/>
          </p:nvPr>
        </p:nvSpPr>
        <p:spPr>
          <a:ln/>
        </p:spPr>
      </p:sp>
      <p:sp>
        <p:nvSpPr>
          <p:cNvPr id="43012" name="Notes Placeholder 2">
            <a:extLst>
              <a:ext uri="{FF2B5EF4-FFF2-40B4-BE49-F238E27FC236}">
                <a16:creationId xmlns:a16="http://schemas.microsoft.com/office/drawing/2014/main" id="{A1E47EFD-59C7-403D-B338-87E16C26774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a:p>
            <a:pPr eaLnBrk="1" hangingPunct="1"/>
            <a:endParaRPr lang="en-GB" altLang="en-US">
              <a:latin typeface="Arial" panose="020B0604020202020204" pitchFamily="34" charset="0"/>
            </a:endParaRPr>
          </a:p>
        </p:txBody>
      </p:sp>
      <p:sp>
        <p:nvSpPr>
          <p:cNvPr id="43013" name="Slide Number Placeholder 3">
            <a:extLst>
              <a:ext uri="{FF2B5EF4-FFF2-40B4-BE49-F238E27FC236}">
                <a16:creationId xmlns:a16="http://schemas.microsoft.com/office/drawing/2014/main" id="{E5DADCBC-4CF1-494D-B305-7BA893795F79}"/>
              </a:ext>
            </a:extLst>
          </p:cNvPr>
          <p:cNvSpPr txBox="1">
            <a:spLocks noGrp="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397885B-3013-4AD3-AC8B-84D44C7D589C}" type="slidenum">
              <a:rPr lang="en-GB" altLang="en-US"/>
              <a:pPr algn="r" eaLnBrk="1" hangingPunct="1">
                <a:spcBef>
                  <a:spcPct val="0"/>
                </a:spcBef>
              </a:pPr>
              <a:t>13</a:t>
            </a:fld>
            <a:endParaRPr lang="en-GB" altLang="en-US"/>
          </a:p>
        </p:txBody>
      </p:sp>
    </p:spTree>
    <p:custDataLst>
      <p:tags r:id="rId1"/>
    </p:custData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3156877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44922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263095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7732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7732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97494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81010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018603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9307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85723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770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09415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23950"/>
            <a:ext cx="2057400" cy="51752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1123950"/>
            <a:ext cx="6019800" cy="5175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31550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
            <a:extLst>
              <a:ext uri="{FF2B5EF4-FFF2-40B4-BE49-F238E27FC236}">
                <a16:creationId xmlns:a16="http://schemas.microsoft.com/office/drawing/2014/main" id="{60B6D21C-4044-46CF-894E-F7AB5B002258}"/>
              </a:ext>
            </a:extLst>
          </p:cNvPr>
          <p:cNvSpPr>
            <a:spLocks noGrp="1" noChangeArrowheads="1"/>
          </p:cNvSpPr>
          <p:nvPr>
            <p:ph type="title"/>
          </p:nvPr>
        </p:nvSpPr>
        <p:spPr bwMode="auto">
          <a:xfrm>
            <a:off x="457200" y="1123950"/>
            <a:ext cx="82296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11">
            <a:extLst>
              <a:ext uri="{FF2B5EF4-FFF2-40B4-BE49-F238E27FC236}">
                <a16:creationId xmlns:a16="http://schemas.microsoft.com/office/drawing/2014/main" id="{48F00920-B545-49BF-86F5-49B9942B206D}"/>
              </a:ext>
            </a:extLst>
          </p:cNvPr>
          <p:cNvSpPr>
            <a:spLocks noGrp="1" noChangeArrowheads="1"/>
          </p:cNvSpPr>
          <p:nvPr>
            <p:ph type="body" idx="1"/>
          </p:nvPr>
        </p:nvSpPr>
        <p:spPr bwMode="auto">
          <a:xfrm>
            <a:off x="457200" y="17732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p:txBody>
      </p:sp>
      <p:pic>
        <p:nvPicPr>
          <p:cNvPr id="1028" name="Picture 6">
            <a:extLst>
              <a:ext uri="{FF2B5EF4-FFF2-40B4-BE49-F238E27FC236}">
                <a16:creationId xmlns:a16="http://schemas.microsoft.com/office/drawing/2014/main" id="{1361E657-489B-4472-B658-3F21D57DCEDE}"/>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2225" y="0"/>
            <a:ext cx="2449513"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7A0CD3F-6D03-4C05-B3AB-A68D508A7A6E}"/>
              </a:ext>
            </a:extLst>
          </p:cNvPr>
          <p:cNvSpPr txBox="1"/>
          <p:nvPr>
            <p:extLst>
              <p:ext uri="{1162E1C5-73C7-4A58-AE30-91384D911F3F}">
                <p184:classification xmlns:p184="http://schemas.microsoft.com/office/powerpoint/2018/4/main" val="hdr"/>
              </p:ext>
            </p:extLst>
          </p:nvPr>
        </p:nvSpPr>
        <p:spPr>
          <a:xfrm>
            <a:off x="7208838" y="190500"/>
            <a:ext cx="1773237" cy="152400"/>
          </a:xfrm>
          <a:prstGeom prst="rect">
            <a:avLst/>
          </a:prstGeom>
        </p:spPr>
        <p:txBody>
          <a:bodyPr horzOverflow="overflow" lIns="0" tIns="0" rIns="0" bIns="0">
            <a:spAutoFit/>
          </a:bodyPr>
          <a:lstStyle/>
          <a:p>
            <a:pPr algn="l"/>
            <a:r>
              <a:rPr lang="en-GB" sz="1000">
                <a:solidFill>
                  <a:srgbClr val="317100">
                    <a:alpha val="50000"/>
                  </a:srgbClr>
                </a:solidFill>
                <a:latin typeface="Calibri" panose="020F0502020204030204" pitchFamily="34" charset="0"/>
                <a:ea typeface="Calibri" panose="020F0502020204030204" pitchFamily="34" charset="0"/>
                <a:cs typeface="Calibri" panose="020F0502020204030204" pitchFamily="34" charset="0"/>
              </a:rPr>
              <a:t>Information Classification: PUBLIC</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3400">
          <a:solidFill>
            <a:srgbClr val="48C4D3"/>
          </a:solidFill>
          <a:latin typeface="+mj-lt"/>
          <a:ea typeface="+mj-ea"/>
          <a:cs typeface="+mj-cs"/>
        </a:defRPr>
      </a:lvl1pPr>
      <a:lvl2pPr algn="l" rtl="0" eaLnBrk="0" fontAlgn="base" hangingPunct="0">
        <a:spcBef>
          <a:spcPct val="0"/>
        </a:spcBef>
        <a:spcAft>
          <a:spcPct val="0"/>
        </a:spcAft>
        <a:defRPr sz="3400">
          <a:solidFill>
            <a:srgbClr val="48C4D3"/>
          </a:solidFill>
          <a:latin typeface="Verdana" pitchFamily="34" charset="0"/>
        </a:defRPr>
      </a:lvl2pPr>
      <a:lvl3pPr algn="l" rtl="0" eaLnBrk="0" fontAlgn="base" hangingPunct="0">
        <a:spcBef>
          <a:spcPct val="0"/>
        </a:spcBef>
        <a:spcAft>
          <a:spcPct val="0"/>
        </a:spcAft>
        <a:defRPr sz="3400">
          <a:solidFill>
            <a:srgbClr val="48C4D3"/>
          </a:solidFill>
          <a:latin typeface="Verdana" pitchFamily="34" charset="0"/>
        </a:defRPr>
      </a:lvl3pPr>
      <a:lvl4pPr algn="l" rtl="0" eaLnBrk="0" fontAlgn="base" hangingPunct="0">
        <a:spcBef>
          <a:spcPct val="0"/>
        </a:spcBef>
        <a:spcAft>
          <a:spcPct val="0"/>
        </a:spcAft>
        <a:defRPr sz="3400">
          <a:solidFill>
            <a:srgbClr val="48C4D3"/>
          </a:solidFill>
          <a:latin typeface="Verdana" pitchFamily="34" charset="0"/>
        </a:defRPr>
      </a:lvl4pPr>
      <a:lvl5pPr algn="l" rtl="0" eaLnBrk="0" fontAlgn="base" hangingPunct="0">
        <a:spcBef>
          <a:spcPct val="0"/>
        </a:spcBef>
        <a:spcAft>
          <a:spcPct val="0"/>
        </a:spcAft>
        <a:defRPr sz="3400">
          <a:solidFill>
            <a:srgbClr val="48C4D3"/>
          </a:solidFill>
          <a:latin typeface="Verdana" pitchFamily="34" charset="0"/>
        </a:defRPr>
      </a:lvl5pPr>
      <a:lvl6pPr marL="457200" algn="l" rtl="0" fontAlgn="base">
        <a:spcBef>
          <a:spcPct val="0"/>
        </a:spcBef>
        <a:spcAft>
          <a:spcPct val="0"/>
        </a:spcAft>
        <a:defRPr sz="3400">
          <a:solidFill>
            <a:srgbClr val="48C4D3"/>
          </a:solidFill>
          <a:latin typeface="Verdana" pitchFamily="34" charset="0"/>
        </a:defRPr>
      </a:lvl6pPr>
      <a:lvl7pPr marL="914400" algn="l" rtl="0" fontAlgn="base">
        <a:spcBef>
          <a:spcPct val="0"/>
        </a:spcBef>
        <a:spcAft>
          <a:spcPct val="0"/>
        </a:spcAft>
        <a:defRPr sz="3400">
          <a:solidFill>
            <a:srgbClr val="48C4D3"/>
          </a:solidFill>
          <a:latin typeface="Verdana" pitchFamily="34" charset="0"/>
        </a:defRPr>
      </a:lvl7pPr>
      <a:lvl8pPr marL="1371600" algn="l" rtl="0" fontAlgn="base">
        <a:spcBef>
          <a:spcPct val="0"/>
        </a:spcBef>
        <a:spcAft>
          <a:spcPct val="0"/>
        </a:spcAft>
        <a:defRPr sz="3400">
          <a:solidFill>
            <a:srgbClr val="48C4D3"/>
          </a:solidFill>
          <a:latin typeface="Verdana" pitchFamily="34" charset="0"/>
        </a:defRPr>
      </a:lvl8pPr>
      <a:lvl9pPr marL="1828800" algn="l" rtl="0" fontAlgn="base">
        <a:spcBef>
          <a:spcPct val="0"/>
        </a:spcBef>
        <a:spcAft>
          <a:spcPct val="0"/>
        </a:spcAft>
        <a:defRPr sz="3400">
          <a:solidFill>
            <a:srgbClr val="48C4D3"/>
          </a:solidFill>
          <a:latin typeface="Verdana" pitchFamily="34" charset="0"/>
        </a:defRPr>
      </a:lvl9pPr>
    </p:titleStyle>
    <p:bodyStyle>
      <a:lvl1pPr marL="342900" indent="-342900" algn="l" rtl="0" eaLnBrk="0" fontAlgn="base" hangingPunct="0">
        <a:spcBef>
          <a:spcPct val="20000"/>
        </a:spcBef>
        <a:spcAft>
          <a:spcPct val="0"/>
        </a:spcAft>
        <a:buClr>
          <a:srgbClr val="48C4D3"/>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48C4D3"/>
        </a:buClr>
        <a:buChar char="o"/>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Arial" charset="0"/>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hyperlink" Target="mailto:communitysafety@cornwall.gov.uk" TargetMode="External"/><Relationship Id="rId4" Type="http://schemas.openxmlformats.org/officeDocument/2006/relationships/hyperlink" Target="https://safercornwall.co.uk/hate-crim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3418E186-6FDA-45C0-A00E-E7E2D4C8214A}"/>
              </a:ext>
            </a:extLst>
          </p:cNvPr>
          <p:cNvSpPr>
            <a:spLocks noGrp="1" noChangeArrowheads="1"/>
          </p:cNvSpPr>
          <p:nvPr>
            <p:ph type="title"/>
          </p:nvPr>
        </p:nvSpPr>
        <p:spPr>
          <a:xfrm>
            <a:off x="457200" y="3645024"/>
            <a:ext cx="8229600" cy="2193654"/>
          </a:xfrm>
        </p:spPr>
        <p:txBody>
          <a:bodyPr/>
          <a:lstStyle/>
          <a:p>
            <a:pPr algn="ctr" eaLnBrk="1" hangingPunct="1"/>
            <a:r>
              <a:rPr lang="en-GB" altLang="en-US" sz="4600"/>
              <a:t>Hate Crime in Cornwall</a:t>
            </a:r>
            <a:br>
              <a:rPr lang="en-GB" altLang="en-US" sz="4600"/>
            </a:br>
            <a:r>
              <a:rPr lang="en-GB" altLang="en-US" sz="4600"/>
              <a:t>Facts &amp; Figures</a:t>
            </a:r>
            <a:br>
              <a:rPr lang="en-GB" altLang="en-US" sz="4600"/>
            </a:br>
            <a:r>
              <a:rPr lang="en-GB" altLang="en-US" sz="4600"/>
              <a:t>2025/26</a:t>
            </a:r>
            <a:endParaRPr lang="en-GB" altLang="en-US" sz="3600"/>
          </a:p>
        </p:txBody>
      </p:sp>
      <p:pic>
        <p:nvPicPr>
          <p:cNvPr id="3" name="Picture 2" descr="A blue hand with text saying We Say No To Hate">
            <a:extLst>
              <a:ext uri="{FF2B5EF4-FFF2-40B4-BE49-F238E27FC236}">
                <a16:creationId xmlns:a16="http://schemas.microsoft.com/office/drawing/2014/main" id="{9C2D64A9-91D3-FD4E-5F1D-5094BA9F8A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4728" y="994649"/>
            <a:ext cx="4454543" cy="2193654"/>
          </a:xfrm>
          <a:prstGeom prst="rect">
            <a:avLst/>
          </a:prstGeom>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454D5383-42AC-1989-3708-2CFB0D730611}"/>
              </a:ext>
              <a:ext uri="{C183D7F6-B498-43B3-948B-1728B52AA6E4}">
                <adec:decorative xmlns:adec="http://schemas.microsoft.com/office/drawing/2017/decorative" val="1"/>
              </a:ext>
            </a:extLst>
          </p:cNvPr>
          <p:cNvSpPr/>
          <p:nvPr/>
        </p:nvSpPr>
        <p:spPr>
          <a:xfrm>
            <a:off x="374947" y="1674887"/>
            <a:ext cx="8394105" cy="1872233"/>
          </a:xfrm>
          <a:prstGeom prst="roundRect">
            <a:avLst/>
          </a:prstGeom>
          <a:solidFill>
            <a:srgbClr val="A5E1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4382087-47D2-1ED6-EE91-4ACF59352EDD}"/>
              </a:ext>
            </a:extLst>
          </p:cNvPr>
          <p:cNvSpPr>
            <a:spLocks noGrp="1"/>
          </p:cNvSpPr>
          <p:nvPr>
            <p:ph type="title"/>
          </p:nvPr>
        </p:nvSpPr>
        <p:spPr/>
        <p:txBody>
          <a:bodyPr/>
          <a:lstStyle/>
          <a:p>
            <a:r>
              <a:rPr lang="en-GB"/>
              <a:t>What is hate crime?</a:t>
            </a:r>
          </a:p>
        </p:txBody>
      </p:sp>
      <p:sp>
        <p:nvSpPr>
          <p:cNvPr id="3" name="Content Placeholder 2">
            <a:extLst>
              <a:ext uri="{FF2B5EF4-FFF2-40B4-BE49-F238E27FC236}">
                <a16:creationId xmlns:a16="http://schemas.microsoft.com/office/drawing/2014/main" id="{CC32310B-F91F-714B-6CC5-3D38235B42C0}"/>
              </a:ext>
            </a:extLst>
          </p:cNvPr>
          <p:cNvSpPr>
            <a:spLocks noGrp="1"/>
          </p:cNvSpPr>
          <p:nvPr>
            <p:ph idx="1"/>
          </p:nvPr>
        </p:nvSpPr>
        <p:spPr>
          <a:xfrm>
            <a:off x="451846" y="3645471"/>
            <a:ext cx="8229600" cy="1460088"/>
          </a:xfrm>
        </p:spPr>
        <p:txBody>
          <a:bodyPr/>
          <a:lstStyle/>
          <a:p>
            <a:pPr marL="0" indent="0">
              <a:buNone/>
            </a:pPr>
            <a:r>
              <a:rPr lang="en-GB" sz="2200"/>
              <a:t>The law recognises </a:t>
            </a:r>
            <a:r>
              <a:rPr lang="en-GB" sz="2200" b="1"/>
              <a:t>five categories of ‘personal characteristic’</a:t>
            </a:r>
            <a:r>
              <a:rPr lang="en-GB" sz="2200"/>
              <a:t> for this purpose. Devon &amp; Cornwall police also record incidents motivated by hostility or prejudice towards </a:t>
            </a:r>
            <a:r>
              <a:rPr lang="en-GB" sz="2200" b="1"/>
              <a:t>sex </a:t>
            </a:r>
            <a:r>
              <a:rPr lang="en-GB" sz="2200"/>
              <a:t>(misogyny/misandry).</a:t>
            </a:r>
          </a:p>
          <a:p>
            <a:pPr marL="0" indent="0">
              <a:buNone/>
            </a:pPr>
            <a:endParaRPr lang="en-GB" sz="2600"/>
          </a:p>
          <a:p>
            <a:pPr marL="0" indent="0">
              <a:buNone/>
            </a:pPr>
            <a:endParaRPr lang="en-GB"/>
          </a:p>
          <a:p>
            <a:pPr marL="0" indent="0">
              <a:buNone/>
            </a:pPr>
            <a:endParaRPr lang="en-GB"/>
          </a:p>
          <a:p>
            <a:pPr marL="0" indent="0">
              <a:buNone/>
            </a:pPr>
            <a:endParaRPr lang="en-GB"/>
          </a:p>
          <a:p>
            <a:pPr marL="0" indent="0">
              <a:buNone/>
            </a:pPr>
            <a:r>
              <a:rPr lang="en-GB"/>
              <a:t> </a:t>
            </a:r>
          </a:p>
          <a:p>
            <a:endParaRPr lang="en-GB"/>
          </a:p>
        </p:txBody>
      </p:sp>
      <p:grpSp>
        <p:nvGrpSpPr>
          <p:cNvPr id="19" name="Group 18">
            <a:extLst>
              <a:ext uri="{FF2B5EF4-FFF2-40B4-BE49-F238E27FC236}">
                <a16:creationId xmlns:a16="http://schemas.microsoft.com/office/drawing/2014/main" id="{B1A1AFE7-3361-187B-1D78-A2E3009352B9}"/>
              </a:ext>
              <a:ext uri="{C183D7F6-B498-43B3-948B-1728B52AA6E4}">
                <adec:decorative xmlns:adec="http://schemas.microsoft.com/office/drawing/2017/decorative" val="1"/>
              </a:ext>
            </a:extLst>
          </p:cNvPr>
          <p:cNvGrpSpPr/>
          <p:nvPr/>
        </p:nvGrpSpPr>
        <p:grpSpPr>
          <a:xfrm>
            <a:off x="426366" y="5265981"/>
            <a:ext cx="8291265" cy="1152128"/>
            <a:chOff x="467544" y="4653135"/>
            <a:chExt cx="8291265" cy="1247392"/>
          </a:xfrm>
        </p:grpSpPr>
        <p:grpSp>
          <p:nvGrpSpPr>
            <p:cNvPr id="14" name="Group 13">
              <a:extLst>
                <a:ext uri="{FF2B5EF4-FFF2-40B4-BE49-F238E27FC236}">
                  <a16:creationId xmlns:a16="http://schemas.microsoft.com/office/drawing/2014/main" id="{D30E6B3E-05A2-290D-AB68-FDCC25F7D20B}"/>
                </a:ext>
              </a:extLst>
            </p:cNvPr>
            <p:cNvGrpSpPr/>
            <p:nvPr/>
          </p:nvGrpSpPr>
          <p:grpSpPr>
            <a:xfrm>
              <a:off x="467544" y="4674563"/>
              <a:ext cx="1584000" cy="1225963"/>
              <a:chOff x="467544" y="4797151"/>
              <a:chExt cx="1584000" cy="1225963"/>
            </a:xfrm>
          </p:grpSpPr>
          <p:sp>
            <p:nvSpPr>
              <p:cNvPr id="4" name="Rectangle: Rounded Corners 3">
                <a:extLst>
                  <a:ext uri="{FF2B5EF4-FFF2-40B4-BE49-F238E27FC236}">
                    <a16:creationId xmlns:a16="http://schemas.microsoft.com/office/drawing/2014/main" id="{3928A314-C8D6-1042-FEC3-907002080DA4}"/>
                  </a:ext>
                </a:extLst>
              </p:cNvPr>
              <p:cNvSpPr/>
              <p:nvPr/>
            </p:nvSpPr>
            <p:spPr>
              <a:xfrm>
                <a:off x="467544" y="4797151"/>
                <a:ext cx="1584000" cy="1225963"/>
              </a:xfrm>
              <a:prstGeom prst="roundRect">
                <a:avLst/>
              </a:prstGeom>
              <a:solidFill>
                <a:schemeClr val="bg1"/>
              </a:solidFill>
              <a:ln w="28575">
                <a:solidFill>
                  <a:srgbClr val="48C4D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2035C709-1A19-F680-7111-97CFF4E26947}"/>
                  </a:ext>
                </a:extLst>
              </p:cNvPr>
              <p:cNvSpPr txBox="1"/>
              <p:nvPr/>
            </p:nvSpPr>
            <p:spPr>
              <a:xfrm>
                <a:off x="575468" y="5204096"/>
                <a:ext cx="1368152" cy="400111"/>
              </a:xfrm>
              <a:prstGeom prst="rect">
                <a:avLst/>
              </a:prstGeom>
              <a:noFill/>
            </p:spPr>
            <p:txBody>
              <a:bodyPr wrap="square" rtlCol="0">
                <a:spAutoFit/>
              </a:bodyPr>
              <a:lstStyle/>
              <a:p>
                <a:r>
                  <a:rPr lang="en-GB" sz="2000">
                    <a:latin typeface="+mj-lt"/>
                  </a:rPr>
                  <a:t>Disability</a:t>
                </a:r>
              </a:p>
            </p:txBody>
          </p:sp>
        </p:grpSp>
        <p:grpSp>
          <p:nvGrpSpPr>
            <p:cNvPr id="15" name="Group 14">
              <a:extLst>
                <a:ext uri="{FF2B5EF4-FFF2-40B4-BE49-F238E27FC236}">
                  <a16:creationId xmlns:a16="http://schemas.microsoft.com/office/drawing/2014/main" id="{DE9E52EC-7D38-35E4-7F8B-00FF64423F99}"/>
                </a:ext>
              </a:extLst>
            </p:cNvPr>
            <p:cNvGrpSpPr/>
            <p:nvPr/>
          </p:nvGrpSpPr>
          <p:grpSpPr>
            <a:xfrm>
              <a:off x="2121142" y="4674563"/>
              <a:ext cx="1584000" cy="1225963"/>
              <a:chOff x="2123772" y="4797151"/>
              <a:chExt cx="1584000" cy="1225963"/>
            </a:xfrm>
          </p:grpSpPr>
          <p:sp>
            <p:nvSpPr>
              <p:cNvPr id="5" name="Rectangle: Rounded Corners 4">
                <a:extLst>
                  <a:ext uri="{FF2B5EF4-FFF2-40B4-BE49-F238E27FC236}">
                    <a16:creationId xmlns:a16="http://schemas.microsoft.com/office/drawing/2014/main" id="{B8AE13D6-D8C7-8824-0CD3-8E3F8B3484E2}"/>
                  </a:ext>
                </a:extLst>
              </p:cNvPr>
              <p:cNvSpPr/>
              <p:nvPr/>
            </p:nvSpPr>
            <p:spPr>
              <a:xfrm>
                <a:off x="2123772" y="4797151"/>
                <a:ext cx="1584000" cy="1225963"/>
              </a:xfrm>
              <a:prstGeom prst="roundRect">
                <a:avLst/>
              </a:prstGeom>
              <a:solidFill>
                <a:schemeClr val="bg1"/>
              </a:solidFill>
              <a:ln w="28575">
                <a:solidFill>
                  <a:srgbClr val="48C4D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A40F8A02-2BA9-F6D9-F367-96C7782E42DF}"/>
                  </a:ext>
                </a:extLst>
              </p:cNvPr>
              <p:cNvSpPr txBox="1"/>
              <p:nvPr/>
            </p:nvSpPr>
            <p:spPr>
              <a:xfrm>
                <a:off x="2231696" y="5020944"/>
                <a:ext cx="1368152" cy="766417"/>
              </a:xfrm>
              <a:prstGeom prst="rect">
                <a:avLst/>
              </a:prstGeom>
              <a:noFill/>
            </p:spPr>
            <p:txBody>
              <a:bodyPr wrap="square" rtlCol="0">
                <a:spAutoFit/>
              </a:bodyPr>
              <a:lstStyle/>
              <a:p>
                <a:pPr algn="ctr"/>
                <a:r>
                  <a:rPr lang="en-GB" sz="2000">
                    <a:latin typeface="+mj-lt"/>
                  </a:rPr>
                  <a:t>Race or Ethnicity</a:t>
                </a:r>
              </a:p>
            </p:txBody>
          </p:sp>
        </p:grpSp>
        <p:grpSp>
          <p:nvGrpSpPr>
            <p:cNvPr id="16" name="Group 15">
              <a:extLst>
                <a:ext uri="{FF2B5EF4-FFF2-40B4-BE49-F238E27FC236}">
                  <a16:creationId xmlns:a16="http://schemas.microsoft.com/office/drawing/2014/main" id="{989BBA33-5782-1E42-1FA0-34E9DDC75FB4}"/>
                </a:ext>
              </a:extLst>
            </p:cNvPr>
            <p:cNvGrpSpPr/>
            <p:nvPr/>
          </p:nvGrpSpPr>
          <p:grpSpPr>
            <a:xfrm>
              <a:off x="3774740" y="4674563"/>
              <a:ext cx="1584000" cy="1225963"/>
              <a:chOff x="3780000" y="4797151"/>
              <a:chExt cx="1584000" cy="1225963"/>
            </a:xfrm>
          </p:grpSpPr>
          <p:sp>
            <p:nvSpPr>
              <p:cNvPr id="6" name="Rectangle: Rounded Corners 5">
                <a:extLst>
                  <a:ext uri="{FF2B5EF4-FFF2-40B4-BE49-F238E27FC236}">
                    <a16:creationId xmlns:a16="http://schemas.microsoft.com/office/drawing/2014/main" id="{9C291319-DEDC-0084-6622-477751A7EB6C}"/>
                  </a:ext>
                </a:extLst>
              </p:cNvPr>
              <p:cNvSpPr/>
              <p:nvPr/>
            </p:nvSpPr>
            <p:spPr>
              <a:xfrm>
                <a:off x="3780000" y="4797151"/>
                <a:ext cx="1584000" cy="1225963"/>
              </a:xfrm>
              <a:prstGeom prst="roundRect">
                <a:avLst/>
              </a:prstGeom>
              <a:solidFill>
                <a:schemeClr val="bg1"/>
              </a:solidFill>
              <a:ln w="28575">
                <a:solidFill>
                  <a:srgbClr val="48C4D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848F5C72-1842-1814-02EA-0B29F10752DE}"/>
                  </a:ext>
                </a:extLst>
              </p:cNvPr>
              <p:cNvSpPr txBox="1"/>
              <p:nvPr/>
            </p:nvSpPr>
            <p:spPr>
              <a:xfrm>
                <a:off x="3887924" y="5020944"/>
                <a:ext cx="1368152" cy="766417"/>
              </a:xfrm>
              <a:prstGeom prst="rect">
                <a:avLst/>
              </a:prstGeom>
              <a:noFill/>
            </p:spPr>
            <p:txBody>
              <a:bodyPr wrap="square" rtlCol="0">
                <a:spAutoFit/>
              </a:bodyPr>
              <a:lstStyle/>
              <a:p>
                <a:pPr algn="ctr"/>
                <a:r>
                  <a:rPr lang="en-GB" sz="2000">
                    <a:latin typeface="+mj-lt"/>
                  </a:rPr>
                  <a:t>Religion or Belief</a:t>
                </a:r>
              </a:p>
            </p:txBody>
          </p:sp>
        </p:grpSp>
        <p:grpSp>
          <p:nvGrpSpPr>
            <p:cNvPr id="17" name="Group 16">
              <a:extLst>
                <a:ext uri="{FF2B5EF4-FFF2-40B4-BE49-F238E27FC236}">
                  <a16:creationId xmlns:a16="http://schemas.microsoft.com/office/drawing/2014/main" id="{2C67685D-86D5-593F-92B0-90287AC18E2C}"/>
                </a:ext>
              </a:extLst>
            </p:cNvPr>
            <p:cNvGrpSpPr/>
            <p:nvPr/>
          </p:nvGrpSpPr>
          <p:grpSpPr>
            <a:xfrm>
              <a:off x="5428338" y="4674563"/>
              <a:ext cx="1584000" cy="1225964"/>
              <a:chOff x="5405433" y="4797151"/>
              <a:chExt cx="1584000" cy="1225964"/>
            </a:xfrm>
          </p:grpSpPr>
          <p:sp>
            <p:nvSpPr>
              <p:cNvPr id="7" name="Rectangle: Rounded Corners 6">
                <a:extLst>
                  <a:ext uri="{FF2B5EF4-FFF2-40B4-BE49-F238E27FC236}">
                    <a16:creationId xmlns:a16="http://schemas.microsoft.com/office/drawing/2014/main" id="{D0038F96-0453-8FF1-A88C-6F1CC1057805}"/>
                  </a:ext>
                </a:extLst>
              </p:cNvPr>
              <p:cNvSpPr/>
              <p:nvPr/>
            </p:nvSpPr>
            <p:spPr>
              <a:xfrm>
                <a:off x="5405433" y="4797151"/>
                <a:ext cx="1584000" cy="1225964"/>
              </a:xfrm>
              <a:prstGeom prst="roundRect">
                <a:avLst/>
              </a:prstGeom>
              <a:solidFill>
                <a:schemeClr val="bg1"/>
              </a:solidFill>
              <a:ln w="28575">
                <a:solidFill>
                  <a:srgbClr val="48C4D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28E3E807-901E-1014-A7A6-B7EC18AC4E2D}"/>
                  </a:ext>
                </a:extLst>
              </p:cNvPr>
              <p:cNvSpPr txBox="1"/>
              <p:nvPr/>
            </p:nvSpPr>
            <p:spPr>
              <a:xfrm>
                <a:off x="5446541" y="5020944"/>
                <a:ext cx="1501785" cy="733095"/>
              </a:xfrm>
              <a:prstGeom prst="rect">
                <a:avLst/>
              </a:prstGeom>
              <a:noFill/>
            </p:spPr>
            <p:txBody>
              <a:bodyPr wrap="square" rtlCol="0">
                <a:spAutoFit/>
              </a:bodyPr>
              <a:lstStyle/>
              <a:p>
                <a:pPr algn="ctr"/>
                <a:r>
                  <a:rPr lang="en-GB" sz="2000">
                    <a:latin typeface="+mj-lt"/>
                  </a:rPr>
                  <a:t>Sexual </a:t>
                </a:r>
                <a:r>
                  <a:rPr lang="en-GB">
                    <a:latin typeface="+mj-lt"/>
                  </a:rPr>
                  <a:t>Orientation</a:t>
                </a:r>
              </a:p>
            </p:txBody>
          </p:sp>
        </p:grpSp>
        <p:grpSp>
          <p:nvGrpSpPr>
            <p:cNvPr id="18" name="Group 17">
              <a:extLst>
                <a:ext uri="{FF2B5EF4-FFF2-40B4-BE49-F238E27FC236}">
                  <a16:creationId xmlns:a16="http://schemas.microsoft.com/office/drawing/2014/main" id="{16A0C3DA-82D9-EA45-859D-28E52F4202CC}"/>
                </a:ext>
              </a:extLst>
            </p:cNvPr>
            <p:cNvGrpSpPr/>
            <p:nvPr/>
          </p:nvGrpSpPr>
          <p:grpSpPr>
            <a:xfrm>
              <a:off x="7092280" y="4653135"/>
              <a:ext cx="1666529" cy="1225963"/>
              <a:chOff x="6948264" y="4775723"/>
              <a:chExt cx="1666529" cy="1225963"/>
            </a:xfrm>
          </p:grpSpPr>
          <p:sp>
            <p:nvSpPr>
              <p:cNvPr id="8" name="Rectangle: Rounded Corners 7">
                <a:extLst>
                  <a:ext uri="{FF2B5EF4-FFF2-40B4-BE49-F238E27FC236}">
                    <a16:creationId xmlns:a16="http://schemas.microsoft.com/office/drawing/2014/main" id="{C98DFB75-20EC-FD6A-8A32-4DB77BC990D7}"/>
                  </a:ext>
                </a:extLst>
              </p:cNvPr>
              <p:cNvSpPr/>
              <p:nvPr/>
            </p:nvSpPr>
            <p:spPr>
              <a:xfrm>
                <a:off x="6979183" y="4775723"/>
                <a:ext cx="1584000" cy="1225963"/>
              </a:xfrm>
              <a:prstGeom prst="roundRect">
                <a:avLst/>
              </a:prstGeom>
              <a:solidFill>
                <a:schemeClr val="bg1"/>
              </a:solidFill>
              <a:ln w="28575">
                <a:solidFill>
                  <a:srgbClr val="48C4D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27108228-984C-8CA8-F5E9-AC6AD4C0A1B2}"/>
                  </a:ext>
                </a:extLst>
              </p:cNvPr>
              <p:cNvSpPr txBox="1"/>
              <p:nvPr/>
            </p:nvSpPr>
            <p:spPr>
              <a:xfrm>
                <a:off x="6948264" y="5020944"/>
                <a:ext cx="1666529" cy="766417"/>
              </a:xfrm>
              <a:prstGeom prst="rect">
                <a:avLst/>
              </a:prstGeom>
              <a:noFill/>
            </p:spPr>
            <p:txBody>
              <a:bodyPr wrap="square" rtlCol="0">
                <a:spAutoFit/>
              </a:bodyPr>
              <a:lstStyle/>
              <a:p>
                <a:pPr algn="ctr"/>
                <a:r>
                  <a:rPr lang="en-GB">
                    <a:latin typeface="+mj-lt"/>
                  </a:rPr>
                  <a:t>Transgender</a:t>
                </a:r>
                <a:r>
                  <a:rPr lang="en-GB" sz="2000">
                    <a:latin typeface="+mj-lt"/>
                  </a:rPr>
                  <a:t> Identity</a:t>
                </a:r>
                <a:endParaRPr lang="en-GB">
                  <a:latin typeface="+mj-lt"/>
                </a:endParaRPr>
              </a:p>
            </p:txBody>
          </p:sp>
        </p:grpSp>
      </p:grpSp>
      <p:sp>
        <p:nvSpPr>
          <p:cNvPr id="20" name="Content Placeholder 2">
            <a:extLst>
              <a:ext uri="{FF2B5EF4-FFF2-40B4-BE49-F238E27FC236}">
                <a16:creationId xmlns:a16="http://schemas.microsoft.com/office/drawing/2014/main" id="{208250B5-CA11-DF86-9D88-398B1E269251}"/>
              </a:ext>
            </a:extLst>
          </p:cNvPr>
          <p:cNvSpPr txBox="1">
            <a:spLocks/>
          </p:cNvSpPr>
          <p:nvPr/>
        </p:nvSpPr>
        <p:spPr bwMode="auto">
          <a:xfrm>
            <a:off x="457200" y="1773238"/>
            <a:ext cx="8229600" cy="159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48C4D3"/>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48C4D3"/>
              </a:buClr>
              <a:buChar char="o"/>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Arial" charset="0"/>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indent="0" algn="ctr">
              <a:buFontTx/>
              <a:buNone/>
            </a:pPr>
            <a:r>
              <a:rPr lang="en-GB" sz="2400" kern="0"/>
              <a:t>Hate crime is defined as any criminal offence which is perceived, by the victim or any other person, to be </a:t>
            </a:r>
            <a:r>
              <a:rPr lang="en-GB" sz="2400" b="1" kern="0"/>
              <a:t>motivated by hostility or prejudice</a:t>
            </a:r>
            <a:r>
              <a:rPr lang="en-GB" sz="2400" kern="0"/>
              <a:t> towards someone based on a personal characteristic</a:t>
            </a:r>
            <a:endParaRPr lang="en-GB" kern="0"/>
          </a:p>
        </p:txBody>
      </p:sp>
    </p:spTree>
    <p:extLst>
      <p:ext uri="{BB962C8B-B14F-4D97-AF65-F5344CB8AC3E}">
        <p14:creationId xmlns:p14="http://schemas.microsoft.com/office/powerpoint/2010/main" val="1563089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4052E-8649-2E58-B71A-A328A1BE35B3}"/>
              </a:ext>
            </a:extLst>
          </p:cNvPr>
          <p:cNvSpPr>
            <a:spLocks noGrp="1"/>
          </p:cNvSpPr>
          <p:nvPr>
            <p:ph type="title"/>
          </p:nvPr>
        </p:nvSpPr>
        <p:spPr>
          <a:xfrm>
            <a:off x="2586608" y="504752"/>
            <a:ext cx="3826768" cy="504825"/>
          </a:xfrm>
        </p:spPr>
        <p:txBody>
          <a:bodyPr/>
          <a:lstStyle/>
          <a:p>
            <a:pPr algn="ctr"/>
            <a:r>
              <a:rPr lang="en-GB"/>
              <a:t>National picture</a:t>
            </a:r>
          </a:p>
        </p:txBody>
      </p:sp>
      <p:sp>
        <p:nvSpPr>
          <p:cNvPr id="6" name="Rectangle: Rounded Corners 5">
            <a:extLst>
              <a:ext uri="{FF2B5EF4-FFF2-40B4-BE49-F238E27FC236}">
                <a16:creationId xmlns:a16="http://schemas.microsoft.com/office/drawing/2014/main" id="{48CB6B8F-56F3-7397-6EA0-B146CBEB1E2D}"/>
              </a:ext>
              <a:ext uri="{C183D7F6-B498-43B3-948B-1728B52AA6E4}">
                <adec:decorative xmlns:adec="http://schemas.microsoft.com/office/drawing/2017/decorative" val="1"/>
              </a:ext>
            </a:extLst>
          </p:cNvPr>
          <p:cNvSpPr/>
          <p:nvPr/>
        </p:nvSpPr>
        <p:spPr>
          <a:xfrm>
            <a:off x="4663011" y="1238145"/>
            <a:ext cx="4176464" cy="5327984"/>
          </a:xfrm>
          <a:prstGeom prst="roundRect">
            <a:avLst>
              <a:gd name="adj" fmla="val 10302"/>
            </a:avLst>
          </a:prstGeom>
          <a:noFill/>
          <a:ln>
            <a:solidFill>
              <a:srgbClr val="8DD9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C43B6C05-414D-650F-7776-C4B0EE935B30}"/>
              </a:ext>
              <a:ext uri="{C183D7F6-B498-43B3-948B-1728B52AA6E4}">
                <adec:decorative xmlns:adec="http://schemas.microsoft.com/office/drawing/2017/decorative" val="1"/>
              </a:ext>
            </a:extLst>
          </p:cNvPr>
          <p:cNvSpPr/>
          <p:nvPr/>
        </p:nvSpPr>
        <p:spPr>
          <a:xfrm>
            <a:off x="251520" y="1238145"/>
            <a:ext cx="4176464" cy="5327984"/>
          </a:xfrm>
          <a:prstGeom prst="roundRect">
            <a:avLst>
              <a:gd name="adj" fmla="val 10302"/>
            </a:avLst>
          </a:prstGeom>
          <a:noFill/>
          <a:ln>
            <a:solidFill>
              <a:srgbClr val="217E8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c</a:t>
            </a:r>
          </a:p>
        </p:txBody>
      </p:sp>
      <p:pic>
        <p:nvPicPr>
          <p:cNvPr id="9" name="Graphic 8">
            <a:extLst>
              <a:ext uri="{FF2B5EF4-FFF2-40B4-BE49-F238E27FC236}">
                <a16:creationId xmlns:a16="http://schemas.microsoft.com/office/drawing/2014/main" id="{3F177B9F-B8D9-7CA0-919F-A24F2B0A393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83968" y="1615538"/>
            <a:ext cx="4672612" cy="4672612"/>
          </a:xfrm>
          <a:prstGeom prst="rect">
            <a:avLst/>
          </a:prstGeom>
        </p:spPr>
      </p:pic>
      <p:sp>
        <p:nvSpPr>
          <p:cNvPr id="3" name="Content Placeholder 2">
            <a:extLst>
              <a:ext uri="{FF2B5EF4-FFF2-40B4-BE49-F238E27FC236}">
                <a16:creationId xmlns:a16="http://schemas.microsoft.com/office/drawing/2014/main" id="{B27CAE9F-FF6A-8A99-3B8B-C0C1272B26E2}"/>
              </a:ext>
            </a:extLst>
          </p:cNvPr>
          <p:cNvSpPr>
            <a:spLocks noGrp="1"/>
          </p:cNvSpPr>
          <p:nvPr>
            <p:ph idx="1"/>
          </p:nvPr>
        </p:nvSpPr>
        <p:spPr>
          <a:xfrm>
            <a:off x="4743925" y="1325467"/>
            <a:ext cx="4039787" cy="5197001"/>
          </a:xfrm>
        </p:spPr>
        <p:txBody>
          <a:bodyPr/>
          <a:lstStyle/>
          <a:p>
            <a:pPr marL="0" indent="0">
              <a:buNone/>
            </a:pPr>
            <a:r>
              <a:rPr lang="en-GB" sz="2400" b="1">
                <a:solidFill>
                  <a:srgbClr val="48C4D3"/>
                </a:solidFill>
              </a:rPr>
              <a:t>Crime Survey </a:t>
            </a:r>
          </a:p>
          <a:p>
            <a:r>
              <a:rPr lang="en-GB" sz="2200" b="1"/>
              <a:t>0.3% of adults </a:t>
            </a:r>
            <a:r>
              <a:rPr lang="en-GB" sz="2200"/>
              <a:t>were victims of any hate crime in the last year</a:t>
            </a:r>
          </a:p>
          <a:p>
            <a:r>
              <a:rPr lang="en-GB" sz="2200" b="1"/>
              <a:t>No recent change </a:t>
            </a:r>
            <a:r>
              <a:rPr lang="en-GB" sz="2200"/>
              <a:t>in prevalence but a fall over the longer-term</a:t>
            </a:r>
          </a:p>
          <a:p>
            <a:r>
              <a:rPr lang="en-GB" sz="2200" b="1"/>
              <a:t>44%</a:t>
            </a:r>
            <a:r>
              <a:rPr lang="en-GB" sz="2200"/>
              <a:t> of all hate crime </a:t>
            </a:r>
            <a:r>
              <a:rPr lang="en-GB" sz="2200" b="1"/>
              <a:t>reported to police</a:t>
            </a:r>
          </a:p>
          <a:p>
            <a:r>
              <a:rPr lang="en-GB" sz="2200" b="1"/>
              <a:t>3x greater impact emotionally </a:t>
            </a:r>
            <a:r>
              <a:rPr lang="en-GB" sz="2200"/>
              <a:t>than all crime</a:t>
            </a:r>
          </a:p>
          <a:p>
            <a:r>
              <a:rPr lang="en-GB" sz="2200" b="1"/>
              <a:t>Drop in satisfaction </a:t>
            </a:r>
            <a:r>
              <a:rPr lang="en-GB" sz="2200"/>
              <a:t>with police response</a:t>
            </a:r>
            <a:endParaRPr lang="en-GB" sz="2400" b="1"/>
          </a:p>
        </p:txBody>
      </p:sp>
      <p:pic>
        <p:nvPicPr>
          <p:cNvPr id="13" name="Graphic 12">
            <a:extLst>
              <a:ext uri="{FF2B5EF4-FFF2-40B4-BE49-F238E27FC236}">
                <a16:creationId xmlns:a16="http://schemas.microsoft.com/office/drawing/2014/main" id="{C16564B2-F8F2-84A9-9951-14B11E8452D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894" y="1494181"/>
            <a:ext cx="4815912" cy="4815912"/>
          </a:xfrm>
          <a:prstGeom prst="rect">
            <a:avLst/>
          </a:prstGeom>
        </p:spPr>
      </p:pic>
      <p:sp>
        <p:nvSpPr>
          <p:cNvPr id="5" name="Content Placeholder 2">
            <a:extLst>
              <a:ext uri="{FF2B5EF4-FFF2-40B4-BE49-F238E27FC236}">
                <a16:creationId xmlns:a16="http://schemas.microsoft.com/office/drawing/2014/main" id="{FEE7C637-F675-DDBD-6B17-635EC4AD5101}"/>
              </a:ext>
            </a:extLst>
          </p:cNvPr>
          <p:cNvSpPr txBox="1">
            <a:spLocks/>
          </p:cNvSpPr>
          <p:nvPr/>
        </p:nvSpPr>
        <p:spPr bwMode="auto">
          <a:xfrm>
            <a:off x="388390" y="1349363"/>
            <a:ext cx="4007182" cy="512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48C4D3"/>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48C4D3"/>
              </a:buClr>
              <a:buChar char="o"/>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Arial" charset="0"/>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indent="0">
              <a:buFontTx/>
              <a:buNone/>
            </a:pPr>
            <a:r>
              <a:rPr lang="en-GB" sz="2400" b="1" kern="0">
                <a:solidFill>
                  <a:srgbClr val="48C4D3"/>
                </a:solidFill>
              </a:rPr>
              <a:t>Police recorded crime</a:t>
            </a:r>
          </a:p>
          <a:p>
            <a:r>
              <a:rPr lang="en-GB" sz="2200" b="1" kern="0"/>
              <a:t>3% of all recorded crime </a:t>
            </a:r>
            <a:r>
              <a:rPr lang="en-GB" sz="2200" kern="0"/>
              <a:t>in 2025/26</a:t>
            </a:r>
          </a:p>
          <a:p>
            <a:r>
              <a:rPr lang="en-GB" sz="2200" kern="0"/>
              <a:t>Increased by 7%; </a:t>
            </a:r>
            <a:r>
              <a:rPr lang="en-GB" sz="2200" b="1" kern="0"/>
              <a:t>race and religious </a:t>
            </a:r>
            <a:r>
              <a:rPr lang="en-GB" sz="2200" kern="0"/>
              <a:t>hate crimes increased, other types fell</a:t>
            </a:r>
          </a:p>
          <a:p>
            <a:r>
              <a:rPr lang="en-GB" sz="2200" kern="0"/>
              <a:t>Reported hate crime has </a:t>
            </a:r>
            <a:r>
              <a:rPr lang="en-GB" sz="2200" b="1" kern="0"/>
              <a:t>trebled in 10 years </a:t>
            </a:r>
            <a:r>
              <a:rPr lang="en-GB" sz="2200" kern="0"/>
              <a:t>- improved identification and recording</a:t>
            </a:r>
          </a:p>
          <a:p>
            <a:r>
              <a:rPr lang="en-GB" sz="2200" b="1" kern="0"/>
              <a:t>10% </a:t>
            </a:r>
            <a:r>
              <a:rPr lang="en-GB" sz="2200" kern="0"/>
              <a:t>of hate crimes resulted in a charge/summons </a:t>
            </a:r>
          </a:p>
          <a:p>
            <a:endParaRPr lang="en-GB" kern="0"/>
          </a:p>
        </p:txBody>
      </p:sp>
      <p:sp>
        <p:nvSpPr>
          <p:cNvPr id="4" name="TextBox 3">
            <a:extLst>
              <a:ext uri="{FF2B5EF4-FFF2-40B4-BE49-F238E27FC236}">
                <a16:creationId xmlns:a16="http://schemas.microsoft.com/office/drawing/2014/main" id="{E9C40A21-FF8D-B30D-3D72-52A04F5E4E82}"/>
              </a:ext>
            </a:extLst>
          </p:cNvPr>
          <p:cNvSpPr txBox="1"/>
          <p:nvPr/>
        </p:nvSpPr>
        <p:spPr>
          <a:xfrm>
            <a:off x="134415" y="6580822"/>
            <a:ext cx="3005951" cy="276999"/>
          </a:xfrm>
          <a:prstGeom prst="rect">
            <a:avLst/>
          </a:prstGeom>
          <a:noFill/>
        </p:spPr>
        <p:txBody>
          <a:bodyPr wrap="none" rtlCol="0">
            <a:spAutoFit/>
          </a:bodyPr>
          <a:lstStyle/>
          <a:p>
            <a:r>
              <a:rPr lang="en-GB" sz="1200">
                <a:latin typeface="+mn-lt"/>
              </a:rPr>
              <a:t>Source: Office for National Statistics</a:t>
            </a:r>
          </a:p>
        </p:txBody>
      </p:sp>
    </p:spTree>
    <p:extLst>
      <p:ext uri="{BB962C8B-B14F-4D97-AF65-F5344CB8AC3E}">
        <p14:creationId xmlns:p14="http://schemas.microsoft.com/office/powerpoint/2010/main" val="4192204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EE3D9-12E3-C7A5-7142-706D17E1992A}"/>
            </a:ext>
          </a:extLst>
        </p:cNvPr>
        <p:cNvGrpSpPr/>
        <p:nvPr/>
      </p:nvGrpSpPr>
      <p:grpSpPr>
        <a:xfrm>
          <a:off x="0" y="0"/>
          <a:ext cx="0" cy="0"/>
          <a:chOff x="0" y="0"/>
          <a:chExt cx="0" cy="0"/>
        </a:xfrm>
      </p:grpSpPr>
      <p:sp>
        <p:nvSpPr>
          <p:cNvPr id="6146" name="Title 1">
            <a:extLst>
              <a:ext uri="{FF2B5EF4-FFF2-40B4-BE49-F238E27FC236}">
                <a16:creationId xmlns:a16="http://schemas.microsoft.com/office/drawing/2014/main" id="{BD621E4A-EA7B-41EF-BAFA-333AC9D8289F}"/>
              </a:ext>
            </a:extLst>
          </p:cNvPr>
          <p:cNvSpPr>
            <a:spLocks noGrp="1" noChangeArrowheads="1"/>
          </p:cNvSpPr>
          <p:nvPr>
            <p:ph type="title"/>
          </p:nvPr>
        </p:nvSpPr>
        <p:spPr/>
        <p:txBody>
          <a:bodyPr/>
          <a:lstStyle/>
          <a:p>
            <a:r>
              <a:rPr lang="en-GB" altLang="en-US"/>
              <a:t>What we have seen in Cornwall</a:t>
            </a:r>
          </a:p>
        </p:txBody>
      </p:sp>
      <p:sp>
        <p:nvSpPr>
          <p:cNvPr id="6147" name="Content Placeholder 2">
            <a:extLst>
              <a:ext uri="{FF2B5EF4-FFF2-40B4-BE49-F238E27FC236}">
                <a16:creationId xmlns:a16="http://schemas.microsoft.com/office/drawing/2014/main" id="{1511FE0A-6E41-E10D-4814-9643F5D7E1C0}"/>
              </a:ext>
            </a:extLst>
          </p:cNvPr>
          <p:cNvSpPr>
            <a:spLocks noGrp="1" noChangeArrowheads="1"/>
          </p:cNvSpPr>
          <p:nvPr>
            <p:ph idx="1"/>
          </p:nvPr>
        </p:nvSpPr>
        <p:spPr>
          <a:xfrm>
            <a:off x="457200" y="1773238"/>
            <a:ext cx="8229600" cy="4464074"/>
          </a:xfrm>
        </p:spPr>
        <p:txBody>
          <a:bodyPr/>
          <a:lstStyle/>
          <a:p>
            <a:pPr>
              <a:lnSpc>
                <a:spcPct val="114000"/>
              </a:lnSpc>
            </a:pPr>
            <a:r>
              <a:rPr lang="en-GB" altLang="en-US" sz="1800"/>
              <a:t>An escalation in </a:t>
            </a:r>
            <a:r>
              <a:rPr lang="en-GB" altLang="en-US" sz="1800" b="1"/>
              <a:t>hostile language and behaviours</a:t>
            </a:r>
            <a:r>
              <a:rPr lang="en-GB" altLang="en-US" sz="1800"/>
              <a:t>, particularly </a:t>
            </a:r>
            <a:r>
              <a:rPr lang="en-GB" altLang="en-US" sz="1800" b="1"/>
              <a:t>online</a:t>
            </a:r>
            <a:r>
              <a:rPr lang="en-GB" altLang="en-US" sz="1800"/>
              <a:t> and our minority communities report feeling more at risk</a:t>
            </a:r>
          </a:p>
          <a:p>
            <a:pPr>
              <a:lnSpc>
                <a:spcPct val="114000"/>
              </a:lnSpc>
            </a:pPr>
            <a:r>
              <a:rPr lang="en-GB" sz="1800" b="1"/>
              <a:t>Fear of violence</a:t>
            </a:r>
            <a:r>
              <a:rPr lang="en-GB" sz="1800"/>
              <a:t> drives deliberate changes in behaviour to be less visible within communities to avoid being harmed</a:t>
            </a:r>
          </a:p>
          <a:p>
            <a:pPr>
              <a:lnSpc>
                <a:spcPct val="114000"/>
              </a:lnSpc>
            </a:pPr>
            <a:r>
              <a:rPr lang="en-GB" sz="1800"/>
              <a:t>Persistent </a:t>
            </a:r>
            <a:r>
              <a:rPr lang="en-GB" sz="1800" b="1"/>
              <a:t>verbal incidents and micro-aggressions</a:t>
            </a:r>
            <a:r>
              <a:rPr lang="en-GB" sz="1800"/>
              <a:t> have a cumulative impact on resilience and emotional wellbeing</a:t>
            </a:r>
          </a:p>
          <a:p>
            <a:pPr>
              <a:lnSpc>
                <a:spcPct val="114000"/>
              </a:lnSpc>
            </a:pPr>
            <a:r>
              <a:rPr lang="en-GB" sz="1800" b="1"/>
              <a:t>Encouraging respectful conversations </a:t>
            </a:r>
            <a:r>
              <a:rPr lang="en-GB" sz="1800"/>
              <a:t>and providing support for young people plays an important role in community cohesion</a:t>
            </a:r>
          </a:p>
          <a:p>
            <a:pPr>
              <a:lnSpc>
                <a:spcPct val="114000"/>
              </a:lnSpc>
            </a:pPr>
            <a:r>
              <a:rPr lang="en-GB" sz="1800"/>
              <a:t>There may be </a:t>
            </a:r>
            <a:r>
              <a:rPr lang="en-GB" sz="1800" b="1"/>
              <a:t>hidden harms in rural areas</a:t>
            </a:r>
            <a:r>
              <a:rPr lang="en-GB" sz="1800"/>
              <a:t>, particularly for international workers if they are isolated in communities</a:t>
            </a:r>
          </a:p>
          <a:p>
            <a:pPr>
              <a:lnSpc>
                <a:spcPct val="114000"/>
              </a:lnSpc>
            </a:pPr>
            <a:r>
              <a:rPr lang="en-GB" sz="1800" b="1"/>
              <a:t>Misinformation in the online space </a:t>
            </a:r>
            <a:r>
              <a:rPr lang="en-GB" sz="1800"/>
              <a:t>impacts on real events and increases risk of harms; concerning use of </a:t>
            </a:r>
            <a:r>
              <a:rPr lang="en-GB" sz="1800" b="1"/>
              <a:t>safeguarding language </a:t>
            </a:r>
            <a:r>
              <a:rPr lang="en-GB" sz="1800"/>
              <a:t>to promote discrimination and division</a:t>
            </a:r>
            <a:endParaRPr lang="en-GB" sz="2000"/>
          </a:p>
          <a:p>
            <a:endParaRPr lang="en-GB" altLang="en-US" sz="2000"/>
          </a:p>
        </p:txBody>
      </p:sp>
    </p:spTree>
    <p:extLst>
      <p:ext uri="{BB962C8B-B14F-4D97-AF65-F5344CB8AC3E}">
        <p14:creationId xmlns:p14="http://schemas.microsoft.com/office/powerpoint/2010/main" val="472421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B3DB7-63A2-03FE-EB5B-BF3084DE5B71}"/>
            </a:ext>
          </a:extLst>
        </p:cNvPr>
        <p:cNvGrpSpPr/>
        <p:nvPr/>
      </p:nvGrpSpPr>
      <p:grpSpPr>
        <a:xfrm>
          <a:off x="0" y="0"/>
          <a:ext cx="0" cy="0"/>
          <a:chOff x="0" y="0"/>
          <a:chExt cx="0" cy="0"/>
        </a:xfrm>
      </p:grpSpPr>
      <p:sp>
        <p:nvSpPr>
          <p:cNvPr id="6146" name="Title 1">
            <a:extLst>
              <a:ext uri="{FF2B5EF4-FFF2-40B4-BE49-F238E27FC236}">
                <a16:creationId xmlns:a16="http://schemas.microsoft.com/office/drawing/2014/main" id="{DA92E4ED-D962-8CE1-10F2-839F2164032B}"/>
              </a:ext>
            </a:extLst>
          </p:cNvPr>
          <p:cNvSpPr>
            <a:spLocks noGrp="1" noChangeArrowheads="1"/>
          </p:cNvSpPr>
          <p:nvPr>
            <p:ph type="title"/>
          </p:nvPr>
        </p:nvSpPr>
        <p:spPr>
          <a:xfrm>
            <a:off x="457200" y="1123950"/>
            <a:ext cx="8229600" cy="504825"/>
          </a:xfrm>
        </p:spPr>
        <p:txBody>
          <a:bodyPr wrap="square" anchor="ctr">
            <a:normAutofit/>
          </a:bodyPr>
          <a:lstStyle/>
          <a:p>
            <a:pPr>
              <a:lnSpc>
                <a:spcPct val="90000"/>
              </a:lnSpc>
            </a:pPr>
            <a:r>
              <a:rPr lang="en-GB" altLang="en-US" sz="2900"/>
              <a:t>Key statistics for Cornwall – 2025/26</a:t>
            </a:r>
          </a:p>
        </p:txBody>
      </p:sp>
      <p:sp>
        <p:nvSpPr>
          <p:cNvPr id="6147" name="Content Placeholder 2">
            <a:extLst>
              <a:ext uri="{FF2B5EF4-FFF2-40B4-BE49-F238E27FC236}">
                <a16:creationId xmlns:a16="http://schemas.microsoft.com/office/drawing/2014/main" id="{8B647478-7F79-E65C-A4EA-905A699A1C3F}"/>
              </a:ext>
            </a:extLst>
          </p:cNvPr>
          <p:cNvSpPr>
            <a:spLocks noGrp="1" noChangeArrowheads="1"/>
          </p:cNvSpPr>
          <p:nvPr>
            <p:ph sz="half" idx="1"/>
          </p:nvPr>
        </p:nvSpPr>
        <p:spPr>
          <a:xfrm>
            <a:off x="457200" y="1773238"/>
            <a:ext cx="4038600" cy="4525962"/>
          </a:xfrm>
        </p:spPr>
        <p:txBody>
          <a:bodyPr wrap="square" anchor="t">
            <a:normAutofit lnSpcReduction="10000"/>
          </a:bodyPr>
          <a:lstStyle/>
          <a:p>
            <a:pPr>
              <a:lnSpc>
                <a:spcPct val="114000"/>
              </a:lnSpc>
            </a:pPr>
            <a:r>
              <a:rPr lang="en-GB" altLang="en-US" sz="1800" b="1"/>
              <a:t>763 crimes </a:t>
            </a:r>
            <a:r>
              <a:rPr lang="en-GB" sz="1800">
                <a:solidFill>
                  <a:srgbClr val="FF0000"/>
                </a:solidFill>
                <a:latin typeface="Wingdings 3" panose="05040102010807070707" pitchFamily="18" charset="2"/>
              </a:rPr>
              <a:t>p</a:t>
            </a:r>
            <a:r>
              <a:rPr lang="en-GB" sz="1800"/>
              <a:t>+25%, </a:t>
            </a:r>
            <a:r>
              <a:rPr lang="en-GB" sz="1800" b="1"/>
              <a:t>2.1</a:t>
            </a:r>
            <a:r>
              <a:rPr lang="en-GB" altLang="en-US" sz="1800" b="1"/>
              <a:t>% </a:t>
            </a:r>
            <a:r>
              <a:rPr lang="en-GB" altLang="en-US" sz="1800"/>
              <a:t>of all recorded crime</a:t>
            </a:r>
          </a:p>
          <a:p>
            <a:pPr>
              <a:lnSpc>
                <a:spcPct val="114000"/>
              </a:lnSpc>
            </a:pPr>
            <a:r>
              <a:rPr lang="en-GB" altLang="en-US" sz="1800"/>
              <a:t>Most reported hate crimes are motivated by </a:t>
            </a:r>
            <a:r>
              <a:rPr lang="en-GB" altLang="en-US" sz="1800" b="1"/>
              <a:t>race </a:t>
            </a:r>
            <a:r>
              <a:rPr lang="en-GB" altLang="en-US" sz="1800"/>
              <a:t>(57%); racist crimes </a:t>
            </a:r>
            <a:r>
              <a:rPr lang="en-GB" altLang="en-US" sz="1800" b="1"/>
              <a:t>up 44% </a:t>
            </a:r>
            <a:r>
              <a:rPr lang="en-GB" altLang="en-US" sz="1800"/>
              <a:t>from last year</a:t>
            </a:r>
          </a:p>
          <a:p>
            <a:pPr>
              <a:lnSpc>
                <a:spcPct val="114000"/>
              </a:lnSpc>
            </a:pPr>
            <a:r>
              <a:rPr lang="en-GB" altLang="en-US" sz="1800" b="1"/>
              <a:t>Some increase seen in all categories</a:t>
            </a:r>
            <a:r>
              <a:rPr lang="en-GB" altLang="en-US" sz="1800"/>
              <a:t>, except disability-related hate crime</a:t>
            </a:r>
          </a:p>
          <a:p>
            <a:pPr>
              <a:lnSpc>
                <a:spcPct val="114000"/>
              </a:lnSpc>
            </a:pPr>
            <a:r>
              <a:rPr lang="en-GB" altLang="en-US" sz="1800" b="1"/>
              <a:t>Police data is only part of the picture </a:t>
            </a:r>
            <a:r>
              <a:rPr lang="en-GB" altLang="en-US" sz="1800"/>
              <a:t>- reported crime is affected by police reporting practice and community confidence to report</a:t>
            </a:r>
          </a:p>
          <a:p>
            <a:pPr>
              <a:lnSpc>
                <a:spcPct val="114000"/>
              </a:lnSpc>
            </a:pPr>
            <a:endParaRPr lang="en-GB" altLang="en-US" sz="1800"/>
          </a:p>
        </p:txBody>
      </p:sp>
      <p:pic>
        <p:nvPicPr>
          <p:cNvPr id="6" name="Picture 5">
            <a:extLst>
              <a:ext uri="{FF2B5EF4-FFF2-40B4-BE49-F238E27FC236}">
                <a16:creationId xmlns:a16="http://schemas.microsoft.com/office/drawing/2014/main" id="{7947A40D-7E1B-FAE8-6499-5233E161C0FA}"/>
              </a:ext>
            </a:extLst>
          </p:cNvPr>
          <p:cNvPicPr>
            <a:picLocks noChangeAspect="1"/>
          </p:cNvPicPr>
          <p:nvPr/>
        </p:nvPicPr>
        <p:blipFill>
          <a:blip r:embed="rId3"/>
          <a:stretch>
            <a:fillRect/>
          </a:stretch>
        </p:blipFill>
        <p:spPr>
          <a:xfrm>
            <a:off x="4495800" y="1773238"/>
            <a:ext cx="4419645" cy="4176042"/>
          </a:xfrm>
          <a:prstGeom prst="rect">
            <a:avLst/>
          </a:prstGeom>
        </p:spPr>
      </p:pic>
      <p:sp>
        <p:nvSpPr>
          <p:cNvPr id="8" name="TextBox 7">
            <a:extLst>
              <a:ext uri="{FF2B5EF4-FFF2-40B4-BE49-F238E27FC236}">
                <a16:creationId xmlns:a16="http://schemas.microsoft.com/office/drawing/2014/main" id="{936D92E4-F7A9-AFF7-B53E-95020F9FB0D1}"/>
              </a:ext>
            </a:extLst>
          </p:cNvPr>
          <p:cNvSpPr txBox="1"/>
          <p:nvPr/>
        </p:nvSpPr>
        <p:spPr>
          <a:xfrm>
            <a:off x="755576" y="6146381"/>
            <a:ext cx="4500591" cy="276999"/>
          </a:xfrm>
          <a:prstGeom prst="rect">
            <a:avLst/>
          </a:prstGeom>
          <a:noFill/>
        </p:spPr>
        <p:txBody>
          <a:bodyPr wrap="none" rtlCol="0">
            <a:spAutoFit/>
          </a:bodyPr>
          <a:lstStyle/>
          <a:p>
            <a:r>
              <a:rPr lang="en-GB" sz="1200">
                <a:latin typeface="+mn-lt"/>
              </a:rPr>
              <a:t>Source: Devon and Cornwall Police recorded crime data</a:t>
            </a:r>
          </a:p>
        </p:txBody>
      </p:sp>
    </p:spTree>
    <p:extLst>
      <p:ext uri="{BB962C8B-B14F-4D97-AF65-F5344CB8AC3E}">
        <p14:creationId xmlns:p14="http://schemas.microsoft.com/office/powerpoint/2010/main" val="3263629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8161C-7F65-7F3E-D0EC-DC0FF98C549B}"/>
              </a:ext>
            </a:extLst>
          </p:cNvPr>
          <p:cNvSpPr>
            <a:spLocks noGrp="1"/>
          </p:cNvSpPr>
          <p:nvPr>
            <p:ph type="title"/>
          </p:nvPr>
        </p:nvSpPr>
        <p:spPr/>
        <p:txBody>
          <a:bodyPr/>
          <a:lstStyle/>
          <a:p>
            <a:r>
              <a:rPr lang="en-GB"/>
              <a:t>Trends in reporting</a:t>
            </a:r>
          </a:p>
        </p:txBody>
      </p:sp>
      <p:sp>
        <p:nvSpPr>
          <p:cNvPr id="7" name="TextBox 6">
            <a:extLst>
              <a:ext uri="{FF2B5EF4-FFF2-40B4-BE49-F238E27FC236}">
                <a16:creationId xmlns:a16="http://schemas.microsoft.com/office/drawing/2014/main" id="{E34E47C7-61C0-5FB9-0CF9-F53889E65EB4}"/>
              </a:ext>
            </a:extLst>
          </p:cNvPr>
          <p:cNvSpPr txBox="1"/>
          <p:nvPr/>
        </p:nvSpPr>
        <p:spPr>
          <a:xfrm>
            <a:off x="630310" y="5272385"/>
            <a:ext cx="7975777" cy="1008609"/>
          </a:xfrm>
          <a:prstGeom prst="rect">
            <a:avLst/>
          </a:prstGeom>
          <a:noFill/>
        </p:spPr>
        <p:txBody>
          <a:bodyPr wrap="square">
            <a:spAutoFit/>
          </a:bodyPr>
          <a:lstStyle/>
          <a:p>
            <a:pPr>
              <a:lnSpc>
                <a:spcPct val="114000"/>
              </a:lnSpc>
            </a:pPr>
            <a:r>
              <a:rPr lang="en-GB" altLang="en-US" sz="1800" b="1">
                <a:solidFill>
                  <a:srgbClr val="48C4D3"/>
                </a:solidFill>
                <a:latin typeface="+mj-lt"/>
              </a:rPr>
              <a:t>Key trend: </a:t>
            </a:r>
            <a:r>
              <a:rPr lang="en-GB" altLang="en-US" b="1">
                <a:latin typeface="+mj-lt"/>
              </a:rPr>
              <a:t>Steady increase in reported crimes </a:t>
            </a:r>
            <a:r>
              <a:rPr lang="en-GB" altLang="en-US">
                <a:latin typeface="+mj-lt"/>
              </a:rPr>
              <a:t>over the last 2 years as recording has improved; </a:t>
            </a:r>
            <a:r>
              <a:rPr lang="en-GB" altLang="en-US" b="1">
                <a:latin typeface="+mj-lt"/>
              </a:rPr>
              <a:t>25% rise </a:t>
            </a:r>
            <a:r>
              <a:rPr lang="en-GB" altLang="en-US">
                <a:latin typeface="+mj-lt"/>
              </a:rPr>
              <a:t>in 2025/26 compared with the previous year</a:t>
            </a:r>
          </a:p>
        </p:txBody>
      </p:sp>
      <p:pic>
        <p:nvPicPr>
          <p:cNvPr id="8" name="Picture 7">
            <a:extLst>
              <a:ext uri="{FF2B5EF4-FFF2-40B4-BE49-F238E27FC236}">
                <a16:creationId xmlns:a16="http://schemas.microsoft.com/office/drawing/2014/main" id="{BB65FA62-E43C-0A20-8DF5-05F7A1B0C33D}"/>
              </a:ext>
            </a:extLst>
          </p:cNvPr>
          <p:cNvPicPr>
            <a:picLocks noChangeAspect="1"/>
          </p:cNvPicPr>
          <p:nvPr/>
        </p:nvPicPr>
        <p:blipFill>
          <a:blip r:embed="rId3"/>
          <a:stretch>
            <a:fillRect/>
          </a:stretch>
        </p:blipFill>
        <p:spPr>
          <a:xfrm>
            <a:off x="305780" y="1769782"/>
            <a:ext cx="8532440" cy="3361596"/>
          </a:xfrm>
          <a:prstGeom prst="rect">
            <a:avLst/>
          </a:prstGeom>
        </p:spPr>
      </p:pic>
      <p:sp>
        <p:nvSpPr>
          <p:cNvPr id="10" name="TextBox 9">
            <a:extLst>
              <a:ext uri="{FF2B5EF4-FFF2-40B4-BE49-F238E27FC236}">
                <a16:creationId xmlns:a16="http://schemas.microsoft.com/office/drawing/2014/main" id="{99815578-7F11-ACCF-19BA-ADFDBAD966E4}"/>
              </a:ext>
            </a:extLst>
          </p:cNvPr>
          <p:cNvSpPr txBox="1"/>
          <p:nvPr/>
        </p:nvSpPr>
        <p:spPr>
          <a:xfrm>
            <a:off x="630310" y="6404219"/>
            <a:ext cx="4500591" cy="276999"/>
          </a:xfrm>
          <a:prstGeom prst="rect">
            <a:avLst/>
          </a:prstGeom>
          <a:noFill/>
        </p:spPr>
        <p:txBody>
          <a:bodyPr wrap="none" rtlCol="0">
            <a:spAutoFit/>
          </a:bodyPr>
          <a:lstStyle/>
          <a:p>
            <a:r>
              <a:rPr lang="en-GB" sz="1200">
                <a:latin typeface="+mn-lt"/>
              </a:rPr>
              <a:t>Source: Devon and Cornwall Police recorded crime data</a:t>
            </a:r>
          </a:p>
        </p:txBody>
      </p:sp>
    </p:spTree>
    <p:extLst>
      <p:ext uri="{BB962C8B-B14F-4D97-AF65-F5344CB8AC3E}">
        <p14:creationId xmlns:p14="http://schemas.microsoft.com/office/powerpoint/2010/main" val="3856638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5B579-A111-A393-F14F-C7866D685962}"/>
              </a:ext>
            </a:extLst>
          </p:cNvPr>
          <p:cNvSpPr>
            <a:spLocks noGrp="1"/>
          </p:cNvSpPr>
          <p:nvPr>
            <p:ph type="title"/>
          </p:nvPr>
        </p:nvSpPr>
        <p:spPr/>
        <p:txBody>
          <a:bodyPr/>
          <a:lstStyle/>
          <a:p>
            <a:r>
              <a:rPr lang="en-GB" altLang="en-US" sz="3600"/>
              <a:t>Experience of hate crime by group</a:t>
            </a:r>
            <a:endParaRPr lang="en-GB"/>
          </a:p>
        </p:txBody>
      </p:sp>
      <p:sp>
        <p:nvSpPr>
          <p:cNvPr id="3" name="Content Placeholder 2">
            <a:extLst>
              <a:ext uri="{FF2B5EF4-FFF2-40B4-BE49-F238E27FC236}">
                <a16:creationId xmlns:a16="http://schemas.microsoft.com/office/drawing/2014/main" id="{FA34B8B1-85A6-154D-7F20-3F65F1DFACB7}"/>
              </a:ext>
            </a:extLst>
          </p:cNvPr>
          <p:cNvSpPr>
            <a:spLocks noGrp="1"/>
          </p:cNvSpPr>
          <p:nvPr>
            <p:ph sz="half" idx="1"/>
          </p:nvPr>
        </p:nvSpPr>
        <p:spPr>
          <a:xfrm>
            <a:off x="457200" y="1773238"/>
            <a:ext cx="4114800" cy="4525962"/>
          </a:xfrm>
        </p:spPr>
        <p:txBody>
          <a:bodyPr/>
          <a:lstStyle/>
          <a:p>
            <a:pPr>
              <a:lnSpc>
                <a:spcPct val="134000"/>
              </a:lnSpc>
            </a:pPr>
            <a:r>
              <a:rPr lang="en-US" altLang="en-US" sz="1600"/>
              <a:t>Some minority groups experience </a:t>
            </a:r>
            <a:r>
              <a:rPr lang="en-US" altLang="en-US" sz="1600" b="1"/>
              <a:t>higher levels of victimisation </a:t>
            </a:r>
            <a:r>
              <a:rPr lang="en-US" altLang="en-US" sz="1600"/>
              <a:t>than others </a:t>
            </a:r>
          </a:p>
          <a:p>
            <a:pPr>
              <a:lnSpc>
                <a:spcPct val="134000"/>
              </a:lnSpc>
            </a:pPr>
            <a:r>
              <a:rPr lang="en-US" altLang="en-US" sz="1600"/>
              <a:t>The highest </a:t>
            </a:r>
            <a:r>
              <a:rPr lang="en-US" altLang="en-US" sz="1600" b="1"/>
              <a:t>rates</a:t>
            </a:r>
            <a:r>
              <a:rPr lang="en-US" altLang="en-US" sz="1600"/>
              <a:t> of reported hate crime are for </a:t>
            </a:r>
            <a:r>
              <a:rPr lang="en-US" altLang="en-US" sz="1600" b="1"/>
              <a:t>black</a:t>
            </a:r>
            <a:r>
              <a:rPr lang="en-US" altLang="en-US" sz="1600"/>
              <a:t> people, people who identify as </a:t>
            </a:r>
            <a:r>
              <a:rPr lang="en-US" altLang="en-US" sz="1600" b="1"/>
              <a:t>transgender</a:t>
            </a:r>
            <a:r>
              <a:rPr lang="en-US" altLang="en-US" sz="1600"/>
              <a:t> and for the </a:t>
            </a:r>
            <a:r>
              <a:rPr lang="en-US" altLang="en-US" sz="1600" b="1"/>
              <a:t>Jewish</a:t>
            </a:r>
            <a:r>
              <a:rPr lang="en-US" altLang="en-US" sz="1600"/>
              <a:t> community</a:t>
            </a:r>
          </a:p>
          <a:p>
            <a:pPr>
              <a:lnSpc>
                <a:spcPct val="134000"/>
              </a:lnSpc>
            </a:pPr>
            <a:r>
              <a:rPr lang="en-GB" sz="1600"/>
              <a:t>Some people face </a:t>
            </a:r>
            <a:r>
              <a:rPr lang="en-GB" sz="1600" b="1"/>
              <a:t>overlapping forms of discrimination</a:t>
            </a:r>
            <a:r>
              <a:rPr lang="en-GB" sz="1600"/>
              <a:t> due to multiple characteristics, such as race, religion, and sexual orientation, leading to complex and compounding impacts on the person/s affected.</a:t>
            </a:r>
            <a:endParaRPr lang="en-US" altLang="en-US" sz="1600"/>
          </a:p>
          <a:p>
            <a:endParaRPr lang="en-GB"/>
          </a:p>
        </p:txBody>
      </p:sp>
      <p:pic>
        <p:nvPicPr>
          <p:cNvPr id="7" name="Picture 6">
            <a:extLst>
              <a:ext uri="{FF2B5EF4-FFF2-40B4-BE49-F238E27FC236}">
                <a16:creationId xmlns:a16="http://schemas.microsoft.com/office/drawing/2014/main" id="{E77780C0-D833-C4FD-CB2A-700F8837F52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9992" y="2114867"/>
            <a:ext cx="4391774" cy="3842703"/>
          </a:xfrm>
          <a:prstGeom prst="rect">
            <a:avLst/>
          </a:prstGeom>
          <a:noFill/>
        </p:spPr>
      </p:pic>
      <p:sp>
        <p:nvSpPr>
          <p:cNvPr id="9" name="TextBox 8">
            <a:extLst>
              <a:ext uri="{FF2B5EF4-FFF2-40B4-BE49-F238E27FC236}">
                <a16:creationId xmlns:a16="http://schemas.microsoft.com/office/drawing/2014/main" id="{45EEB356-B1F0-FEC6-5B3C-CFDE8AF1CED1}"/>
              </a:ext>
            </a:extLst>
          </p:cNvPr>
          <p:cNvSpPr txBox="1"/>
          <p:nvPr/>
        </p:nvSpPr>
        <p:spPr>
          <a:xfrm>
            <a:off x="6316859" y="6120496"/>
            <a:ext cx="2657973" cy="646331"/>
          </a:xfrm>
          <a:prstGeom prst="rect">
            <a:avLst/>
          </a:prstGeom>
          <a:noFill/>
        </p:spPr>
        <p:txBody>
          <a:bodyPr wrap="square" rtlCol="0">
            <a:spAutoFit/>
          </a:bodyPr>
          <a:lstStyle/>
          <a:p>
            <a:r>
              <a:rPr lang="en-GB" sz="1200">
                <a:latin typeface="+mn-lt"/>
              </a:rPr>
              <a:t>Source: Devon and Cornwall Police recorded crime data and Census 2021 population</a:t>
            </a:r>
          </a:p>
        </p:txBody>
      </p:sp>
    </p:spTree>
    <p:extLst>
      <p:ext uri="{BB962C8B-B14F-4D97-AF65-F5344CB8AC3E}">
        <p14:creationId xmlns:p14="http://schemas.microsoft.com/office/powerpoint/2010/main" val="4065354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F56E3-F395-63EB-5333-DB3812C00DA2}"/>
            </a:ext>
          </a:extLst>
        </p:cNvPr>
        <p:cNvGrpSpPr/>
        <p:nvPr/>
      </p:nvGrpSpPr>
      <p:grpSpPr>
        <a:xfrm>
          <a:off x="0" y="0"/>
          <a:ext cx="0" cy="0"/>
          <a:chOff x="0" y="0"/>
          <a:chExt cx="0" cy="0"/>
        </a:xfrm>
      </p:grpSpPr>
      <p:sp>
        <p:nvSpPr>
          <p:cNvPr id="6146" name="Title 1">
            <a:extLst>
              <a:ext uri="{FF2B5EF4-FFF2-40B4-BE49-F238E27FC236}">
                <a16:creationId xmlns:a16="http://schemas.microsoft.com/office/drawing/2014/main" id="{D1E92C87-F3B0-F35D-3937-4CAD86B22234}"/>
              </a:ext>
            </a:extLst>
          </p:cNvPr>
          <p:cNvSpPr>
            <a:spLocks noGrp="1" noChangeArrowheads="1"/>
          </p:cNvSpPr>
          <p:nvPr>
            <p:ph type="title"/>
          </p:nvPr>
        </p:nvSpPr>
        <p:spPr>
          <a:xfrm>
            <a:off x="5364088" y="507605"/>
            <a:ext cx="3549080" cy="504825"/>
          </a:xfrm>
        </p:spPr>
        <p:txBody>
          <a:bodyPr wrap="square" anchor="ctr">
            <a:normAutofit/>
          </a:bodyPr>
          <a:lstStyle/>
          <a:p>
            <a:pPr>
              <a:lnSpc>
                <a:spcPct val="90000"/>
              </a:lnSpc>
            </a:pPr>
            <a:r>
              <a:rPr lang="en-GB" altLang="en-US" sz="2900"/>
              <a:t>Impact and harm</a:t>
            </a:r>
          </a:p>
        </p:txBody>
      </p:sp>
      <p:sp>
        <p:nvSpPr>
          <p:cNvPr id="6147" name="Content Placeholder 2">
            <a:extLst>
              <a:ext uri="{FF2B5EF4-FFF2-40B4-BE49-F238E27FC236}">
                <a16:creationId xmlns:a16="http://schemas.microsoft.com/office/drawing/2014/main" id="{61F55B84-35FC-87D2-9A2B-656E0007B0A9}"/>
              </a:ext>
            </a:extLst>
          </p:cNvPr>
          <p:cNvSpPr>
            <a:spLocks noGrp="1" noChangeArrowheads="1"/>
          </p:cNvSpPr>
          <p:nvPr>
            <p:ph sz="half" idx="1"/>
          </p:nvPr>
        </p:nvSpPr>
        <p:spPr>
          <a:xfrm>
            <a:off x="624594" y="4437112"/>
            <a:ext cx="8204106" cy="1615469"/>
          </a:xfrm>
        </p:spPr>
        <p:txBody>
          <a:bodyPr wrap="square" anchor="t">
            <a:noAutofit/>
          </a:bodyPr>
          <a:lstStyle/>
          <a:p>
            <a:pPr lvl="0"/>
            <a:r>
              <a:rPr lang="en-GB" sz="1600" b="1"/>
              <a:t>Public order offences </a:t>
            </a:r>
            <a:r>
              <a:rPr lang="en-GB" sz="1600"/>
              <a:t>and </a:t>
            </a:r>
            <a:r>
              <a:rPr lang="en-GB" sz="1600" b="1"/>
              <a:t>stalking and harassment </a:t>
            </a:r>
            <a:r>
              <a:rPr lang="en-GB" sz="1600"/>
              <a:t>are the most common types of hate crime, and account for </a:t>
            </a:r>
            <a:r>
              <a:rPr lang="en-GB" sz="1600" b="1"/>
              <a:t>most of the rise</a:t>
            </a:r>
            <a:r>
              <a:rPr lang="en-GB" sz="1600"/>
              <a:t> in reported crime  </a:t>
            </a:r>
          </a:p>
          <a:p>
            <a:r>
              <a:rPr lang="en-GB" sz="1600" b="1"/>
              <a:t>23% of hate crimes relate to violence</a:t>
            </a:r>
            <a:r>
              <a:rPr lang="en-GB" sz="1600"/>
              <a:t>, of which one in four result in physical harm. </a:t>
            </a:r>
            <a:r>
              <a:rPr lang="en-GB" sz="1600" b="1"/>
              <a:t>Serious assaults </a:t>
            </a:r>
            <a:r>
              <a:rPr lang="en-GB" sz="1600"/>
              <a:t>do occur, but are </a:t>
            </a:r>
            <a:r>
              <a:rPr lang="en-GB" sz="1600" b="1"/>
              <a:t>extremely rare</a:t>
            </a:r>
          </a:p>
          <a:p>
            <a:pPr lvl="0"/>
            <a:r>
              <a:rPr lang="en-GB" sz="1600"/>
              <a:t>Police data indicates a </a:t>
            </a:r>
            <a:r>
              <a:rPr lang="en-GB" sz="1600" b="1"/>
              <a:t>higher level of property loss/damage </a:t>
            </a:r>
            <a:r>
              <a:rPr lang="en-GB" sz="1600"/>
              <a:t>within crimes motivated by </a:t>
            </a:r>
            <a:r>
              <a:rPr lang="en-GB" sz="1600" b="1"/>
              <a:t>religion</a:t>
            </a:r>
            <a:r>
              <a:rPr lang="en-GB" sz="1600"/>
              <a:t>;</a:t>
            </a:r>
            <a:r>
              <a:rPr lang="en-GB" sz="1600" b="1"/>
              <a:t> </a:t>
            </a:r>
            <a:r>
              <a:rPr lang="en-GB" sz="1600"/>
              <a:t>this is primarily criminal damage. </a:t>
            </a:r>
            <a:endParaRPr lang="en-GB" altLang="en-US" sz="1600"/>
          </a:p>
        </p:txBody>
      </p:sp>
      <p:pic>
        <p:nvPicPr>
          <p:cNvPr id="2" name="Picture 1">
            <a:extLst>
              <a:ext uri="{FF2B5EF4-FFF2-40B4-BE49-F238E27FC236}">
                <a16:creationId xmlns:a16="http://schemas.microsoft.com/office/drawing/2014/main" id="{B2EE4DCE-A65F-39A0-930E-0AB34525EBD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9987" y="1012430"/>
            <a:ext cx="7484026" cy="3204847"/>
          </a:xfrm>
          <a:prstGeom prst="rect">
            <a:avLst/>
          </a:prstGeom>
          <a:noFill/>
        </p:spPr>
      </p:pic>
      <p:sp>
        <p:nvSpPr>
          <p:cNvPr id="5" name="TextBox 4">
            <a:extLst>
              <a:ext uri="{FF2B5EF4-FFF2-40B4-BE49-F238E27FC236}">
                <a16:creationId xmlns:a16="http://schemas.microsoft.com/office/drawing/2014/main" id="{70E3F89A-692F-87BF-A4F1-212652C5035C}"/>
              </a:ext>
            </a:extLst>
          </p:cNvPr>
          <p:cNvSpPr txBox="1"/>
          <p:nvPr/>
        </p:nvSpPr>
        <p:spPr>
          <a:xfrm>
            <a:off x="649881" y="6453336"/>
            <a:ext cx="4500591" cy="276999"/>
          </a:xfrm>
          <a:prstGeom prst="rect">
            <a:avLst/>
          </a:prstGeom>
          <a:noFill/>
        </p:spPr>
        <p:txBody>
          <a:bodyPr wrap="none" rtlCol="0">
            <a:spAutoFit/>
          </a:bodyPr>
          <a:lstStyle/>
          <a:p>
            <a:r>
              <a:rPr lang="en-GB" sz="1200">
                <a:latin typeface="+mn-lt"/>
              </a:rPr>
              <a:t>Source: Devon and Cornwall Police recorded crime data</a:t>
            </a:r>
          </a:p>
        </p:txBody>
      </p:sp>
    </p:spTree>
    <p:extLst>
      <p:ext uri="{BB962C8B-B14F-4D97-AF65-F5344CB8AC3E}">
        <p14:creationId xmlns:p14="http://schemas.microsoft.com/office/powerpoint/2010/main" val="398919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28602-5685-E9DA-17FD-DBA917DF45DE}"/>
              </a:ext>
            </a:extLst>
          </p:cNvPr>
          <p:cNvSpPr>
            <a:spLocks noGrp="1"/>
          </p:cNvSpPr>
          <p:nvPr>
            <p:ph type="title"/>
          </p:nvPr>
        </p:nvSpPr>
        <p:spPr>
          <a:xfrm>
            <a:off x="457200" y="1412776"/>
            <a:ext cx="8229600" cy="504825"/>
          </a:xfrm>
        </p:spPr>
        <p:txBody>
          <a:bodyPr/>
          <a:lstStyle/>
          <a:p>
            <a:r>
              <a:rPr lang="en-GB"/>
              <a:t>Have Your Say Survey 2026:</a:t>
            </a:r>
            <a:br>
              <a:rPr lang="en-GB"/>
            </a:br>
            <a:r>
              <a:rPr lang="en-GB"/>
              <a:t>who responded</a:t>
            </a:r>
          </a:p>
        </p:txBody>
      </p:sp>
      <p:sp>
        <p:nvSpPr>
          <p:cNvPr id="3" name="Content Placeholder 2">
            <a:extLst>
              <a:ext uri="{FF2B5EF4-FFF2-40B4-BE49-F238E27FC236}">
                <a16:creationId xmlns:a16="http://schemas.microsoft.com/office/drawing/2014/main" id="{2FDDDBD3-6A58-322D-EB81-0E346A016D12}"/>
              </a:ext>
            </a:extLst>
          </p:cNvPr>
          <p:cNvSpPr>
            <a:spLocks noGrp="1"/>
          </p:cNvSpPr>
          <p:nvPr>
            <p:ph idx="1"/>
          </p:nvPr>
        </p:nvSpPr>
        <p:spPr>
          <a:xfrm>
            <a:off x="457200" y="2276872"/>
            <a:ext cx="8229600" cy="4022328"/>
          </a:xfrm>
        </p:spPr>
        <p:txBody>
          <a:bodyPr/>
          <a:lstStyle/>
          <a:p>
            <a:r>
              <a:rPr lang="en-GB" sz="2400" b="1"/>
              <a:t>790 responses </a:t>
            </a:r>
            <a:r>
              <a:rPr lang="en-GB" sz="2400"/>
              <a:t>in 2026</a:t>
            </a:r>
          </a:p>
          <a:p>
            <a:r>
              <a:rPr lang="en-GB" sz="2400"/>
              <a:t>Higher representation of </a:t>
            </a:r>
            <a:r>
              <a:rPr lang="en-GB" sz="2400" b="1"/>
              <a:t>women</a:t>
            </a:r>
            <a:r>
              <a:rPr lang="en-GB" sz="2400"/>
              <a:t> and age groups </a:t>
            </a:r>
            <a:r>
              <a:rPr lang="en-GB" sz="2400" b="1"/>
              <a:t>45+ years</a:t>
            </a:r>
            <a:r>
              <a:rPr lang="en-GB" sz="2400"/>
              <a:t>; fewer young people</a:t>
            </a:r>
          </a:p>
          <a:p>
            <a:r>
              <a:rPr lang="en-GB" sz="2400" b="1"/>
              <a:t>5% </a:t>
            </a:r>
            <a:r>
              <a:rPr lang="en-GB" sz="2400"/>
              <a:t>identified as Lesbian, Gay or Bisexual</a:t>
            </a:r>
          </a:p>
          <a:p>
            <a:r>
              <a:rPr lang="en-GB" sz="2400" b="1"/>
              <a:t>Less than 5 </a:t>
            </a:r>
            <a:r>
              <a:rPr lang="en-GB" sz="2400"/>
              <a:t>people</a:t>
            </a:r>
            <a:r>
              <a:rPr lang="en-GB" sz="2400" b="1"/>
              <a:t> </a:t>
            </a:r>
            <a:r>
              <a:rPr lang="en-GB" sz="2400"/>
              <a:t>identified as Trans</a:t>
            </a:r>
            <a:endParaRPr lang="en-GB" sz="2400" b="1"/>
          </a:p>
          <a:p>
            <a:r>
              <a:rPr lang="en-GB" sz="2400" b="1"/>
              <a:t>2%</a:t>
            </a:r>
            <a:r>
              <a:rPr lang="en-GB" sz="2400"/>
              <a:t> were from Black, Asian or other minority ethnic groups</a:t>
            </a:r>
          </a:p>
          <a:p>
            <a:r>
              <a:rPr lang="en-GB" sz="2400" b="1"/>
              <a:t>7%</a:t>
            </a:r>
            <a:r>
              <a:rPr lang="en-GB" sz="2400"/>
              <a:t> religions other than Christian or none</a:t>
            </a:r>
          </a:p>
          <a:p>
            <a:r>
              <a:rPr lang="en-GB" sz="2400" b="1"/>
              <a:t>34% </a:t>
            </a:r>
            <a:r>
              <a:rPr lang="en-GB" sz="2400"/>
              <a:t>disclosed a disability/long term health condition</a:t>
            </a:r>
          </a:p>
        </p:txBody>
      </p:sp>
      <p:pic>
        <p:nvPicPr>
          <p:cNvPr id="8" name="Graphic 7" descr="Chat with solid fill">
            <a:extLst>
              <a:ext uri="{FF2B5EF4-FFF2-40B4-BE49-F238E27FC236}">
                <a16:creationId xmlns:a16="http://schemas.microsoft.com/office/drawing/2014/main" id="{78455498-C0FB-5A40-A480-00202189F2E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76256" y="144016"/>
            <a:ext cx="2132856" cy="2132856"/>
          </a:xfrm>
          <a:prstGeom prst="rect">
            <a:avLst/>
          </a:prstGeom>
        </p:spPr>
      </p:pic>
    </p:spTree>
    <p:extLst>
      <p:ext uri="{BB962C8B-B14F-4D97-AF65-F5344CB8AC3E}">
        <p14:creationId xmlns:p14="http://schemas.microsoft.com/office/powerpoint/2010/main" val="434467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3C3D8-3D0D-BC74-A14E-9B2C39DFE6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C5FC12-4A89-37FD-2A60-5001D2419C25}"/>
              </a:ext>
            </a:extLst>
          </p:cNvPr>
          <p:cNvSpPr>
            <a:spLocks noGrp="1"/>
          </p:cNvSpPr>
          <p:nvPr>
            <p:ph type="title"/>
          </p:nvPr>
        </p:nvSpPr>
        <p:spPr>
          <a:xfrm>
            <a:off x="425152" y="1412776"/>
            <a:ext cx="8229600" cy="504825"/>
          </a:xfrm>
        </p:spPr>
        <p:txBody>
          <a:bodyPr/>
          <a:lstStyle/>
          <a:p>
            <a:r>
              <a:rPr lang="en-GB"/>
              <a:t>Have Your Say 2026: </a:t>
            </a:r>
            <a:br>
              <a:rPr lang="en-GB"/>
            </a:br>
            <a:r>
              <a:rPr lang="en-GB"/>
              <a:t>experience of hate incidents</a:t>
            </a:r>
          </a:p>
        </p:txBody>
      </p:sp>
      <p:sp>
        <p:nvSpPr>
          <p:cNvPr id="3" name="Content Placeholder 2">
            <a:extLst>
              <a:ext uri="{FF2B5EF4-FFF2-40B4-BE49-F238E27FC236}">
                <a16:creationId xmlns:a16="http://schemas.microsoft.com/office/drawing/2014/main" id="{20DED715-D7F7-9D7D-9628-D105ADD29F18}"/>
              </a:ext>
            </a:extLst>
          </p:cNvPr>
          <p:cNvSpPr>
            <a:spLocks noGrp="1"/>
          </p:cNvSpPr>
          <p:nvPr>
            <p:ph idx="1"/>
          </p:nvPr>
        </p:nvSpPr>
        <p:spPr>
          <a:xfrm>
            <a:off x="457200" y="2348880"/>
            <a:ext cx="8229600" cy="3950320"/>
          </a:xfrm>
        </p:spPr>
        <p:txBody>
          <a:bodyPr/>
          <a:lstStyle/>
          <a:p>
            <a:pPr>
              <a:lnSpc>
                <a:spcPct val="114000"/>
              </a:lnSpc>
            </a:pPr>
            <a:r>
              <a:rPr lang="en-GB" altLang="en-US" sz="2200" b="1"/>
              <a:t>1 in 5 people </a:t>
            </a:r>
            <a:r>
              <a:rPr lang="en-GB" altLang="en-US" sz="2200"/>
              <a:t>told us they had seen or experienced discrimination, harassment or abuse in their local area</a:t>
            </a:r>
          </a:p>
          <a:p>
            <a:pPr>
              <a:lnSpc>
                <a:spcPct val="114000"/>
              </a:lnSpc>
            </a:pPr>
            <a:r>
              <a:rPr lang="en-GB" sz="2200"/>
              <a:t>Respondents were </a:t>
            </a:r>
            <a:r>
              <a:rPr lang="en-GB" sz="2200" b="1"/>
              <a:t>most likely </a:t>
            </a:r>
            <a:r>
              <a:rPr lang="en-GB" sz="2200"/>
              <a:t>to have witnessed or experienced incidents related to </a:t>
            </a:r>
            <a:r>
              <a:rPr lang="en-GB" sz="2200" b="1"/>
              <a:t>race </a:t>
            </a:r>
            <a:r>
              <a:rPr lang="en-GB" sz="2200"/>
              <a:t>(42%), and </a:t>
            </a:r>
            <a:r>
              <a:rPr lang="en-GB" sz="2200" b="1"/>
              <a:t>sexual orientation </a:t>
            </a:r>
            <a:r>
              <a:rPr lang="en-GB" sz="2200"/>
              <a:t>(23%)</a:t>
            </a:r>
          </a:p>
          <a:p>
            <a:r>
              <a:rPr lang="en-GB" sz="2200"/>
              <a:t>26% of people reported it; the most common reason for not reporting was </a:t>
            </a:r>
            <a:r>
              <a:rPr lang="en-GB" sz="2200" b="1"/>
              <a:t>low confidence </a:t>
            </a:r>
            <a:r>
              <a:rPr lang="en-GB" sz="2200"/>
              <a:t>that action would be taken (49%)</a:t>
            </a:r>
          </a:p>
          <a:p>
            <a:pPr>
              <a:lnSpc>
                <a:spcPct val="114000"/>
              </a:lnSpc>
            </a:pPr>
            <a:r>
              <a:rPr lang="en-GB" altLang="en-US" sz="2200" b="1"/>
              <a:t>11% </a:t>
            </a:r>
            <a:r>
              <a:rPr lang="en-GB" altLang="en-US" sz="2200"/>
              <a:t>of respondents experienced bullying or </a:t>
            </a:r>
            <a:r>
              <a:rPr lang="en-GB" altLang="en-US" sz="2200" b="1"/>
              <a:t>harassment online</a:t>
            </a:r>
            <a:r>
              <a:rPr lang="en-GB" altLang="en-US" sz="2200"/>
              <a:t>, of which 28% was hate-related</a:t>
            </a:r>
          </a:p>
          <a:p>
            <a:pPr>
              <a:lnSpc>
                <a:spcPct val="114000"/>
              </a:lnSpc>
            </a:pPr>
            <a:endParaRPr lang="en-GB" altLang="en-US" sz="2200"/>
          </a:p>
          <a:p>
            <a:endParaRPr lang="en-GB"/>
          </a:p>
        </p:txBody>
      </p:sp>
    </p:spTree>
    <p:extLst>
      <p:ext uri="{BB962C8B-B14F-4D97-AF65-F5344CB8AC3E}">
        <p14:creationId xmlns:p14="http://schemas.microsoft.com/office/powerpoint/2010/main" val="1065519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DFD09-3E91-2A90-1F16-47CBB99E279F}"/>
              </a:ext>
            </a:extLst>
          </p:cNvPr>
          <p:cNvSpPr>
            <a:spLocks noGrp="1"/>
          </p:cNvSpPr>
          <p:nvPr>
            <p:ph type="title"/>
          </p:nvPr>
        </p:nvSpPr>
        <p:spPr>
          <a:xfrm>
            <a:off x="457200" y="1376361"/>
            <a:ext cx="8229600" cy="504825"/>
          </a:xfrm>
        </p:spPr>
        <p:txBody>
          <a:bodyPr/>
          <a:lstStyle/>
          <a:p>
            <a:r>
              <a:rPr lang="en-GB"/>
              <a:t>Have Your Say 2026: </a:t>
            </a:r>
            <a:br>
              <a:rPr lang="en-GB"/>
            </a:br>
            <a:r>
              <a:rPr lang="en-GB"/>
              <a:t>community cohesion</a:t>
            </a:r>
          </a:p>
        </p:txBody>
      </p:sp>
      <p:sp>
        <p:nvSpPr>
          <p:cNvPr id="3" name="Content Placeholder 2">
            <a:extLst>
              <a:ext uri="{FF2B5EF4-FFF2-40B4-BE49-F238E27FC236}">
                <a16:creationId xmlns:a16="http://schemas.microsoft.com/office/drawing/2014/main" id="{D653F093-05A9-7D52-B52C-E0129553E014}"/>
              </a:ext>
            </a:extLst>
          </p:cNvPr>
          <p:cNvSpPr>
            <a:spLocks noGrp="1"/>
          </p:cNvSpPr>
          <p:nvPr>
            <p:ph idx="1"/>
          </p:nvPr>
        </p:nvSpPr>
        <p:spPr>
          <a:xfrm>
            <a:off x="427856" y="2457379"/>
            <a:ext cx="8229600" cy="3779933"/>
          </a:xfrm>
        </p:spPr>
        <p:txBody>
          <a:bodyPr/>
          <a:lstStyle/>
          <a:p>
            <a:r>
              <a:rPr lang="en-GB" altLang="en-US" sz="2800" b="1"/>
              <a:t>6 out of 10 people </a:t>
            </a:r>
            <a:r>
              <a:rPr lang="en-GB" altLang="en-US" sz="2800"/>
              <a:t>told us </a:t>
            </a:r>
            <a:br>
              <a:rPr lang="en-GB" altLang="en-US" sz="2800"/>
            </a:br>
            <a:r>
              <a:rPr lang="en-GB" altLang="en-US" sz="2800"/>
              <a:t>that in their local area people from different backgrounds get on well together</a:t>
            </a:r>
          </a:p>
          <a:p>
            <a:r>
              <a:rPr lang="en-GB" altLang="en-US" sz="2600" b="1"/>
              <a:t>Community spirit</a:t>
            </a:r>
            <a:r>
              <a:rPr lang="en-GB" altLang="en-US" sz="2600"/>
              <a:t> is the strongest positive factor (41% of positive respondents)</a:t>
            </a:r>
          </a:p>
          <a:p>
            <a:r>
              <a:rPr lang="en-GB" altLang="en-US" sz="2600"/>
              <a:t>Concerns about </a:t>
            </a:r>
            <a:r>
              <a:rPr lang="en-GB" altLang="en-US" sz="2600" b="1"/>
              <a:t>crime, drugs and anti-social behaviour</a:t>
            </a:r>
            <a:r>
              <a:rPr lang="en-GB" altLang="en-US" sz="2600"/>
              <a:t> is the strongest negative factor (27% of negative respondents)</a:t>
            </a:r>
          </a:p>
          <a:p>
            <a:endParaRPr lang="en-GB"/>
          </a:p>
        </p:txBody>
      </p:sp>
      <p:pic>
        <p:nvPicPr>
          <p:cNvPr id="5" name="Graphic 4" descr="Cheers with solid fill">
            <a:extLst>
              <a:ext uri="{FF2B5EF4-FFF2-40B4-BE49-F238E27FC236}">
                <a16:creationId xmlns:a16="http://schemas.microsoft.com/office/drawing/2014/main" id="{5DB1E875-FA22-4E05-31C9-6B40F7EE62E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32240" y="295344"/>
            <a:ext cx="2162035" cy="2162035"/>
          </a:xfrm>
          <a:prstGeom prst="rect">
            <a:avLst/>
          </a:prstGeom>
        </p:spPr>
      </p:pic>
    </p:spTree>
    <p:extLst>
      <p:ext uri="{BB962C8B-B14F-4D97-AF65-F5344CB8AC3E}">
        <p14:creationId xmlns:p14="http://schemas.microsoft.com/office/powerpoint/2010/main" val="2506191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9529BDE-CB9D-04E3-B5E0-A980C677D590}"/>
              </a:ext>
            </a:extLst>
          </p:cNvPr>
          <p:cNvSpPr>
            <a:spLocks noGrp="1"/>
          </p:cNvSpPr>
          <p:nvPr>
            <p:ph type="title"/>
          </p:nvPr>
        </p:nvSpPr>
        <p:spPr>
          <a:xfrm>
            <a:off x="4427984" y="548680"/>
            <a:ext cx="4421210" cy="504825"/>
          </a:xfrm>
        </p:spPr>
        <p:txBody>
          <a:bodyPr/>
          <a:lstStyle/>
          <a:p>
            <a:r>
              <a:rPr lang="en-GB"/>
              <a:t>What people said…</a:t>
            </a:r>
          </a:p>
        </p:txBody>
      </p:sp>
      <p:sp>
        <p:nvSpPr>
          <p:cNvPr id="7" name="Content Placeholder 2">
            <a:extLst>
              <a:ext uri="{FF2B5EF4-FFF2-40B4-BE49-F238E27FC236}">
                <a16:creationId xmlns:a16="http://schemas.microsoft.com/office/drawing/2014/main" id="{4C5FBE89-AA7B-F9A3-B0D8-C74F24C70ED8}"/>
              </a:ext>
            </a:extLst>
          </p:cNvPr>
          <p:cNvSpPr>
            <a:spLocks noGrp="1"/>
          </p:cNvSpPr>
          <p:nvPr>
            <p:ph idx="1"/>
          </p:nvPr>
        </p:nvSpPr>
        <p:spPr>
          <a:xfrm>
            <a:off x="467544" y="1268760"/>
            <a:ext cx="4140000" cy="5184576"/>
          </a:xfrm>
        </p:spPr>
        <p:txBody>
          <a:bodyPr/>
          <a:lstStyle/>
          <a:p>
            <a:pPr marL="0" indent="0">
              <a:buNone/>
            </a:pPr>
            <a:r>
              <a:rPr lang="en-GB" sz="1600" i="1">
                <a:solidFill>
                  <a:srgbClr val="2DA8B9"/>
                </a:solidFill>
              </a:rPr>
              <a:t>This is a welcoming community</a:t>
            </a:r>
          </a:p>
          <a:p>
            <a:pPr marL="0" indent="0" algn="r">
              <a:buNone/>
            </a:pPr>
            <a:endParaRPr lang="en-GB" sz="500" i="1"/>
          </a:p>
          <a:p>
            <a:pPr marL="0" indent="0" algn="r">
              <a:buNone/>
            </a:pPr>
            <a:r>
              <a:rPr lang="en-GB" sz="1600" i="1">
                <a:solidFill>
                  <a:schemeClr val="accent2">
                    <a:lumMod val="75000"/>
                  </a:schemeClr>
                </a:solidFill>
              </a:rPr>
              <a:t>We live in a multi cultural area </a:t>
            </a:r>
            <a:br>
              <a:rPr lang="en-GB" sz="1600" i="1">
                <a:solidFill>
                  <a:schemeClr val="accent2">
                    <a:lumMod val="75000"/>
                  </a:schemeClr>
                </a:solidFill>
              </a:rPr>
            </a:br>
            <a:r>
              <a:rPr lang="en-GB" sz="1600" i="1">
                <a:solidFill>
                  <a:schemeClr val="accent2">
                    <a:lumMod val="75000"/>
                  </a:schemeClr>
                </a:solidFill>
              </a:rPr>
              <a:t>and all get on well</a:t>
            </a:r>
          </a:p>
          <a:p>
            <a:pPr marL="0" indent="0" algn="r">
              <a:buNone/>
            </a:pPr>
            <a:endParaRPr lang="en-GB" sz="500" i="1"/>
          </a:p>
          <a:p>
            <a:pPr marL="0" indent="0">
              <a:buNone/>
            </a:pPr>
            <a:r>
              <a:rPr lang="en-GB" sz="1600" i="1">
                <a:solidFill>
                  <a:srgbClr val="0070C0"/>
                </a:solidFill>
              </a:rPr>
              <a:t>Our local community is open </a:t>
            </a:r>
            <a:br>
              <a:rPr lang="en-GB" sz="1600" i="1">
                <a:solidFill>
                  <a:srgbClr val="0070C0"/>
                </a:solidFill>
              </a:rPr>
            </a:br>
            <a:r>
              <a:rPr lang="en-GB" sz="1600" i="1">
                <a:solidFill>
                  <a:srgbClr val="0070C0"/>
                </a:solidFill>
              </a:rPr>
              <a:t>and friendly</a:t>
            </a:r>
          </a:p>
          <a:p>
            <a:pPr marL="0" indent="0">
              <a:buNone/>
            </a:pPr>
            <a:endParaRPr lang="en-GB" sz="500" i="1"/>
          </a:p>
          <a:p>
            <a:pPr marL="0" indent="0" algn="r">
              <a:buNone/>
            </a:pPr>
            <a:r>
              <a:rPr lang="en-GB" sz="1600" i="1">
                <a:solidFill>
                  <a:srgbClr val="FF66CC"/>
                </a:solidFill>
              </a:rPr>
              <a:t>Neighbours say hello and look after each other</a:t>
            </a:r>
          </a:p>
          <a:p>
            <a:pPr marL="0" indent="0" algn="r">
              <a:buNone/>
            </a:pPr>
            <a:endParaRPr lang="en-GB" sz="500" i="1"/>
          </a:p>
          <a:p>
            <a:pPr marL="0" indent="0">
              <a:buNone/>
            </a:pPr>
            <a:r>
              <a:rPr lang="en-GB" sz="1600" i="1">
                <a:solidFill>
                  <a:srgbClr val="217E8B"/>
                </a:solidFill>
              </a:rPr>
              <a:t>I have never seen animosity between people of differing backgrounds</a:t>
            </a:r>
          </a:p>
          <a:p>
            <a:pPr marL="0" indent="0">
              <a:buNone/>
            </a:pPr>
            <a:endParaRPr lang="en-GB" sz="500" i="1"/>
          </a:p>
          <a:p>
            <a:pPr marL="0" indent="0" algn="r">
              <a:buNone/>
            </a:pPr>
            <a:r>
              <a:rPr lang="en-GB" sz="1600" i="1">
                <a:solidFill>
                  <a:schemeClr val="accent2"/>
                </a:solidFill>
              </a:rPr>
              <a:t>We have a tremendous collaborative community</a:t>
            </a:r>
          </a:p>
          <a:p>
            <a:pPr marL="0" indent="0" algn="r">
              <a:buNone/>
            </a:pPr>
            <a:endParaRPr lang="en-GB" sz="500" i="1"/>
          </a:p>
          <a:p>
            <a:pPr marL="0" indent="0">
              <a:buNone/>
            </a:pPr>
            <a:r>
              <a:rPr lang="en-GB" sz="1600" i="1">
                <a:solidFill>
                  <a:srgbClr val="0070C0"/>
                </a:solidFill>
              </a:rPr>
              <a:t>Local events, encouraging the community to come together for free</a:t>
            </a:r>
          </a:p>
          <a:p>
            <a:pPr marL="0" indent="0">
              <a:buNone/>
            </a:pPr>
            <a:endParaRPr lang="en-GB" sz="500" i="1"/>
          </a:p>
          <a:p>
            <a:pPr marL="0" indent="0" algn="r">
              <a:buNone/>
            </a:pPr>
            <a:r>
              <a:rPr lang="en-GB" sz="1600" i="1">
                <a:solidFill>
                  <a:srgbClr val="FF66CC"/>
                </a:solidFill>
              </a:rPr>
              <a:t>Good work by community groups</a:t>
            </a:r>
          </a:p>
          <a:p>
            <a:pPr marL="0" indent="0">
              <a:buNone/>
            </a:pPr>
            <a:endParaRPr lang="en-GB" sz="500" i="1"/>
          </a:p>
          <a:p>
            <a:pPr marL="0" indent="0">
              <a:buNone/>
            </a:pPr>
            <a:r>
              <a:rPr lang="en-GB" sz="1600" i="1">
                <a:solidFill>
                  <a:srgbClr val="2792A1"/>
                </a:solidFill>
              </a:rPr>
              <a:t>We have a mixture of ages, races and nationalities in our road; people are friendly and look out for each other</a:t>
            </a:r>
            <a:endParaRPr lang="en-GB" sz="2800"/>
          </a:p>
        </p:txBody>
      </p:sp>
      <p:sp>
        <p:nvSpPr>
          <p:cNvPr id="8" name="Content Placeholder 2">
            <a:extLst>
              <a:ext uri="{FF2B5EF4-FFF2-40B4-BE49-F238E27FC236}">
                <a16:creationId xmlns:a16="http://schemas.microsoft.com/office/drawing/2014/main" id="{0B2C8104-9267-E7CF-BC9A-995D837E0A75}"/>
              </a:ext>
            </a:extLst>
          </p:cNvPr>
          <p:cNvSpPr txBox="1">
            <a:spLocks/>
          </p:cNvSpPr>
          <p:nvPr/>
        </p:nvSpPr>
        <p:spPr bwMode="auto">
          <a:xfrm>
            <a:off x="4716016" y="1268760"/>
            <a:ext cx="4140000" cy="518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48C4D3"/>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48C4D3"/>
              </a:buClr>
              <a:buChar char="o"/>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Arial" charset="0"/>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indent="0" algn="r">
              <a:buFontTx/>
              <a:buNone/>
            </a:pPr>
            <a:r>
              <a:rPr lang="en-GB" sz="1600" i="1" kern="0">
                <a:solidFill>
                  <a:srgbClr val="C00000"/>
                </a:solidFill>
              </a:rPr>
              <a:t>A lot people moving here with little respect for our town or community</a:t>
            </a:r>
          </a:p>
          <a:p>
            <a:pPr marL="0" indent="0">
              <a:buFontTx/>
              <a:buNone/>
            </a:pPr>
            <a:endParaRPr lang="en-GB" sz="500" i="1" kern="0">
              <a:solidFill>
                <a:srgbClr val="C00000"/>
              </a:solidFill>
            </a:endParaRPr>
          </a:p>
          <a:p>
            <a:pPr marL="0" indent="0">
              <a:buFontTx/>
              <a:buNone/>
            </a:pPr>
            <a:r>
              <a:rPr lang="en-GB" sz="1600" i="1" kern="0">
                <a:solidFill>
                  <a:srgbClr val="660033"/>
                </a:solidFill>
              </a:rPr>
              <a:t>Hate crime towards LGBT community, primarily on social media</a:t>
            </a:r>
          </a:p>
          <a:p>
            <a:pPr marL="0" indent="0">
              <a:buFontTx/>
              <a:buNone/>
            </a:pPr>
            <a:endParaRPr lang="en-GB" sz="500" i="1" kern="0"/>
          </a:p>
          <a:p>
            <a:pPr marL="0" indent="0" algn="r">
              <a:buFontTx/>
              <a:buNone/>
            </a:pPr>
            <a:r>
              <a:rPr lang="en-GB" sz="1600" i="1" kern="0">
                <a:solidFill>
                  <a:srgbClr val="CC3300"/>
                </a:solidFill>
              </a:rPr>
              <a:t>Constant anti social behaviour, drugs, parties and noise</a:t>
            </a:r>
          </a:p>
          <a:p>
            <a:pPr marL="0" indent="0" algn="r">
              <a:buFontTx/>
              <a:buNone/>
            </a:pPr>
            <a:endParaRPr lang="en-GB" sz="500" i="1" kern="0"/>
          </a:p>
          <a:p>
            <a:pPr marL="0" indent="0">
              <a:buFontTx/>
              <a:buNone/>
            </a:pPr>
            <a:r>
              <a:rPr lang="en-GB" sz="1600" i="1" kern="0">
                <a:solidFill>
                  <a:srgbClr val="C00000"/>
                </a:solidFill>
              </a:rPr>
              <a:t>The majority keep themselves to themselves</a:t>
            </a:r>
          </a:p>
          <a:p>
            <a:pPr marL="0" indent="0">
              <a:buFontTx/>
              <a:buNone/>
            </a:pPr>
            <a:endParaRPr lang="en-GB" sz="500" i="1" kern="0">
              <a:highlight>
                <a:srgbClr val="FFFF00"/>
              </a:highlight>
            </a:endParaRPr>
          </a:p>
          <a:p>
            <a:pPr marL="0" indent="0" algn="r">
              <a:buFontTx/>
              <a:buNone/>
            </a:pPr>
            <a:r>
              <a:rPr lang="en-GB" sz="1600" i="1" kern="0">
                <a:solidFill>
                  <a:srgbClr val="660033"/>
                </a:solidFill>
              </a:rPr>
              <a:t>Harassment and antisocial behaviour going on that isn’t being resolved</a:t>
            </a:r>
          </a:p>
          <a:p>
            <a:pPr marL="0" indent="0" algn="r">
              <a:buFontTx/>
              <a:buNone/>
            </a:pPr>
            <a:endParaRPr lang="en-GB" sz="500" i="1" kern="0"/>
          </a:p>
          <a:p>
            <a:pPr marL="0" indent="0">
              <a:buFontTx/>
              <a:buNone/>
            </a:pPr>
            <a:r>
              <a:rPr lang="en-GB" sz="1600" i="1" kern="0">
                <a:solidFill>
                  <a:srgbClr val="C00000"/>
                </a:solidFill>
              </a:rPr>
              <a:t>People only like who they know and do not accept new people</a:t>
            </a:r>
          </a:p>
          <a:p>
            <a:pPr marL="0" indent="0">
              <a:buFontTx/>
              <a:buNone/>
            </a:pPr>
            <a:endParaRPr lang="en-GB" sz="500" i="1" kern="0"/>
          </a:p>
          <a:p>
            <a:pPr marL="0" indent="0" algn="r">
              <a:buFontTx/>
              <a:buNone/>
            </a:pPr>
            <a:r>
              <a:rPr lang="en-GB" sz="1600" i="1" kern="0">
                <a:solidFill>
                  <a:srgbClr val="CC3300"/>
                </a:solidFill>
              </a:rPr>
              <a:t>Some people don’t want to mix  </a:t>
            </a:r>
          </a:p>
          <a:p>
            <a:pPr marL="0" indent="0">
              <a:buFontTx/>
              <a:buNone/>
            </a:pPr>
            <a:endParaRPr lang="en-GB" sz="500" i="1" kern="0"/>
          </a:p>
          <a:p>
            <a:pPr marL="0" indent="0">
              <a:buFontTx/>
              <a:buNone/>
            </a:pPr>
            <a:r>
              <a:rPr lang="en-GB" sz="1600" i="1" kern="0">
                <a:solidFill>
                  <a:srgbClr val="660033"/>
                </a:solidFill>
              </a:rPr>
              <a:t>Anti social behaviour has divided </a:t>
            </a:r>
            <a:br>
              <a:rPr lang="en-GB" sz="1600" i="1" kern="0">
                <a:solidFill>
                  <a:srgbClr val="660033"/>
                </a:solidFill>
              </a:rPr>
            </a:br>
            <a:r>
              <a:rPr lang="en-GB" sz="1600" i="1" kern="0">
                <a:solidFill>
                  <a:srgbClr val="660033"/>
                </a:solidFill>
              </a:rPr>
              <a:t>the community</a:t>
            </a:r>
          </a:p>
          <a:p>
            <a:pPr marL="0" indent="0" algn="r">
              <a:buNone/>
            </a:pPr>
            <a:r>
              <a:rPr lang="en-GB" sz="1600" i="1" kern="0">
                <a:solidFill>
                  <a:srgbClr val="C00000"/>
                </a:solidFill>
              </a:rPr>
              <a:t>Hostility about change, </a:t>
            </a:r>
            <a:br>
              <a:rPr lang="en-GB" sz="1600" i="1" kern="0">
                <a:solidFill>
                  <a:srgbClr val="C00000"/>
                </a:solidFill>
              </a:rPr>
            </a:br>
            <a:r>
              <a:rPr lang="en-GB" sz="1600" i="1" kern="0">
                <a:solidFill>
                  <a:srgbClr val="C00000"/>
                </a:solidFill>
              </a:rPr>
              <a:t>immigration, tourists</a:t>
            </a:r>
            <a:endParaRPr lang="en-GB" sz="1800" i="1" kern="0"/>
          </a:p>
        </p:txBody>
      </p:sp>
      <p:sp>
        <p:nvSpPr>
          <p:cNvPr id="3" name="TextBox 2">
            <a:extLst>
              <a:ext uri="{FF2B5EF4-FFF2-40B4-BE49-F238E27FC236}">
                <a16:creationId xmlns:a16="http://schemas.microsoft.com/office/drawing/2014/main" id="{BE23FEA1-470D-B317-C685-EC7B1CC5FA0D}"/>
              </a:ext>
            </a:extLst>
          </p:cNvPr>
          <p:cNvSpPr txBox="1"/>
          <p:nvPr/>
        </p:nvSpPr>
        <p:spPr>
          <a:xfrm>
            <a:off x="6119462" y="6574916"/>
            <a:ext cx="3013517" cy="276999"/>
          </a:xfrm>
          <a:prstGeom prst="rect">
            <a:avLst/>
          </a:prstGeom>
          <a:noFill/>
        </p:spPr>
        <p:txBody>
          <a:bodyPr wrap="none" rtlCol="0">
            <a:spAutoFit/>
          </a:bodyPr>
          <a:lstStyle/>
          <a:p>
            <a:r>
              <a:rPr lang="en-GB" sz="1200">
                <a:latin typeface="+mn-lt"/>
              </a:rPr>
              <a:t>Source: Have Your Say Survey 2026</a:t>
            </a:r>
          </a:p>
        </p:txBody>
      </p:sp>
    </p:spTree>
    <p:extLst>
      <p:ext uri="{BB962C8B-B14F-4D97-AF65-F5344CB8AC3E}">
        <p14:creationId xmlns:p14="http://schemas.microsoft.com/office/powerpoint/2010/main" val="2125973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56D3511D-FF24-426D-AAB5-C0CCC8D7FA79}"/>
              </a:ext>
            </a:extLst>
          </p:cNvPr>
          <p:cNvSpPr>
            <a:spLocks noGrp="1" noChangeArrowheads="1"/>
          </p:cNvSpPr>
          <p:nvPr>
            <p:ph type="title" idx="4294967295"/>
          </p:nvPr>
        </p:nvSpPr>
        <p:spPr>
          <a:xfrm>
            <a:off x="457200" y="1412776"/>
            <a:ext cx="8229600" cy="720229"/>
          </a:xfrm>
        </p:spPr>
        <p:txBody>
          <a:bodyPr/>
          <a:lstStyle/>
          <a:p>
            <a:pPr algn="ctr" eaLnBrk="1" hangingPunct="1"/>
            <a:r>
              <a:rPr lang="en-GB" altLang="en-US" sz="5000"/>
              <a:t>To find out more</a:t>
            </a:r>
          </a:p>
        </p:txBody>
      </p:sp>
      <p:sp>
        <p:nvSpPr>
          <p:cNvPr id="3" name="Rectangle 3">
            <a:extLst>
              <a:ext uri="{FF2B5EF4-FFF2-40B4-BE49-F238E27FC236}">
                <a16:creationId xmlns:a16="http://schemas.microsoft.com/office/drawing/2014/main" id="{C8814CDB-5E86-4C9E-8F4F-82C0122FE167}"/>
              </a:ext>
            </a:extLst>
          </p:cNvPr>
          <p:cNvSpPr txBox="1">
            <a:spLocks noChangeArrowheads="1"/>
          </p:cNvSpPr>
          <p:nvPr/>
        </p:nvSpPr>
        <p:spPr>
          <a:xfrm>
            <a:off x="1116013" y="4221088"/>
            <a:ext cx="7128395" cy="1800200"/>
          </a:xfrm>
          <a:prstGeom prst="rect">
            <a:avLst/>
          </a:prstGeom>
        </p:spPr>
        <p:txBody>
          <a:bodyPr/>
          <a:lstStyle>
            <a:lvl1pPr marL="342900" indent="-342900" algn="l" rtl="0" eaLnBrk="0" fontAlgn="base" hangingPunct="0">
              <a:spcBef>
                <a:spcPct val="20000"/>
              </a:spcBef>
              <a:spcAft>
                <a:spcPct val="0"/>
              </a:spcAft>
              <a:buClr>
                <a:srgbClr val="48C4D3"/>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48C4D3"/>
              </a:buClr>
              <a:buChar char="o"/>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Arial" charset="0"/>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algn="ctr" eaLnBrk="1" hangingPunct="1">
              <a:lnSpc>
                <a:spcPct val="80000"/>
              </a:lnSpc>
              <a:buFontTx/>
              <a:buNone/>
              <a:defRPr/>
            </a:pPr>
            <a:r>
              <a:rPr lang="en-US" altLang="en-US" sz="2800">
                <a:latin typeface="Arial" panose="020B0604020202020204" pitchFamily="34" charset="0"/>
                <a:hlinkClick r:id="rId4"/>
              </a:rPr>
              <a:t>https://safercornwall.co.uk/hate-crime/</a:t>
            </a:r>
            <a:endParaRPr lang="en-US" altLang="en-US" sz="2800">
              <a:latin typeface="Arial" panose="020B0604020202020204" pitchFamily="34" charset="0"/>
            </a:endParaRPr>
          </a:p>
          <a:p>
            <a:pPr algn="ctr" eaLnBrk="1" hangingPunct="1">
              <a:lnSpc>
                <a:spcPct val="80000"/>
              </a:lnSpc>
              <a:buFontTx/>
              <a:buNone/>
              <a:defRPr/>
            </a:pPr>
            <a:endParaRPr lang="en-US" altLang="en-US" sz="2800">
              <a:latin typeface="Arial" panose="020B0604020202020204" pitchFamily="34" charset="0"/>
            </a:endParaRPr>
          </a:p>
          <a:p>
            <a:pPr algn="ctr" eaLnBrk="1" hangingPunct="1">
              <a:lnSpc>
                <a:spcPct val="80000"/>
              </a:lnSpc>
              <a:buFontTx/>
              <a:buNone/>
              <a:defRPr/>
            </a:pPr>
            <a:r>
              <a:rPr lang="en-US" altLang="en-US" sz="2800">
                <a:latin typeface="Arial" panose="020B0604020202020204" pitchFamily="34" charset="0"/>
              </a:rPr>
              <a:t>Email us at </a:t>
            </a:r>
            <a:r>
              <a:rPr lang="en-US" altLang="en-US" sz="2800">
                <a:latin typeface="Arial" panose="020B0604020202020204" pitchFamily="34" charset="0"/>
                <a:hlinkClick r:id="rId5"/>
              </a:rPr>
              <a:t>communitysafety@cornwall.gov.uk</a:t>
            </a:r>
            <a:r>
              <a:rPr lang="en-US" altLang="en-US" sz="2800">
                <a:latin typeface="Arial" panose="020B0604020202020204" pitchFamily="34" charset="0"/>
              </a:rPr>
              <a:t> </a:t>
            </a:r>
            <a:endParaRPr lang="en-GB" altLang="en-US" sz="2600" kern="0"/>
          </a:p>
        </p:txBody>
      </p:sp>
      <p:pic>
        <p:nvPicPr>
          <p:cNvPr id="4" name="Picture 3" descr="A blue hand with text saying We Say No To Hate">
            <a:extLst>
              <a:ext uri="{FF2B5EF4-FFF2-40B4-BE49-F238E27FC236}">
                <a16:creationId xmlns:a16="http://schemas.microsoft.com/office/drawing/2014/main" id="{E83A5A96-DD57-C359-B8F9-2C203A3433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25533" y="2276872"/>
            <a:ext cx="3509353" cy="1728192"/>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953576d-419c-4c5a-a36c-6e63f34b95e7">
      <Value>1</Value>
      <Value>9</Value>
    </TaxCatchAll>
    <f6dd6c54c4ea48f7b0ab5bdc5da524c9 xmlns="5849e390-3ec1-402e-9240-a3e34b85f545">
      <Terms xmlns="http://schemas.microsoft.com/office/infopath/2007/PartnerControls">
        <TermInfo xmlns="http://schemas.microsoft.com/office/infopath/2007/PartnerControls">
          <TermName xmlns="http://schemas.microsoft.com/office/infopath/2007/PartnerControls">Intelligence</TermName>
          <TermId xmlns="http://schemas.microsoft.com/office/infopath/2007/PartnerControls">22bb721f-4e83-4f63-a096-7d964401a862</TermId>
        </TermInfo>
      </Terms>
    </f6dd6c54c4ea48f7b0ab5bdc5da524c9>
    <h13ce263e7de44f8b22faf142f91590e xmlns="5849e390-3ec1-402e-9240-a3e34b85f545">
      <Terms xmlns="http://schemas.microsoft.com/office/infopath/2007/PartnerControls">
        <TermInfo xmlns="http://schemas.microsoft.com/office/infopath/2007/PartnerControls">
          <TermName xmlns="http://schemas.microsoft.com/office/infopath/2007/PartnerControls">Community Safety</TermName>
          <TermId xmlns="http://schemas.microsoft.com/office/infopath/2007/PartnerControls">dd8cbcb7-49db-49eb-b48a-6e5c4bd41990</TermId>
        </TermInfo>
      </Terms>
    </h13ce263e7de44f8b22faf142f91590e>
    <ibcc2dd3f7fa43639dc0e22f7300983e xmlns="5849e390-3ec1-402e-9240-a3e34b85f545">
      <Terms xmlns="http://schemas.microsoft.com/office/infopath/2007/PartnerControls"/>
    </ibcc2dd3f7fa43639dc0e22f7300983e>
  </documentManagement>
</p:properti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CC Document" ma:contentTypeID="0x010100E301ABA043B4B240A1DC3A308F1F0120008A3EFFC8AA469D4CA67E6DEC4509539D" ma:contentTypeVersion="13" ma:contentTypeDescription="Create a new document." ma:contentTypeScope="" ma:versionID="dfda0ab65fdd6115237b328e99244f92">
  <xsd:schema xmlns:xsd="http://www.w3.org/2001/XMLSchema" xmlns:xs="http://www.w3.org/2001/XMLSchema" xmlns:p="http://schemas.microsoft.com/office/2006/metadata/properties" xmlns:ns2="5849e390-3ec1-402e-9240-a3e34b85f545" xmlns:ns3="9953576d-419c-4c5a-a36c-6e63f34b95e7" targetNamespace="http://schemas.microsoft.com/office/2006/metadata/properties" ma:root="true" ma:fieldsID="daace84de13bf037f3f9f0b8a44a07b8" ns2:_="" ns3:_="">
    <xsd:import namespace="5849e390-3ec1-402e-9240-a3e34b85f545"/>
    <xsd:import namespace="9953576d-419c-4c5a-a36c-6e63f34b95e7"/>
    <xsd:element name="properties">
      <xsd:complexType>
        <xsd:sequence>
          <xsd:element name="documentManagement">
            <xsd:complexType>
              <xsd:all>
                <xsd:element ref="ns2:h13ce263e7de44f8b22faf142f91590e" minOccurs="0"/>
                <xsd:element ref="ns3:TaxCatchAll" minOccurs="0"/>
                <xsd:element ref="ns3:TaxCatchAllLabel" minOccurs="0"/>
                <xsd:element ref="ns2:f6dd6c54c4ea48f7b0ab5bdc5da524c9" minOccurs="0"/>
                <xsd:element ref="ns2:ibcc2dd3f7fa43639dc0e22f7300983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49e390-3ec1-402e-9240-a3e34b85f545" elementFormDefault="qualified">
    <xsd:import namespace="http://schemas.microsoft.com/office/2006/documentManagement/types"/>
    <xsd:import namespace="http://schemas.microsoft.com/office/infopath/2007/PartnerControls"/>
    <xsd:element name="h13ce263e7de44f8b22faf142f91590e" ma:index="8" nillable="true" ma:taxonomy="true" ma:internalName="h13ce263e7de44f8b22faf142f91590e" ma:taxonomyFieldName="Function" ma:displayName="Function" ma:readOnly="false" ma:default="" ma:fieldId="{113ce263-e7de-44f8-b22f-af142f91590e}" ma:sspId="70d6af5e-d018-4566-81cb-bde2c61e1864" ma:termSetId="37e3c5b8-748f-48ce-987b-ce64a3ccd682" ma:anchorId="00000000-0000-0000-0000-000000000000" ma:open="false" ma:isKeyword="false">
      <xsd:complexType>
        <xsd:sequence>
          <xsd:element ref="pc:Terms" minOccurs="0" maxOccurs="1"/>
        </xsd:sequence>
      </xsd:complexType>
    </xsd:element>
    <xsd:element name="f6dd6c54c4ea48f7b0ab5bdc5da524c9" ma:index="12" nillable="true" ma:taxonomy="true" ma:internalName="f6dd6c54c4ea48f7b0ab5bdc5da524c9" ma:taxonomyFieldName="Activity" ma:displayName="Activity" ma:default="" ma:fieldId="{f6dd6c54-c4ea-48f7-b0ab-5bdc5da524c9}" ma:sspId="70d6af5e-d018-4566-81cb-bde2c61e1864" ma:termSetId="6ad65f11-58a9-4890-a0d3-7c9c54c0c59c" ma:anchorId="00000000-0000-0000-0000-000000000000" ma:open="false" ma:isKeyword="false">
      <xsd:complexType>
        <xsd:sequence>
          <xsd:element ref="pc:Terms" minOccurs="0" maxOccurs="1"/>
        </xsd:sequence>
      </xsd:complexType>
    </xsd:element>
    <xsd:element name="ibcc2dd3f7fa43639dc0e22f7300983e" ma:index="14" nillable="true" ma:taxonomy="true" ma:internalName="ibcc2dd3f7fa43639dc0e22f7300983e" ma:taxonomyFieldName="Transaction" ma:displayName="Transaction" ma:default="" ma:fieldId="{2bcc2dd3-f7fa-4363-9dc0-e22f7300983e}" ma:taxonomyMulti="true" ma:sspId="70d6af5e-d018-4566-81cb-bde2c61e1864" ma:termSetId="ccae6d33-676c-462a-831e-38be65c56c15"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953576d-419c-4c5a-a36c-6e63f34b95e7"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0d0e3666-bf19-4fa8-a4bc-fa5b4843facb}" ma:internalName="TaxCatchAll" ma:showField="CatchAllData" ma:web="9953576d-419c-4c5a-a36c-6e63f34b95e7">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0d0e3666-bf19-4fa8-a4bc-fa5b4843facb}" ma:internalName="TaxCatchAllLabel" ma:readOnly="true" ma:showField="CatchAllDataLabel" ma:web="9953576d-419c-4c5a-a36c-6e63f34b95e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482F411-2565-42C9-BF43-B83FE4302D39}">
  <ds:schemaRefs>
    <ds:schemaRef ds:uri="http://schemas.microsoft.com/sharepoint/v3/contenttype/forms"/>
  </ds:schemaRefs>
</ds:datastoreItem>
</file>

<file path=customXml/itemProps2.xml><?xml version="1.0" encoding="utf-8"?>
<ds:datastoreItem xmlns:ds="http://schemas.openxmlformats.org/officeDocument/2006/customXml" ds:itemID="{7F1CDD10-7CEC-4216-BE76-8FD1725644FD}">
  <ds:schemaRefs>
    <ds:schemaRef ds:uri="5849e390-3ec1-402e-9240-a3e34b85f545"/>
    <ds:schemaRef ds:uri="9953576d-419c-4c5a-a36c-6e63f34b95e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424B92F-E7D3-478B-ACE6-C0817D231112}">
  <ds:schemaRefs>
    <ds:schemaRef ds:uri="http://schemas.microsoft.com/office/2006/metadata/longProperties"/>
  </ds:schemaRefs>
</ds:datastoreItem>
</file>

<file path=customXml/itemProps4.xml><?xml version="1.0" encoding="utf-8"?>
<ds:datastoreItem xmlns:ds="http://schemas.openxmlformats.org/officeDocument/2006/customXml" ds:itemID="{B084ABFC-C72B-4D5C-AE3C-2DD7E8600B8E}">
  <ds:schemaRefs>
    <ds:schemaRef ds:uri="5849e390-3ec1-402e-9240-a3e34b85f545"/>
    <ds:schemaRef ds:uri="9953576d-419c-4c5a-a36c-6e63f34b95e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1281</Words>
  <Application>Microsoft Office PowerPoint</Application>
  <PresentationFormat>On-screen Show (4:3)</PresentationFormat>
  <Paragraphs>135</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Verdana</vt:lpstr>
      <vt:lpstr>Wingdings 3</vt:lpstr>
      <vt:lpstr>Default Design</vt:lpstr>
      <vt:lpstr>Hate Crime in Cornwall Facts &amp; Figures 2025/26</vt:lpstr>
      <vt:lpstr>What is hate crime?</vt:lpstr>
      <vt:lpstr>National picture</vt:lpstr>
      <vt:lpstr>What we have seen in Cornwall</vt:lpstr>
      <vt:lpstr>Key statistics for Cornwall – 2025/26</vt:lpstr>
      <vt:lpstr>Trends in reporting</vt:lpstr>
      <vt:lpstr>Experience of hate crime by group</vt:lpstr>
      <vt:lpstr>Impact and harm</vt:lpstr>
      <vt:lpstr>Have Your Say Survey 2026: who responded</vt:lpstr>
      <vt:lpstr>Have Your Say 2026:  experience of hate incidents</vt:lpstr>
      <vt:lpstr>Have Your Say 2026:  community cohesion</vt:lpstr>
      <vt:lpstr>What people said…</vt:lpstr>
      <vt:lpstr>To find out more</vt:lpstr>
    </vt:vector>
  </TitlesOfParts>
  <Company>Cornwall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esorensen</dc:creator>
  <cp:lastModifiedBy>Simon Viles</cp:lastModifiedBy>
  <cp:revision>1</cp:revision>
  <cp:lastPrinted>2022-11-24T09:26:36Z</cp:lastPrinted>
  <dcterms:created xsi:type="dcterms:W3CDTF">2012-11-22T11:19:47Z</dcterms:created>
  <dcterms:modified xsi:type="dcterms:W3CDTF">2026-10-09T16:27:39Z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7d9568-d39d-4b4a-8442-47ce0e109ddd_Enabled">
    <vt:lpwstr>True</vt:lpwstr>
  </property>
  <property fmtid="{D5CDD505-2E9C-101B-9397-08002B2CF9AE}" pid="3" name="MSIP_Label_de7d9568-d39d-4b4a-8442-47ce0e109ddd_SiteId">
    <vt:lpwstr>efaa16aa-d1de-4d58-ba2e-2833fdfdd29f</vt:lpwstr>
  </property>
  <property fmtid="{D5CDD505-2E9C-101B-9397-08002B2CF9AE}" pid="4" name="MSIP_Label_de7d9568-d39d-4b4a-8442-47ce0e109ddd_Owner">
    <vt:lpwstr>Erika.Sorensen@cornwall.gov.uk</vt:lpwstr>
  </property>
  <property fmtid="{D5CDD505-2E9C-101B-9397-08002B2CF9AE}" pid="5" name="MSIP_Label_de7d9568-d39d-4b4a-8442-47ce0e109ddd_SetDate">
    <vt:lpwstr>2019-07-17T19:44:10.9115630Z</vt:lpwstr>
  </property>
  <property fmtid="{D5CDD505-2E9C-101B-9397-08002B2CF9AE}" pid="6" name="MSIP_Label_de7d9568-d39d-4b4a-8442-47ce0e109ddd_Name">
    <vt:lpwstr>CONFIDENTIAL LABELS</vt:lpwstr>
  </property>
  <property fmtid="{D5CDD505-2E9C-101B-9397-08002B2CF9AE}" pid="7" name="MSIP_Label_de7d9568-d39d-4b4a-8442-47ce0e109ddd_Application">
    <vt:lpwstr>Microsoft Azure Information Protection</vt:lpwstr>
  </property>
  <property fmtid="{D5CDD505-2E9C-101B-9397-08002B2CF9AE}" pid="8" name="MSIP_Label_de7d9568-d39d-4b4a-8442-47ce0e109ddd_Extended_MSFT_Method">
    <vt:lpwstr>Manual</vt:lpwstr>
  </property>
  <property fmtid="{D5CDD505-2E9C-101B-9397-08002B2CF9AE}" pid="9" name="display_urn:schemas-microsoft-com:office:office#Editor">
    <vt:lpwstr>Erika Sorensen</vt:lpwstr>
  </property>
  <property fmtid="{D5CDD505-2E9C-101B-9397-08002B2CF9AE}" pid="10" name="Order">
    <vt:lpwstr>100.000000000000</vt:lpwstr>
  </property>
  <property fmtid="{D5CDD505-2E9C-101B-9397-08002B2CF9AE}" pid="11" name="display_urn:schemas-microsoft-com:office:office#Author">
    <vt:lpwstr>Service Account - SharePoint</vt:lpwstr>
  </property>
  <property fmtid="{D5CDD505-2E9C-101B-9397-08002B2CF9AE}" pid="12" name="Activity">
    <vt:lpwstr>9;#Intelligence|22bb721f-4e83-4f63-a096-7d964401a862</vt:lpwstr>
  </property>
  <property fmtid="{D5CDD505-2E9C-101B-9397-08002B2CF9AE}" pid="13" name="_ExtendedDescription">
    <vt:lpwstr/>
  </property>
  <property fmtid="{D5CDD505-2E9C-101B-9397-08002B2CF9AE}" pid="14" name="Function">
    <vt:lpwstr>1;#Community Safety|dd8cbcb7-49db-49eb-b48a-6e5c4bd41990</vt:lpwstr>
  </property>
  <property fmtid="{D5CDD505-2E9C-101B-9397-08002B2CF9AE}" pid="15" name="MediaServiceImageTags">
    <vt:lpwstr/>
  </property>
  <property fmtid="{D5CDD505-2E9C-101B-9397-08002B2CF9AE}" pid="16" name="Transaction">
    <vt:lpwstr/>
  </property>
  <property fmtid="{D5CDD505-2E9C-101B-9397-08002B2CF9AE}" pid="17" name="lcf76f155ced4ddcb4097134ff3c332f">
    <vt:lpwstr/>
  </property>
  <property fmtid="{D5CDD505-2E9C-101B-9397-08002B2CF9AE}" pid="18" name="ContentTypeId">
    <vt:lpwstr>0x010100E301ABA043B4B240A1DC3A308F1F0120008A3EFFC8AA469D4CA67E6DEC4509539D</vt:lpwstr>
  </property>
  <property fmtid="{D5CDD505-2E9C-101B-9397-08002B2CF9AE}" pid="19" name="MSIP_Label_bee4c20f-5817-432f-84ac-80a373257ed1_Enabled">
    <vt:lpwstr>true</vt:lpwstr>
  </property>
  <property fmtid="{D5CDD505-2E9C-101B-9397-08002B2CF9AE}" pid="20" name="MSIP_Label_bee4c20f-5817-432f-84ac-80a373257ed1_SetDate">
    <vt:lpwstr>2025-10-29T16:56:40Z</vt:lpwstr>
  </property>
  <property fmtid="{D5CDD505-2E9C-101B-9397-08002B2CF9AE}" pid="21" name="MSIP_Label_bee4c20f-5817-432f-84ac-80a373257ed1_Method">
    <vt:lpwstr>Privileged</vt:lpwstr>
  </property>
  <property fmtid="{D5CDD505-2E9C-101B-9397-08002B2CF9AE}" pid="22" name="MSIP_Label_bee4c20f-5817-432f-84ac-80a373257ed1_Name">
    <vt:lpwstr>bee4c20f-5817-432f-84ac-80a373257ed1</vt:lpwstr>
  </property>
  <property fmtid="{D5CDD505-2E9C-101B-9397-08002B2CF9AE}" pid="23" name="MSIP_Label_bee4c20f-5817-432f-84ac-80a373257ed1_SiteId">
    <vt:lpwstr>efaa16aa-d1de-4d58-ba2e-2833fdfdd29f</vt:lpwstr>
  </property>
  <property fmtid="{D5CDD505-2E9C-101B-9397-08002B2CF9AE}" pid="24" name="MSIP_Label_bee4c20f-5817-432f-84ac-80a373257ed1_ActionId">
    <vt:lpwstr>dbe68f04-19ec-458f-9fd0-a1e77dcc3329</vt:lpwstr>
  </property>
  <property fmtid="{D5CDD505-2E9C-101B-9397-08002B2CF9AE}" pid="25" name="MSIP_Label_bee4c20f-5817-432f-84ac-80a373257ed1_ContentBits">
    <vt:lpwstr>1</vt:lpwstr>
  </property>
  <property fmtid="{D5CDD505-2E9C-101B-9397-08002B2CF9AE}" pid="26" name="MSIP_Label_bee4c20f-5817-432f-84ac-80a373257ed1_Tag">
    <vt:lpwstr>10, 0, 1, 1</vt:lpwstr>
  </property>
  <property fmtid="{D5CDD505-2E9C-101B-9397-08002B2CF9AE}" pid="27" name="ClassificationContentMarkingHeaderLocations">
    <vt:lpwstr>Default Design:2</vt:lpwstr>
  </property>
  <property fmtid="{D5CDD505-2E9C-101B-9397-08002B2CF9AE}" pid="28" name="ClassificationContentMarkingHeaderText">
    <vt:lpwstr>Information Classification: PUBLIC</vt:lpwstr>
  </property>
</Properties>
</file>